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handoutMasterIdLst>
    <p:handoutMasterId r:id="rId39"/>
  </p:handoutMasterIdLst>
  <p:sldIdLst>
    <p:sldId id="292" r:id="rId2"/>
    <p:sldId id="259" r:id="rId3"/>
    <p:sldId id="257" r:id="rId4"/>
    <p:sldId id="260" r:id="rId5"/>
    <p:sldId id="263" r:id="rId6"/>
    <p:sldId id="262" r:id="rId7"/>
    <p:sldId id="261" r:id="rId8"/>
    <p:sldId id="266" r:id="rId9"/>
    <p:sldId id="265" r:id="rId10"/>
    <p:sldId id="264" r:id="rId11"/>
    <p:sldId id="272" r:id="rId12"/>
    <p:sldId id="273" r:id="rId13"/>
    <p:sldId id="258" r:id="rId14"/>
    <p:sldId id="271" r:id="rId15"/>
    <p:sldId id="270" r:id="rId16"/>
    <p:sldId id="269" r:id="rId17"/>
    <p:sldId id="274" r:id="rId18"/>
    <p:sldId id="275" r:id="rId19"/>
    <p:sldId id="276" r:id="rId20"/>
    <p:sldId id="277" r:id="rId21"/>
    <p:sldId id="278" r:id="rId22"/>
    <p:sldId id="279" r:id="rId23"/>
    <p:sldId id="268" r:id="rId24"/>
    <p:sldId id="280" r:id="rId25"/>
    <p:sldId id="281" r:id="rId26"/>
    <p:sldId id="282" r:id="rId27"/>
    <p:sldId id="267" r:id="rId28"/>
    <p:sldId id="283" r:id="rId29"/>
    <p:sldId id="284" r:id="rId30"/>
    <p:sldId id="287" r:id="rId31"/>
    <p:sldId id="285" r:id="rId32"/>
    <p:sldId id="286" r:id="rId33"/>
    <p:sldId id="288" r:id="rId34"/>
    <p:sldId id="289" r:id="rId35"/>
    <p:sldId id="290" r:id="rId36"/>
    <p:sldId id="291" r:id="rId3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8BAA"/>
    <a:srgbClr val="6CDDFB"/>
    <a:srgbClr val="3BC5F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005" autoAdjust="0"/>
  </p:normalViewPr>
  <p:slideViewPr>
    <p:cSldViewPr snapToGrid="0" snapToObjects="1">
      <p:cViewPr varScale="1">
        <p:scale>
          <a:sx n="94" d="100"/>
          <a:sy n="94" d="100"/>
        </p:scale>
        <p:origin x="-2024"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9013A24-5B05-4037-8F0E-3E91ED7D2210}" type="datetimeFigureOut">
              <a:rPr lang="en-CA" smtClean="0"/>
              <a:t>16-03-14</a:t>
            </a:fld>
            <a:endParaRPr lang="en-CA"/>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C1A36531-8A08-4F96-9B64-2EBB0991684D}" type="slidenum">
              <a:rPr lang="en-CA" smtClean="0"/>
              <a:t>‹#›</a:t>
            </a:fld>
            <a:endParaRPr lang="en-CA"/>
          </a:p>
        </p:txBody>
      </p:sp>
    </p:spTree>
    <p:extLst>
      <p:ext uri="{BB962C8B-B14F-4D97-AF65-F5344CB8AC3E}">
        <p14:creationId xmlns:p14="http://schemas.microsoft.com/office/powerpoint/2010/main" val="7774789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1BCC732-7A20-4A19-8349-B86F70433619}" type="datetimeFigureOut">
              <a:rPr lang="en-CA" smtClean="0"/>
              <a:pPr/>
              <a:t>16-03-14</a:t>
            </a:fld>
            <a:endParaRPr lang="en-CA"/>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E4A1A26-DF56-4A17-BCA0-17AE0EAAF07E}" type="slidenum">
              <a:rPr lang="en-CA" smtClean="0"/>
              <a:pPr/>
              <a:t>‹#›</a:t>
            </a:fld>
            <a:endParaRPr lang="en-CA"/>
          </a:p>
        </p:txBody>
      </p:sp>
    </p:spTree>
    <p:extLst>
      <p:ext uri="{BB962C8B-B14F-4D97-AF65-F5344CB8AC3E}">
        <p14:creationId xmlns:p14="http://schemas.microsoft.com/office/powerpoint/2010/main" val="3270640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http://www.cbc.ca/news/canada/manitoba/bad-water-third-world-conditions-on-first-nations-in-canada-1.3269500"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9" Type="http://schemas.openxmlformats.org/officeDocument/2006/relationships/hyperlink" Target="http://canadians.org/blog/win-tay-township-votes-be-blue-community" TargetMode="External"/><Relationship Id="rId20" Type="http://schemas.openxmlformats.org/officeDocument/2006/relationships/hyperlink" Target="http://canadians.org/node/3395" TargetMode="External"/><Relationship Id="rId21" Type="http://schemas.openxmlformats.org/officeDocument/2006/relationships/hyperlink" Target="http://canadians.org/node/7587" TargetMode="External"/><Relationship Id="rId22" Type="http://schemas.openxmlformats.org/officeDocument/2006/relationships/hyperlink" Target="http://canadians.org/node/7450" TargetMode="External"/><Relationship Id="rId23" Type="http://schemas.openxmlformats.org/officeDocument/2006/relationships/hyperlink" Target="http://canadians.org/node/7081" TargetMode="External"/><Relationship Id="rId10" Type="http://schemas.openxmlformats.org/officeDocument/2006/relationships/hyperlink" Target="http://eausecours.org/2013/09/4213/" TargetMode="External"/><Relationship Id="rId11" Type="http://schemas.openxmlformats.org/officeDocument/2006/relationships/hyperlink" Target="http://canadians.org/media/first-blue-community-outside-canada-announced-today" TargetMode="External"/><Relationship Id="rId12" Type="http://schemas.openxmlformats.org/officeDocument/2006/relationships/hyperlink" Target="http://canadians.org/content/thorold-ont-becomes-blue-community" TargetMode="External"/><Relationship Id="rId13" Type="http://schemas.openxmlformats.org/officeDocument/2006/relationships/hyperlink" Target="http://canadians.org/node/9199" TargetMode="External"/><Relationship Id="rId14" Type="http://schemas.openxmlformats.org/officeDocument/2006/relationships/hyperlink" Target="http://canadians.org/node/8773" TargetMode="External"/><Relationship Id="rId15" Type="http://schemas.openxmlformats.org/officeDocument/2006/relationships/hyperlink" Target="http://canadians.org/node/8956" TargetMode="External"/><Relationship Id="rId16" Type="http://schemas.openxmlformats.org/officeDocument/2006/relationships/hyperlink" Target="http://canadians.org/node/8675" TargetMode="External"/><Relationship Id="rId17" Type="http://schemas.openxmlformats.org/officeDocument/2006/relationships/hyperlink" Target="https://stcatharines.civicweb.net/Documents/DocumentDisplay.aspx?Id=3732" TargetMode="External"/><Relationship Id="rId18" Type="http://schemas.openxmlformats.org/officeDocument/2006/relationships/hyperlink" Target="http://canadians.org/node/8495" TargetMode="External"/><Relationship Id="rId19" Type="http://schemas.openxmlformats.org/officeDocument/2006/relationships/hyperlink" Target="http://canadians.org/node/8203" TargetMode="External"/><Relationship Id="rId1" Type="http://schemas.openxmlformats.org/officeDocument/2006/relationships/notesMaster" Target="../notesMasters/notesMaster1.xml"/><Relationship Id="rId2" Type="http://schemas.openxmlformats.org/officeDocument/2006/relationships/slide" Target="../slides/slide28.xml"/><Relationship Id="rId3" Type="http://schemas.openxmlformats.org/officeDocument/2006/relationships/hyperlink" Target="http://canadians.org/blog/win-municipality-district-lunenburg-becomes-blue-community-atlantic-canadas-1st" TargetMode="External"/><Relationship Id="rId4" Type="http://schemas.openxmlformats.org/officeDocument/2006/relationships/hyperlink" Target="http://canadians.org/blog/win-thunder-bay-adopts-blue-community-resolution" TargetMode="External"/><Relationship Id="rId5" Type="http://schemas.openxmlformats.org/officeDocument/2006/relationships/hyperlink" Target="http://canadians.org/blog/win-tsalalh-becomes-blue-community" TargetMode="External"/><Relationship Id="rId6" Type="http://schemas.openxmlformats.org/officeDocument/2006/relationships/hyperlink" Target="http://canadians.org/blog/win-bayfield-ontario-becomes-blue-community" TargetMode="External"/><Relationship Id="rId7" Type="http://schemas.openxmlformats.org/officeDocument/2006/relationships/hyperlink" Target="http://canadians.org/blog/win-zurich-becomes-blue-community" TargetMode="External"/><Relationship Id="rId8" Type="http://schemas.openxmlformats.org/officeDocument/2006/relationships/hyperlink" Target="http://canadians.org/blog/win-cambuquira-brazil-blue-community"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 Id="rId3" Type="http://schemas.openxmlformats.org/officeDocument/2006/relationships/hyperlink" Target="http://scfp.ca/commentaires-atelier-eau"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aseline="0" noProof="0" dirty="0" smtClean="0"/>
              <a:t>Cher animateur,</a:t>
            </a:r>
          </a:p>
          <a:p>
            <a:r>
              <a:rPr lang="fr-CA" baseline="0" noProof="0" dirty="0" smtClean="0"/>
              <a:t>Veuillez prendre connaissance de tout le contenu de cette présentation avant de l’animer afin de savoir à quoi vous attendre. Pratiquez-vous en passant en revue les diapos et les directives pour vous assurer que vous aurez suffisamment de temps.  </a:t>
            </a:r>
            <a:endParaRPr lang="fr-CA" noProof="0" dirty="0" smtClean="0"/>
          </a:p>
          <a:p>
            <a:r>
              <a:rPr lang="fr-CA" baseline="0" noProof="0" dirty="0" smtClean="0"/>
              <a:t>Il est possible de livrer la présentation en une heure. Prévoyez plus de temps si vous êtes en mesure d’élargir la </a:t>
            </a:r>
            <a:r>
              <a:rPr lang="fr-CA" noProof="0" dirty="0" smtClean="0"/>
              <a:t>discussion.</a:t>
            </a:r>
            <a:endParaRPr lang="fr-CA" baseline="0" noProof="0" dirty="0" smtClean="0"/>
          </a:p>
          <a:p>
            <a:r>
              <a:rPr lang="fr-CA" baseline="0" noProof="0" dirty="0" smtClean="0"/>
              <a:t>Consultez scfp.ca/</a:t>
            </a:r>
            <a:r>
              <a:rPr lang="fr-CA" baseline="0" noProof="0" dirty="0" err="1" smtClean="0"/>
              <a:t>leau</a:t>
            </a:r>
            <a:r>
              <a:rPr lang="fr-CA" baseline="0" noProof="0" dirty="0" smtClean="0"/>
              <a:t> pour plus d’information ainsi que des outils et pour vous aider à préparer les prochaines étapes avec votre groupe.</a:t>
            </a:r>
          </a:p>
          <a:p>
            <a:r>
              <a:rPr lang="fr-CA" baseline="0" noProof="0" dirty="0" smtClean="0"/>
              <a:t>Vous voudrez peut-être avoir des outils prêts à partager, par exemple si vous jugez que votre groupe sera intéressé à en apprendre davantage sur un enjeu donné.</a:t>
            </a:r>
          </a:p>
          <a:p>
            <a:endParaRPr lang="fr-CA" noProof="0" dirty="0" smtClean="0"/>
          </a:p>
          <a:p>
            <a:pPr lvl="0"/>
            <a:r>
              <a:rPr lang="fr-CA" noProof="0" dirty="0" smtClean="0">
                <a:solidFill>
                  <a:prstClr val="black"/>
                </a:solidFill>
              </a:rPr>
              <a:t>Merci de contribuer à la sensibilisation</a:t>
            </a:r>
            <a:r>
              <a:rPr lang="fr-CA" baseline="0" noProof="0" dirty="0" smtClean="0">
                <a:solidFill>
                  <a:prstClr val="black"/>
                </a:solidFill>
              </a:rPr>
              <a:t> à l’eau</a:t>
            </a:r>
            <a:r>
              <a:rPr lang="fr-CA" noProof="0" dirty="0" smtClean="0">
                <a:solidFill>
                  <a:prstClr val="black"/>
                </a:solidFill>
              </a:rPr>
              <a:t>!</a:t>
            </a:r>
          </a:p>
          <a:p>
            <a:endParaRPr lang="fr-CA" noProof="0" dirty="0"/>
          </a:p>
        </p:txBody>
      </p:sp>
      <p:sp>
        <p:nvSpPr>
          <p:cNvPr id="4" name="Slide Number Placeholder 3"/>
          <p:cNvSpPr>
            <a:spLocks noGrp="1"/>
          </p:cNvSpPr>
          <p:nvPr>
            <p:ph type="sldNum" sz="quarter" idx="10"/>
          </p:nvPr>
        </p:nvSpPr>
        <p:spPr/>
        <p:txBody>
          <a:bodyPr/>
          <a:lstStyle/>
          <a:p>
            <a:fld id="{CE4A1A26-DF56-4A17-BCA0-17AE0EAAF07E}" type="slidenum">
              <a:rPr lang="en-CA" smtClean="0"/>
              <a:pPr/>
              <a:t>2</a:t>
            </a:fld>
            <a:endParaRPr lang="en-CA"/>
          </a:p>
        </p:txBody>
      </p:sp>
    </p:spTree>
    <p:extLst>
      <p:ext uri="{BB962C8B-B14F-4D97-AF65-F5344CB8AC3E}">
        <p14:creationId xmlns:p14="http://schemas.microsoft.com/office/powerpoint/2010/main" val="2847042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fr-CA" noProof="0" dirty="0" smtClean="0">
                <a:latin typeface="Calibri" panose="020F0502020204030204" pitchFamily="34" charset="0"/>
                <a:ea typeface="Calibri" panose="020F0502020204030204" pitchFamily="34" charset="0"/>
              </a:rPr>
              <a:t>Contexte : </a:t>
            </a:r>
            <a:r>
              <a:rPr lang="fr-CA" noProof="0" dirty="0" smtClean="0">
                <a:latin typeface="Calibri" panose="020F0502020204030204" pitchFamily="34" charset="0"/>
                <a:ea typeface="Calibri" panose="020F0502020204030204" pitchFamily="34" charset="0"/>
                <a:cs typeface="Times New Roman" panose="02020603050405020304" pitchFamily="18" charset="0"/>
              </a:rPr>
              <a:t> </a:t>
            </a:r>
          </a:p>
          <a:p>
            <a:pPr marL="349415" indent="-349415">
              <a:buFont typeface="+mj-lt"/>
              <a:buAutoNum type="arabicParenBoth"/>
            </a:pPr>
            <a:r>
              <a:rPr lang="fr-CA" noProof="0" dirty="0" smtClean="0">
                <a:solidFill>
                  <a:srgbClr val="000000"/>
                </a:solidFill>
                <a:latin typeface="Tahoma" panose="020B0604030504040204" pitchFamily="34" charset="0"/>
                <a:ea typeface="Calibri" panose="020F0502020204030204" pitchFamily="34" charset="0"/>
                <a:cs typeface="Tahoma" panose="020B0604030504040204" pitchFamily="34" charset="0"/>
              </a:rPr>
              <a:t>Reportage de la CBC diffusé</a:t>
            </a:r>
            <a:r>
              <a:rPr lang="fr-CA" baseline="0" noProof="0" dirty="0" smtClean="0">
                <a:solidFill>
                  <a:srgbClr val="000000"/>
                </a:solidFill>
                <a:latin typeface="Tahoma" panose="020B0604030504040204" pitchFamily="34" charset="0"/>
                <a:ea typeface="Calibri" panose="020F0502020204030204" pitchFamily="34" charset="0"/>
                <a:cs typeface="Tahoma" panose="020B0604030504040204" pitchFamily="34" charset="0"/>
              </a:rPr>
              <a:t> en octobre </a:t>
            </a:r>
            <a:r>
              <a:rPr lang="fr-CA" noProof="0" dirty="0" smtClean="0">
                <a:solidFill>
                  <a:srgbClr val="000000"/>
                </a:solidFill>
                <a:latin typeface="Tahoma" panose="020B0604030504040204" pitchFamily="34" charset="0"/>
                <a:ea typeface="Calibri" panose="020F0502020204030204" pitchFamily="34" charset="0"/>
                <a:cs typeface="Tahoma" panose="020B0604030504040204" pitchFamily="34" charset="0"/>
              </a:rPr>
              <a:t>2015 :</a:t>
            </a:r>
            <a:br>
              <a:rPr lang="fr-CA" noProof="0" dirty="0" smtClean="0">
                <a:solidFill>
                  <a:srgbClr val="000000"/>
                </a:solidFill>
                <a:latin typeface="Tahoma" panose="020B0604030504040204" pitchFamily="34" charset="0"/>
                <a:ea typeface="Calibri" panose="020F0502020204030204" pitchFamily="34" charset="0"/>
                <a:cs typeface="Tahoma" panose="020B0604030504040204" pitchFamily="34" charset="0"/>
              </a:rPr>
            </a:br>
            <a:r>
              <a:rPr lang="fr-CA" noProof="0" dirty="0" smtClean="0">
                <a:solidFill>
                  <a:srgbClr val="2661A6"/>
                </a:solidFill>
                <a:latin typeface="Tahoma" panose="020B0604030504040204" pitchFamily="34" charset="0"/>
                <a:ea typeface="Calibri" panose="020F0502020204030204" pitchFamily="34" charset="0"/>
                <a:cs typeface="Tahoma" panose="020B0604030504040204" pitchFamily="34" charset="0"/>
                <a:hlinkClick r:id="rId3"/>
              </a:rPr>
              <a:t>Bad </a:t>
            </a:r>
            <a:r>
              <a:rPr lang="fr-CA" noProof="0" dirty="0" err="1" smtClean="0">
                <a:solidFill>
                  <a:srgbClr val="2661A6"/>
                </a:solidFill>
                <a:latin typeface="Tahoma" panose="020B0604030504040204" pitchFamily="34" charset="0"/>
                <a:ea typeface="Calibri" panose="020F0502020204030204" pitchFamily="34" charset="0"/>
                <a:cs typeface="Tahoma" panose="020B0604030504040204" pitchFamily="34" charset="0"/>
                <a:hlinkClick r:id="rId3"/>
              </a:rPr>
              <a:t>water</a:t>
            </a:r>
            <a:r>
              <a:rPr lang="fr-CA" noProof="0" dirty="0" smtClean="0">
                <a:solidFill>
                  <a:srgbClr val="2661A6"/>
                </a:solidFill>
                <a:latin typeface="Tahoma" panose="020B0604030504040204" pitchFamily="34" charset="0"/>
                <a:ea typeface="Calibri" panose="020F0502020204030204" pitchFamily="34" charset="0"/>
                <a:cs typeface="Tahoma" panose="020B0604030504040204" pitchFamily="34" charset="0"/>
                <a:hlinkClick r:id="rId3"/>
              </a:rPr>
              <a:t>: '</a:t>
            </a:r>
            <a:r>
              <a:rPr lang="fr-CA" noProof="0" dirty="0" err="1" smtClean="0">
                <a:solidFill>
                  <a:srgbClr val="2661A6"/>
                </a:solidFill>
                <a:latin typeface="Tahoma" panose="020B0604030504040204" pitchFamily="34" charset="0"/>
                <a:ea typeface="Calibri" panose="020F0502020204030204" pitchFamily="34" charset="0"/>
                <a:cs typeface="Tahoma" panose="020B0604030504040204" pitchFamily="34" charset="0"/>
                <a:hlinkClick r:id="rId3"/>
              </a:rPr>
              <a:t>Third</a:t>
            </a:r>
            <a:r>
              <a:rPr lang="fr-CA" noProof="0" dirty="0" smtClean="0">
                <a:solidFill>
                  <a:srgbClr val="2661A6"/>
                </a:solidFill>
                <a:latin typeface="Tahoma" panose="020B0604030504040204" pitchFamily="34" charset="0"/>
                <a:ea typeface="Calibri" panose="020F0502020204030204" pitchFamily="34" charset="0"/>
                <a:cs typeface="Tahoma" panose="020B0604030504040204" pitchFamily="34" charset="0"/>
                <a:hlinkClick r:id="rId3"/>
              </a:rPr>
              <a:t> World' conditions on First Nations in Canada</a:t>
            </a:r>
            <a:endParaRPr lang="fr-CA" noProof="0" dirty="0" smtClean="0">
              <a:latin typeface="Tahoma" panose="020B0604030504040204" pitchFamily="34" charset="0"/>
              <a:ea typeface="Calibri" panose="020F0502020204030204" pitchFamily="34" charset="0"/>
              <a:cs typeface="Tahoma" panose="020B0604030504040204" pitchFamily="34" charset="0"/>
            </a:endParaRPr>
          </a:p>
          <a:p>
            <a:endParaRPr lang="fr-CA" noProof="0" dirty="0"/>
          </a:p>
        </p:txBody>
      </p:sp>
      <p:sp>
        <p:nvSpPr>
          <p:cNvPr id="4" name="Slide Number Placeholder 3"/>
          <p:cNvSpPr>
            <a:spLocks noGrp="1"/>
          </p:cNvSpPr>
          <p:nvPr>
            <p:ph type="sldNum" sz="quarter" idx="10"/>
          </p:nvPr>
        </p:nvSpPr>
        <p:spPr/>
        <p:txBody>
          <a:bodyPr/>
          <a:lstStyle/>
          <a:p>
            <a:fld id="{CE4A1A26-DF56-4A17-BCA0-17AE0EAAF07E}" type="slidenum">
              <a:rPr lang="en-CA" smtClean="0"/>
              <a:pPr/>
              <a:t>11</a:t>
            </a:fld>
            <a:endParaRPr lang="en-CA"/>
          </a:p>
        </p:txBody>
      </p:sp>
    </p:spTree>
    <p:extLst>
      <p:ext uri="{BB962C8B-B14F-4D97-AF65-F5344CB8AC3E}">
        <p14:creationId xmlns:p14="http://schemas.microsoft.com/office/powerpoint/2010/main" val="3349410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4A1A26-DF56-4A17-BCA0-17AE0EAAF07E}" type="slidenum">
              <a:rPr lang="en-CA" smtClean="0"/>
              <a:pPr/>
              <a:t>12</a:t>
            </a:fld>
            <a:endParaRPr lang="en-CA"/>
          </a:p>
        </p:txBody>
      </p:sp>
    </p:spTree>
    <p:extLst>
      <p:ext uri="{BB962C8B-B14F-4D97-AF65-F5344CB8AC3E}">
        <p14:creationId xmlns:p14="http://schemas.microsoft.com/office/powerpoint/2010/main" val="4085699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E4A1A26-DF56-4A17-BCA0-17AE0EAAF07E}" type="slidenum">
              <a:rPr lang="en-CA" smtClean="0"/>
              <a:pPr/>
              <a:t>13</a:t>
            </a:fld>
            <a:endParaRPr lang="en-CA"/>
          </a:p>
        </p:txBody>
      </p:sp>
    </p:spTree>
    <p:extLst>
      <p:ext uri="{BB962C8B-B14F-4D97-AF65-F5344CB8AC3E}">
        <p14:creationId xmlns:p14="http://schemas.microsoft.com/office/powerpoint/2010/main" val="2881264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smtClean="0"/>
              <a:t>Vous trouverez un résumé de renseignements </a:t>
            </a:r>
            <a:r>
              <a:rPr lang="fr-CA" baseline="0" noProof="0" dirty="0" smtClean="0"/>
              <a:t>pertinents au Canada à l’adresse suivante : </a:t>
            </a:r>
            <a:r>
              <a:rPr lang="fr-CA" u="sng" baseline="0" noProof="0" dirty="0" smtClean="0">
                <a:solidFill>
                  <a:srgbClr val="2A8BAA"/>
                </a:solidFill>
              </a:rPr>
              <a:t>http://scfp.ca/node/25221</a:t>
            </a:r>
          </a:p>
          <a:p>
            <a:endParaRPr lang="fr-CA" baseline="0" noProof="0" dirty="0" smtClean="0"/>
          </a:p>
          <a:p>
            <a:r>
              <a:rPr lang="fr-CA" baseline="0" noProof="0" dirty="0" smtClean="0"/>
              <a:t>Note à l’animateur : La privatisation des services d’aqueduc et d’égout peut se faire par la voie de l’impartition ou d’un partenariat public-privé (PPP)</a:t>
            </a:r>
          </a:p>
          <a:p>
            <a:endParaRPr lang="fr-CA" baseline="0" noProof="0" dirty="0" smtClean="0"/>
          </a:p>
          <a:p>
            <a:endParaRPr lang="fr-CA" noProof="0" dirty="0" smtClean="0"/>
          </a:p>
          <a:p>
            <a:r>
              <a:rPr lang="fr-CA" noProof="0" dirty="0" smtClean="0"/>
              <a:t>Voir l’exemple de Flint, dans l’État du Michigan : </a:t>
            </a:r>
            <a:r>
              <a:rPr lang="fr-CA" u="sng" noProof="0" dirty="0" smtClean="0"/>
              <a:t>https://fr.wikipedia.org/wiki/Crise_sanitaire_de_Flint</a:t>
            </a:r>
          </a:p>
          <a:p>
            <a:endParaRPr lang="fr-CA" noProof="0" dirty="0"/>
          </a:p>
        </p:txBody>
      </p:sp>
      <p:sp>
        <p:nvSpPr>
          <p:cNvPr id="4" name="Slide Number Placeholder 3"/>
          <p:cNvSpPr>
            <a:spLocks noGrp="1"/>
          </p:cNvSpPr>
          <p:nvPr>
            <p:ph type="sldNum" sz="quarter" idx="10"/>
          </p:nvPr>
        </p:nvSpPr>
        <p:spPr/>
        <p:txBody>
          <a:bodyPr/>
          <a:lstStyle/>
          <a:p>
            <a:fld id="{CE4A1A26-DF56-4A17-BCA0-17AE0EAAF07E}" type="slidenum">
              <a:rPr lang="en-CA" smtClean="0"/>
              <a:pPr/>
              <a:t>14</a:t>
            </a:fld>
            <a:endParaRPr lang="en-CA"/>
          </a:p>
        </p:txBody>
      </p:sp>
    </p:spTree>
    <p:extLst>
      <p:ext uri="{BB962C8B-B14F-4D97-AF65-F5344CB8AC3E}">
        <p14:creationId xmlns:p14="http://schemas.microsoft.com/office/powerpoint/2010/main" val="3817502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E4A1A26-DF56-4A17-BCA0-17AE0EAAF07E}" type="slidenum">
              <a:rPr lang="en-CA" smtClean="0"/>
              <a:pPr/>
              <a:t>15</a:t>
            </a:fld>
            <a:endParaRPr lang="en-CA"/>
          </a:p>
        </p:txBody>
      </p:sp>
    </p:spTree>
    <p:extLst>
      <p:ext uri="{BB962C8B-B14F-4D97-AF65-F5344CB8AC3E}">
        <p14:creationId xmlns:p14="http://schemas.microsoft.com/office/powerpoint/2010/main" val="1811667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4A1A26-DF56-4A17-BCA0-17AE0EAAF07E}" type="slidenum">
              <a:rPr lang="en-CA" smtClean="0"/>
              <a:pPr/>
              <a:t>16</a:t>
            </a:fld>
            <a:endParaRPr lang="en-CA"/>
          </a:p>
        </p:txBody>
      </p:sp>
    </p:spTree>
    <p:extLst>
      <p:ext uri="{BB962C8B-B14F-4D97-AF65-F5344CB8AC3E}">
        <p14:creationId xmlns:p14="http://schemas.microsoft.com/office/powerpoint/2010/main" val="2320355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4A1A26-DF56-4A17-BCA0-17AE0EAAF07E}" type="slidenum">
              <a:rPr lang="en-CA" smtClean="0"/>
              <a:pPr/>
              <a:t>17</a:t>
            </a:fld>
            <a:endParaRPr lang="en-CA"/>
          </a:p>
        </p:txBody>
      </p:sp>
    </p:spTree>
    <p:extLst>
      <p:ext uri="{BB962C8B-B14F-4D97-AF65-F5344CB8AC3E}">
        <p14:creationId xmlns:p14="http://schemas.microsoft.com/office/powerpoint/2010/main" val="25960986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err="1" smtClean="0"/>
              <a:t>AECG</a:t>
            </a:r>
            <a:r>
              <a:rPr lang="fr-CA" noProof="0" dirty="0" smtClean="0"/>
              <a:t> :</a:t>
            </a:r>
            <a:r>
              <a:rPr lang="fr-CA" baseline="0" noProof="0" dirty="0" smtClean="0"/>
              <a:t> Accord économique et commercial global (avec des pays européens, s’y trouvent plusieurs des grandes entreprises privées liées à l’eau)</a:t>
            </a:r>
            <a:endParaRPr lang="fr-CA" noProof="0" dirty="0" smtClean="0"/>
          </a:p>
          <a:p>
            <a:r>
              <a:rPr lang="fr-CA" noProof="0" dirty="0" err="1" smtClean="0"/>
              <a:t>PTP</a:t>
            </a:r>
            <a:r>
              <a:rPr lang="fr-CA" noProof="0" dirty="0" smtClean="0"/>
              <a:t> : Partenariat </a:t>
            </a:r>
            <a:r>
              <a:rPr lang="fr-CA" noProof="0" dirty="0" err="1" smtClean="0"/>
              <a:t>transpacifique</a:t>
            </a:r>
            <a:endParaRPr lang="fr-CA" baseline="0" noProof="0" dirty="0" smtClean="0"/>
          </a:p>
          <a:p>
            <a:r>
              <a:rPr lang="fr-CA" baseline="0" noProof="0" dirty="0" err="1" smtClean="0"/>
              <a:t>ACS</a:t>
            </a:r>
            <a:r>
              <a:rPr lang="fr-CA" baseline="0" noProof="0" dirty="0" smtClean="0"/>
              <a:t> : Accord sur le commerce des services (avec la Commission européenne)</a:t>
            </a:r>
            <a:endParaRPr lang="fr-CA" noProof="0" dirty="0" smtClean="0"/>
          </a:p>
          <a:p>
            <a:endParaRPr lang="fr-CA" noProof="0" dirty="0"/>
          </a:p>
        </p:txBody>
      </p:sp>
      <p:sp>
        <p:nvSpPr>
          <p:cNvPr id="4" name="Slide Number Placeholder 3"/>
          <p:cNvSpPr>
            <a:spLocks noGrp="1"/>
          </p:cNvSpPr>
          <p:nvPr>
            <p:ph type="sldNum" sz="quarter" idx="10"/>
          </p:nvPr>
        </p:nvSpPr>
        <p:spPr/>
        <p:txBody>
          <a:bodyPr/>
          <a:lstStyle/>
          <a:p>
            <a:fld id="{CE4A1A26-DF56-4A17-BCA0-17AE0EAAF07E}" type="slidenum">
              <a:rPr lang="en-CA" smtClean="0"/>
              <a:pPr/>
              <a:t>18</a:t>
            </a:fld>
            <a:endParaRPr lang="en-CA"/>
          </a:p>
        </p:txBody>
      </p:sp>
    </p:spTree>
    <p:extLst>
      <p:ext uri="{BB962C8B-B14F-4D97-AF65-F5344CB8AC3E}">
        <p14:creationId xmlns:p14="http://schemas.microsoft.com/office/powerpoint/2010/main" val="2866695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E4A1A26-DF56-4A17-BCA0-17AE0EAAF07E}" type="slidenum">
              <a:rPr lang="en-CA" smtClean="0"/>
              <a:pPr/>
              <a:t>19</a:t>
            </a:fld>
            <a:endParaRPr lang="en-CA"/>
          </a:p>
        </p:txBody>
      </p:sp>
    </p:spTree>
    <p:extLst>
      <p:ext uri="{BB962C8B-B14F-4D97-AF65-F5344CB8AC3E}">
        <p14:creationId xmlns:p14="http://schemas.microsoft.com/office/powerpoint/2010/main" val="1666648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fr-CA" noProof="0" dirty="0" smtClean="0"/>
              <a:t>Vous trouverez quelques exemples ici </a:t>
            </a:r>
            <a:r>
              <a:rPr lang="fr-CA" baseline="0" noProof="0" dirty="0" smtClean="0"/>
              <a:t>: </a:t>
            </a:r>
            <a:r>
              <a:rPr lang="fr-CA" u="sng" baseline="0" noProof="0" dirty="0" smtClean="0"/>
              <a:t>http://scfp.ca/node/25221</a:t>
            </a:r>
            <a:r>
              <a:rPr lang="fr-CA" baseline="0" noProof="0" dirty="0" smtClean="0"/>
              <a:t> </a:t>
            </a:r>
            <a:endParaRPr lang="fr-CA" noProof="0" dirty="0" smtClean="0"/>
          </a:p>
          <a:p>
            <a:endParaRPr lang="fr-CA" noProof="0" dirty="0"/>
          </a:p>
        </p:txBody>
      </p:sp>
      <p:sp>
        <p:nvSpPr>
          <p:cNvPr id="4" name="Slide Number Placeholder 3"/>
          <p:cNvSpPr>
            <a:spLocks noGrp="1"/>
          </p:cNvSpPr>
          <p:nvPr>
            <p:ph type="sldNum" sz="quarter" idx="10"/>
          </p:nvPr>
        </p:nvSpPr>
        <p:spPr/>
        <p:txBody>
          <a:bodyPr/>
          <a:lstStyle/>
          <a:p>
            <a:fld id="{CE4A1A26-DF56-4A17-BCA0-17AE0EAAF07E}" type="slidenum">
              <a:rPr lang="en-CA" smtClean="0"/>
              <a:pPr/>
              <a:t>20</a:t>
            </a:fld>
            <a:endParaRPr lang="en-CA"/>
          </a:p>
        </p:txBody>
      </p:sp>
    </p:spTree>
    <p:extLst>
      <p:ext uri="{BB962C8B-B14F-4D97-AF65-F5344CB8AC3E}">
        <p14:creationId xmlns:p14="http://schemas.microsoft.com/office/powerpoint/2010/main" val="4053804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fr-CA" noProof="0" dirty="0" smtClean="0"/>
              <a:t>Soyez bref à ce stade-ci (maximum</a:t>
            </a:r>
            <a:r>
              <a:rPr lang="fr-CA" baseline="0" noProof="0" dirty="0" smtClean="0"/>
              <a:t> de 5 minutes). « Ce qui vous vient à l’esprit » est un exercice d’association de mots. 3 mots ou moins.</a:t>
            </a:r>
            <a:endParaRPr lang="fr-CA" noProof="0" dirty="0" smtClean="0"/>
          </a:p>
          <a:p>
            <a:endParaRPr lang="fr-CA" noProof="0" dirty="0"/>
          </a:p>
        </p:txBody>
      </p:sp>
      <p:sp>
        <p:nvSpPr>
          <p:cNvPr id="4" name="Slide Number Placeholder 3"/>
          <p:cNvSpPr>
            <a:spLocks noGrp="1"/>
          </p:cNvSpPr>
          <p:nvPr>
            <p:ph type="sldNum" sz="quarter" idx="10"/>
          </p:nvPr>
        </p:nvSpPr>
        <p:spPr/>
        <p:txBody>
          <a:bodyPr/>
          <a:lstStyle/>
          <a:p>
            <a:fld id="{CE4A1A26-DF56-4A17-BCA0-17AE0EAAF07E}" type="slidenum">
              <a:rPr lang="en-CA" smtClean="0"/>
              <a:pPr/>
              <a:t>3</a:t>
            </a:fld>
            <a:endParaRPr lang="en-CA"/>
          </a:p>
        </p:txBody>
      </p:sp>
    </p:spTree>
    <p:extLst>
      <p:ext uri="{BB962C8B-B14F-4D97-AF65-F5344CB8AC3E}">
        <p14:creationId xmlns:p14="http://schemas.microsoft.com/office/powerpoint/2010/main" val="3956062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E4A1A26-DF56-4A17-BCA0-17AE0EAAF07E}" type="slidenum">
              <a:rPr lang="en-CA" smtClean="0"/>
              <a:pPr/>
              <a:t>21</a:t>
            </a:fld>
            <a:endParaRPr lang="en-CA"/>
          </a:p>
        </p:txBody>
      </p:sp>
    </p:spTree>
    <p:extLst>
      <p:ext uri="{BB962C8B-B14F-4D97-AF65-F5344CB8AC3E}">
        <p14:creationId xmlns:p14="http://schemas.microsoft.com/office/powerpoint/2010/main" val="35170803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fr-CA" noProof="0" dirty="0" smtClean="0"/>
              <a:t>Affichez les questions si vous</a:t>
            </a:r>
            <a:r>
              <a:rPr lang="fr-CA" baseline="0" noProof="0" dirty="0" smtClean="0"/>
              <a:t> ne disposez pas d’un projecteur.</a:t>
            </a:r>
            <a:endParaRPr lang="fr-CA" noProof="0" dirty="0" smtClean="0"/>
          </a:p>
          <a:p>
            <a:pPr defTabSz="931774">
              <a:defRPr/>
            </a:pPr>
            <a:r>
              <a:rPr lang="fr-CA" noProof="0" dirty="0" smtClean="0"/>
              <a:t>Formez de petits groupes de 3 ou 4 si le</a:t>
            </a:r>
            <a:r>
              <a:rPr lang="fr-CA" baseline="0" noProof="0" dirty="0" smtClean="0"/>
              <a:t> groupe compte plus de 6 personnes. Afin de respecter le temps alloué, avertissez le groupe quelques minutes avant qu’il ne reste plus de temps.</a:t>
            </a:r>
          </a:p>
          <a:p>
            <a:endParaRPr lang="fr-CA" noProof="0" dirty="0"/>
          </a:p>
        </p:txBody>
      </p:sp>
      <p:sp>
        <p:nvSpPr>
          <p:cNvPr id="4" name="Slide Number Placeholder 3"/>
          <p:cNvSpPr>
            <a:spLocks noGrp="1"/>
          </p:cNvSpPr>
          <p:nvPr>
            <p:ph type="sldNum" sz="quarter" idx="10"/>
          </p:nvPr>
        </p:nvSpPr>
        <p:spPr/>
        <p:txBody>
          <a:bodyPr/>
          <a:lstStyle/>
          <a:p>
            <a:fld id="{CE4A1A26-DF56-4A17-BCA0-17AE0EAAF07E}" type="slidenum">
              <a:rPr lang="en-CA" smtClean="0"/>
              <a:pPr/>
              <a:t>22</a:t>
            </a:fld>
            <a:endParaRPr lang="en-CA"/>
          </a:p>
        </p:txBody>
      </p:sp>
    </p:spTree>
    <p:extLst>
      <p:ext uri="{BB962C8B-B14F-4D97-AF65-F5344CB8AC3E}">
        <p14:creationId xmlns:p14="http://schemas.microsoft.com/office/powerpoint/2010/main" val="6830262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E4A1A26-DF56-4A17-BCA0-17AE0EAAF07E}" type="slidenum">
              <a:rPr lang="en-CA" smtClean="0"/>
              <a:pPr/>
              <a:t>23</a:t>
            </a:fld>
            <a:endParaRPr lang="en-CA"/>
          </a:p>
        </p:txBody>
      </p:sp>
    </p:spTree>
    <p:extLst>
      <p:ext uri="{BB962C8B-B14F-4D97-AF65-F5344CB8AC3E}">
        <p14:creationId xmlns:p14="http://schemas.microsoft.com/office/powerpoint/2010/main" val="1355602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49478">
              <a:buFont typeface="Arial" panose="020B0604020202020204" pitchFamily="34" charset="0"/>
              <a:buChar char="•"/>
            </a:pPr>
            <a:r>
              <a:rPr lang="fr-CA" noProof="0" dirty="0" smtClean="0"/>
              <a:t>Si le temps vous le permet, vous pouvez présenter la vidéo</a:t>
            </a:r>
            <a:r>
              <a:rPr lang="fr-CA" baseline="0" noProof="0" dirty="0" smtClean="0"/>
              <a:t> animée qui explique ce qu’est la remunicipalisation : </a:t>
            </a:r>
            <a:r>
              <a:rPr lang="fr-CA" noProof="0" dirty="0" smtClean="0"/>
              <a:t>https://youtu.be/BlSM1TPm_k8</a:t>
            </a:r>
          </a:p>
          <a:p>
            <a:pPr marL="174708" indent="-174708" defTabSz="931774">
              <a:spcBef>
                <a:spcPct val="20000"/>
              </a:spcBef>
              <a:buFont typeface="Arial" panose="020B0604020202020204" pitchFamily="34" charset="0"/>
              <a:buChar char="•"/>
              <a:defRPr/>
            </a:pPr>
            <a:r>
              <a:rPr lang="fr-CA" noProof="0" dirty="0" smtClean="0"/>
              <a:t>Histoire de réussite</a:t>
            </a:r>
            <a:r>
              <a:rPr lang="fr-CA" baseline="0" noProof="0" dirty="0" smtClean="0"/>
              <a:t> en matière de r</a:t>
            </a:r>
            <a:r>
              <a:rPr lang="fr-CA" noProof="0" dirty="0" smtClean="0"/>
              <a:t>emunicipalisation</a:t>
            </a:r>
            <a:r>
              <a:rPr lang="fr-CA" baseline="0" noProof="0" dirty="0" smtClean="0"/>
              <a:t> : </a:t>
            </a:r>
            <a:r>
              <a:rPr lang="fr-CA" sz="1400" b="1" dirty="0">
                <a:solidFill>
                  <a:prstClr val="black"/>
                </a:solidFill>
              </a:rPr>
              <a:t>White Rock : remunicipalisation par </a:t>
            </a:r>
            <a:r>
              <a:rPr lang="fr-CA" sz="1400" b="1" dirty="0" err="1">
                <a:solidFill>
                  <a:prstClr val="black"/>
                </a:solidFill>
              </a:rPr>
              <a:t>Epcor</a:t>
            </a:r>
            <a:endParaRPr lang="fr-CA"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931774">
              <a:lnSpc>
                <a:spcPct val="107000"/>
              </a:lnSpc>
              <a:spcBef>
                <a:spcPct val="20000"/>
              </a:spcBef>
              <a:spcAft>
                <a:spcPts val="815"/>
              </a:spcAft>
              <a:defRPr/>
            </a:pPr>
            <a:r>
              <a:rPr lang="fr-CA" dirty="0">
                <a:solidFill>
                  <a:prstClr val="black"/>
                </a:solidFill>
                <a:latin typeface="Calibri" panose="020F0502020204030204" pitchFamily="34" charset="0"/>
                <a:ea typeface="Calibri" panose="020F0502020204030204" pitchFamily="34" charset="0"/>
                <a:cs typeface="Times New Roman" panose="02020603050405020304" pitchFamily="18" charset="0"/>
              </a:rPr>
              <a:t>La municipalité de White Rock est maintenant propriétaire de ses services d’eau et ce sont ses propres employés qualifiés, membres du </a:t>
            </a:r>
            <a:r>
              <a:rPr lang="fr-CA"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SCFP</a:t>
            </a:r>
            <a:r>
              <a:rPr lang="fr-CA" dirty="0">
                <a:solidFill>
                  <a:prstClr val="black"/>
                </a:solidFill>
                <a:latin typeface="Calibri" panose="020F0502020204030204" pitchFamily="34" charset="0"/>
                <a:ea typeface="Calibri" panose="020F0502020204030204" pitchFamily="34" charset="0"/>
                <a:cs typeface="Times New Roman" panose="02020603050405020304" pitchFamily="18" charset="0"/>
              </a:rPr>
              <a:t>, qui les exploitent</a:t>
            </a:r>
          </a:p>
          <a:p>
            <a:pPr defTabSz="931774">
              <a:lnSpc>
                <a:spcPct val="107000"/>
              </a:lnSpc>
              <a:spcBef>
                <a:spcPct val="20000"/>
              </a:spcBef>
              <a:spcAft>
                <a:spcPts val="815"/>
              </a:spcAft>
              <a:defRPr/>
            </a:pPr>
            <a:r>
              <a:rPr lang="fr-CA" dirty="0">
                <a:solidFill>
                  <a:prstClr val="black"/>
                </a:solidFill>
                <a:latin typeface="Calibri" panose="020F0502020204030204" pitchFamily="34" charset="0"/>
                <a:ea typeface="Calibri" panose="020F0502020204030204" pitchFamily="34" charset="0"/>
                <a:cs typeface="Times New Roman" panose="02020603050405020304" pitchFamily="18" charset="0"/>
              </a:rPr>
              <a:t>La municipalité en profite sur le plan économique en maintenant la tarification de l’eau dans la communauté   </a:t>
            </a:r>
          </a:p>
          <a:p>
            <a:pPr defTabSz="931774">
              <a:lnSpc>
                <a:spcPct val="107000"/>
              </a:lnSpc>
              <a:spcBef>
                <a:spcPct val="20000"/>
              </a:spcBef>
              <a:spcAft>
                <a:spcPts val="815"/>
              </a:spcAft>
              <a:defRPr/>
            </a:pPr>
            <a:r>
              <a:rPr lang="fr-CA" dirty="0">
                <a:solidFill>
                  <a:prstClr val="black"/>
                </a:solidFill>
                <a:latin typeface="Calibri" panose="020F0502020204030204" pitchFamily="34" charset="0"/>
                <a:ea typeface="Calibri" panose="020F0502020204030204" pitchFamily="34" charset="0"/>
                <a:cs typeface="Times New Roman" panose="02020603050405020304" pitchFamily="18" charset="0"/>
              </a:rPr>
              <a:t>La municipalité contrôle donc ses ressources en eau et la qualité des services, dans l’intérêt supérieur de la communauté et de l’environnement. </a:t>
            </a:r>
            <a:r>
              <a:rPr lang="fr-CA" i="1" dirty="0">
                <a:solidFill>
                  <a:prstClr val="black"/>
                </a:solidFill>
                <a:latin typeface="Calibri" panose="020F0502020204030204" pitchFamily="34" charset="0"/>
                <a:ea typeface="Calibri" panose="020F0502020204030204" pitchFamily="34" charset="0"/>
                <a:cs typeface="Times New Roman" panose="02020603050405020304" pitchFamily="18" charset="0"/>
              </a:rPr>
              <a:t>Voilà une façon de défendre notre droit à l’eau</a:t>
            </a:r>
            <a:r>
              <a:rPr lang="fr-CA" sz="1400" i="1" dirty="0">
                <a:solidFill>
                  <a:prstClr val="black"/>
                </a:solidFill>
              </a:rPr>
              <a:t>! http://www.cupe.bc.ca/news/3935</a:t>
            </a:r>
          </a:p>
          <a:p>
            <a:endParaRPr lang="fr-CA" noProof="0" dirty="0"/>
          </a:p>
        </p:txBody>
      </p:sp>
      <p:sp>
        <p:nvSpPr>
          <p:cNvPr id="4" name="Slide Number Placeholder 3"/>
          <p:cNvSpPr>
            <a:spLocks noGrp="1"/>
          </p:cNvSpPr>
          <p:nvPr>
            <p:ph type="sldNum" sz="quarter" idx="10"/>
          </p:nvPr>
        </p:nvSpPr>
        <p:spPr/>
        <p:txBody>
          <a:bodyPr/>
          <a:lstStyle/>
          <a:p>
            <a:fld id="{CE4A1A26-DF56-4A17-BCA0-17AE0EAAF07E}" type="slidenum">
              <a:rPr lang="en-CA" smtClean="0"/>
              <a:pPr/>
              <a:t>24</a:t>
            </a:fld>
            <a:endParaRPr lang="en-CA"/>
          </a:p>
        </p:txBody>
      </p:sp>
    </p:spTree>
    <p:extLst>
      <p:ext uri="{BB962C8B-B14F-4D97-AF65-F5344CB8AC3E}">
        <p14:creationId xmlns:p14="http://schemas.microsoft.com/office/powerpoint/2010/main" val="29962733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endParaRPr lang="en-CA" dirty="0"/>
          </a:p>
        </p:txBody>
      </p:sp>
      <p:sp>
        <p:nvSpPr>
          <p:cNvPr id="4" name="Slide Number Placeholder 3"/>
          <p:cNvSpPr>
            <a:spLocks noGrp="1"/>
          </p:cNvSpPr>
          <p:nvPr>
            <p:ph type="sldNum" sz="quarter" idx="10"/>
          </p:nvPr>
        </p:nvSpPr>
        <p:spPr/>
        <p:txBody>
          <a:bodyPr/>
          <a:lstStyle/>
          <a:p>
            <a:fld id="{CE4A1A26-DF56-4A17-BCA0-17AE0EAAF07E}" type="slidenum">
              <a:rPr lang="en-CA" smtClean="0"/>
              <a:pPr/>
              <a:t>25</a:t>
            </a:fld>
            <a:endParaRPr lang="en-CA"/>
          </a:p>
        </p:txBody>
      </p:sp>
    </p:spTree>
    <p:extLst>
      <p:ext uri="{BB962C8B-B14F-4D97-AF65-F5344CB8AC3E}">
        <p14:creationId xmlns:p14="http://schemas.microsoft.com/office/powerpoint/2010/main" val="26426927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solidFill>
                  <a:prstClr val="black"/>
                </a:solidFill>
              </a:rPr>
              <a:t>Sur scfp.ca/</a:t>
            </a:r>
            <a:r>
              <a:rPr lang="fr-CA" dirty="0" err="1">
                <a:solidFill>
                  <a:prstClr val="black"/>
                </a:solidFill>
              </a:rPr>
              <a:t>leau</a:t>
            </a:r>
            <a:r>
              <a:rPr lang="fr-CA" dirty="0">
                <a:solidFill>
                  <a:prstClr val="black"/>
                </a:solidFill>
              </a:rPr>
              <a:t>, vous trouverez :</a:t>
            </a:r>
          </a:p>
          <a:p>
            <a:pPr marL="174708" indent="-174708">
              <a:buFont typeface="Arial" panose="020B0604020202020204" pitchFamily="34" charset="0"/>
              <a:buChar char="•"/>
            </a:pPr>
            <a:r>
              <a:rPr lang="fr-CA" noProof="0" dirty="0" smtClean="0"/>
              <a:t>Texte intégral de projets</a:t>
            </a:r>
            <a:r>
              <a:rPr lang="fr-CA" baseline="0" noProof="0" dirty="0" smtClean="0"/>
              <a:t> de résolution sur l’eau</a:t>
            </a:r>
          </a:p>
          <a:p>
            <a:pPr marL="174708" indent="-174708">
              <a:buFont typeface="Arial" panose="020B0604020202020204" pitchFamily="34" charset="0"/>
              <a:buChar char="•"/>
            </a:pPr>
            <a:r>
              <a:rPr lang="fr-CA" baseline="0" noProof="0" dirty="0" smtClean="0"/>
              <a:t>Guide et outils « Communautés bleues »</a:t>
            </a:r>
            <a:endParaRPr lang="fr-CA" noProof="0" dirty="0"/>
          </a:p>
        </p:txBody>
      </p:sp>
      <p:sp>
        <p:nvSpPr>
          <p:cNvPr id="4" name="Slide Number Placeholder 3"/>
          <p:cNvSpPr>
            <a:spLocks noGrp="1"/>
          </p:cNvSpPr>
          <p:nvPr>
            <p:ph type="sldNum" sz="quarter" idx="10"/>
          </p:nvPr>
        </p:nvSpPr>
        <p:spPr/>
        <p:txBody>
          <a:bodyPr/>
          <a:lstStyle/>
          <a:p>
            <a:fld id="{CE4A1A26-DF56-4A17-BCA0-17AE0EAAF07E}" type="slidenum">
              <a:rPr lang="en-CA" smtClean="0"/>
              <a:pPr/>
              <a:t>26</a:t>
            </a:fld>
            <a:endParaRPr lang="en-CA"/>
          </a:p>
        </p:txBody>
      </p:sp>
    </p:spTree>
    <p:extLst>
      <p:ext uri="{BB962C8B-B14F-4D97-AF65-F5344CB8AC3E}">
        <p14:creationId xmlns:p14="http://schemas.microsoft.com/office/powerpoint/2010/main" val="37599696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fr-CA" noProof="0" dirty="0" smtClean="0"/>
              <a:t>Visitez scfp.ca/</a:t>
            </a:r>
            <a:r>
              <a:rPr lang="fr-CA" noProof="0" dirty="0" err="1" smtClean="0"/>
              <a:t>leau</a:t>
            </a:r>
            <a:r>
              <a:rPr lang="fr-CA" noProof="0" dirty="0" smtClean="0"/>
              <a:t> pour des résolutions que les conseils municipaux peuvent déposer</a:t>
            </a:r>
            <a:endParaRPr lang="fr-CA" noProof="0" dirty="0"/>
          </a:p>
        </p:txBody>
      </p:sp>
      <p:sp>
        <p:nvSpPr>
          <p:cNvPr id="4" name="Slide Number Placeholder 3"/>
          <p:cNvSpPr>
            <a:spLocks noGrp="1"/>
          </p:cNvSpPr>
          <p:nvPr>
            <p:ph type="sldNum" sz="quarter" idx="10"/>
          </p:nvPr>
        </p:nvSpPr>
        <p:spPr/>
        <p:txBody>
          <a:bodyPr/>
          <a:lstStyle/>
          <a:p>
            <a:fld id="{CE4A1A26-DF56-4A17-BCA0-17AE0EAAF07E}" type="slidenum">
              <a:rPr lang="en-CA" smtClean="0"/>
              <a:pPr/>
              <a:t>27</a:t>
            </a:fld>
            <a:endParaRPr lang="en-CA"/>
          </a:p>
        </p:txBody>
      </p:sp>
    </p:spTree>
    <p:extLst>
      <p:ext uri="{BB962C8B-B14F-4D97-AF65-F5344CB8AC3E}">
        <p14:creationId xmlns:p14="http://schemas.microsoft.com/office/powerpoint/2010/main" val="10950187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noProof="0" dirty="0" smtClean="0"/>
              <a:t>Communautés bleues</a:t>
            </a:r>
          </a:p>
          <a:p>
            <a:r>
              <a:rPr lang="fr-CA" noProof="0" dirty="0" smtClean="0">
                <a:hlinkClick r:id="rId3"/>
              </a:rPr>
              <a:t>District de </a:t>
            </a:r>
            <a:r>
              <a:rPr lang="fr-CA" noProof="0" dirty="0" err="1" smtClean="0">
                <a:hlinkClick r:id="rId3"/>
              </a:rPr>
              <a:t>Lunenburg</a:t>
            </a:r>
            <a:r>
              <a:rPr lang="fr-CA" noProof="0" dirty="0" smtClean="0">
                <a:hlinkClick r:id="rId3"/>
              </a:rPr>
              <a:t>, NÉ</a:t>
            </a:r>
            <a:r>
              <a:rPr lang="fr-CA" noProof="0" dirty="0" smtClean="0"/>
              <a:t>, 8 décembre</a:t>
            </a:r>
            <a:r>
              <a:rPr lang="fr-CA" baseline="0" noProof="0" dirty="0" smtClean="0"/>
              <a:t> 2</a:t>
            </a:r>
            <a:r>
              <a:rPr lang="fr-CA" noProof="0" dirty="0" smtClean="0"/>
              <a:t>015</a:t>
            </a:r>
          </a:p>
          <a:p>
            <a:r>
              <a:rPr lang="fr-CA" noProof="0" dirty="0" err="1" smtClean="0">
                <a:hlinkClick r:id="rId4"/>
              </a:rPr>
              <a:t>Thunder</a:t>
            </a:r>
            <a:r>
              <a:rPr lang="fr-CA" noProof="0" dirty="0" smtClean="0">
                <a:hlinkClick r:id="rId4"/>
              </a:rPr>
              <a:t> </a:t>
            </a:r>
            <a:r>
              <a:rPr lang="fr-CA" noProof="0" dirty="0" err="1" smtClean="0">
                <a:hlinkClick r:id="rId4"/>
              </a:rPr>
              <a:t>Bay</a:t>
            </a:r>
            <a:r>
              <a:rPr lang="fr-CA" noProof="0" dirty="0" smtClean="0">
                <a:hlinkClick r:id="rId4"/>
              </a:rPr>
              <a:t>, ON</a:t>
            </a:r>
            <a:r>
              <a:rPr lang="fr-CA" noProof="0" dirty="0" smtClean="0"/>
              <a:t>, 23 mars 2015</a:t>
            </a:r>
          </a:p>
          <a:p>
            <a:r>
              <a:rPr lang="fr-CA" noProof="0" dirty="0" smtClean="0">
                <a:hlinkClick r:id="rId5"/>
              </a:rPr>
              <a:t>Territoire</a:t>
            </a:r>
            <a:r>
              <a:rPr lang="fr-CA" baseline="0" noProof="0" dirty="0" smtClean="0">
                <a:hlinkClick r:id="rId5"/>
              </a:rPr>
              <a:t> </a:t>
            </a:r>
            <a:r>
              <a:rPr lang="fr-CA" baseline="0" noProof="0" dirty="0" err="1" smtClean="0">
                <a:hlinkClick r:id="rId5"/>
              </a:rPr>
              <a:t>T</a:t>
            </a:r>
            <a:r>
              <a:rPr lang="fr-CA" noProof="0" dirty="0" err="1" smtClean="0">
                <a:hlinkClick r:id="rId5"/>
              </a:rPr>
              <a:t>sal’alh</a:t>
            </a:r>
            <a:r>
              <a:rPr lang="fr-CA" noProof="0" dirty="0" smtClean="0">
                <a:hlinkClick r:id="rId5"/>
              </a:rPr>
              <a:t> </a:t>
            </a:r>
            <a:r>
              <a:rPr lang="fr-CA" noProof="0" dirty="0" err="1" smtClean="0">
                <a:hlinkClick r:id="rId5"/>
              </a:rPr>
              <a:t>St’át’imc</a:t>
            </a:r>
            <a:r>
              <a:rPr lang="fr-CA" noProof="0" dirty="0" smtClean="0"/>
              <a:t> – première communauté bleue autochtone, 12 janvier 2015</a:t>
            </a:r>
          </a:p>
          <a:p>
            <a:r>
              <a:rPr lang="fr-CA" noProof="0" dirty="0" err="1" smtClean="0">
                <a:hlinkClick r:id="rId6"/>
              </a:rPr>
              <a:t>Bayfield</a:t>
            </a:r>
            <a:r>
              <a:rPr lang="fr-CA" noProof="0" dirty="0" smtClean="0">
                <a:hlinkClick r:id="rId6"/>
              </a:rPr>
              <a:t>, ON</a:t>
            </a:r>
            <a:r>
              <a:rPr lang="fr-CA" noProof="0" dirty="0" smtClean="0"/>
              <a:t>, 24 octobre 2014</a:t>
            </a:r>
          </a:p>
          <a:p>
            <a:r>
              <a:rPr lang="fr-CA" noProof="0" dirty="0" smtClean="0">
                <a:hlinkClick r:id="rId7"/>
              </a:rPr>
              <a:t>Zurich, Suisse</a:t>
            </a:r>
            <a:r>
              <a:rPr lang="fr-CA" noProof="0" dirty="0" smtClean="0"/>
              <a:t>, 11 juin 2014</a:t>
            </a:r>
          </a:p>
          <a:p>
            <a:r>
              <a:rPr lang="fr-CA" noProof="0" dirty="0" err="1" smtClean="0">
                <a:hlinkClick r:id="rId8"/>
              </a:rPr>
              <a:t>Cambuquira</a:t>
            </a:r>
            <a:r>
              <a:rPr lang="fr-CA" noProof="0" dirty="0" smtClean="0">
                <a:hlinkClick r:id="rId8"/>
              </a:rPr>
              <a:t>, Brésil</a:t>
            </a:r>
            <a:r>
              <a:rPr lang="fr-CA" noProof="0" dirty="0" smtClean="0"/>
              <a:t>, 11 mars 2014</a:t>
            </a:r>
          </a:p>
          <a:p>
            <a:r>
              <a:rPr lang="fr-CA" noProof="0" dirty="0" smtClean="0">
                <a:hlinkClick r:id="rId9"/>
              </a:rPr>
              <a:t>Canton de Tay, ON</a:t>
            </a:r>
            <a:r>
              <a:rPr lang="fr-CA" noProof="0" dirty="0" smtClean="0"/>
              <a:t>, 9 avril 2014</a:t>
            </a:r>
          </a:p>
          <a:p>
            <a:r>
              <a:rPr lang="fr-CA" noProof="0" dirty="0" err="1" smtClean="0">
                <a:hlinkClick r:id="rId10"/>
              </a:rPr>
              <a:t>Amqui</a:t>
            </a:r>
            <a:r>
              <a:rPr lang="fr-CA" noProof="0" dirty="0" smtClean="0">
                <a:hlinkClick r:id="rId10"/>
              </a:rPr>
              <a:t>, </a:t>
            </a:r>
            <a:r>
              <a:rPr lang="fr-CA" noProof="0" dirty="0" err="1" smtClean="0">
                <a:hlinkClick r:id="rId10"/>
              </a:rPr>
              <a:t>QC</a:t>
            </a:r>
            <a:r>
              <a:rPr lang="fr-CA" noProof="0" dirty="0" smtClean="0"/>
              <a:t>, 16 septembre 2013</a:t>
            </a:r>
          </a:p>
          <a:p>
            <a:r>
              <a:rPr lang="fr-CA" noProof="0" dirty="0" smtClean="0">
                <a:hlinkClick r:id="rId11"/>
              </a:rPr>
              <a:t>Bern, Suisse</a:t>
            </a:r>
            <a:r>
              <a:rPr lang="fr-CA" noProof="0" dirty="0" smtClean="0"/>
              <a:t> – première communauté bleue désignée hors</a:t>
            </a:r>
            <a:r>
              <a:rPr lang="fr-CA" baseline="0" noProof="0" dirty="0" smtClean="0"/>
              <a:t> Canada, 18 septembre </a:t>
            </a:r>
            <a:r>
              <a:rPr lang="fr-CA" noProof="0" dirty="0" smtClean="0"/>
              <a:t>2013</a:t>
            </a:r>
          </a:p>
          <a:p>
            <a:r>
              <a:rPr lang="fr-CA" noProof="0" dirty="0" err="1" smtClean="0">
                <a:hlinkClick r:id="rId12"/>
              </a:rPr>
              <a:t>Thorold</a:t>
            </a:r>
            <a:r>
              <a:rPr lang="fr-CA" noProof="0" dirty="0" smtClean="0">
                <a:hlinkClick r:id="rId12"/>
              </a:rPr>
              <a:t>, ON</a:t>
            </a:r>
            <a:r>
              <a:rPr lang="fr-CA" noProof="0" dirty="0" smtClean="0"/>
              <a:t>, 2 juillet 2013</a:t>
            </a:r>
          </a:p>
          <a:p>
            <a:r>
              <a:rPr lang="fr-CA" noProof="0" dirty="0" smtClean="0">
                <a:hlinkClick r:id="rId13"/>
              </a:rPr>
              <a:t>Welland, ON</a:t>
            </a:r>
            <a:r>
              <a:rPr lang="fr-CA" noProof="0" dirty="0" smtClean="0"/>
              <a:t>, 6 novembre 2012</a:t>
            </a:r>
          </a:p>
          <a:p>
            <a:r>
              <a:rPr lang="fr-CA" noProof="0" dirty="0" err="1" smtClean="0">
                <a:hlinkClick r:id="rId14"/>
              </a:rPr>
              <a:t>Comox</a:t>
            </a:r>
            <a:r>
              <a:rPr lang="fr-CA" noProof="0" dirty="0" smtClean="0">
                <a:hlinkClick r:id="rId14"/>
              </a:rPr>
              <a:t>, CB</a:t>
            </a:r>
            <a:r>
              <a:rPr lang="fr-CA" noProof="0" dirty="0" smtClean="0"/>
              <a:t>, 4 octobre 2012</a:t>
            </a:r>
          </a:p>
          <a:p>
            <a:r>
              <a:rPr lang="fr-CA" noProof="0" dirty="0" smtClean="0">
                <a:hlinkClick r:id="rId15"/>
              </a:rPr>
              <a:t>Cumberland, CB</a:t>
            </a:r>
            <a:r>
              <a:rPr lang="fr-CA" noProof="0" dirty="0" smtClean="0"/>
              <a:t>, 9 juillet 2012</a:t>
            </a:r>
          </a:p>
          <a:p>
            <a:r>
              <a:rPr lang="fr-CA" noProof="0" dirty="0" smtClean="0">
                <a:hlinkClick r:id="rId16"/>
              </a:rPr>
              <a:t>Nanaimo, CB</a:t>
            </a:r>
            <a:r>
              <a:rPr lang="fr-CA" noProof="0" dirty="0" smtClean="0"/>
              <a:t>, 25</a:t>
            </a:r>
            <a:r>
              <a:rPr lang="fr-CA" baseline="0" noProof="0" dirty="0" smtClean="0"/>
              <a:t> juin </a:t>
            </a:r>
            <a:r>
              <a:rPr lang="fr-CA" noProof="0" dirty="0" smtClean="0"/>
              <a:t>2012</a:t>
            </a:r>
          </a:p>
          <a:p>
            <a:r>
              <a:rPr lang="fr-CA" noProof="0" dirty="0" smtClean="0">
                <a:hlinkClick r:id="rId17"/>
              </a:rPr>
              <a:t>St. </a:t>
            </a:r>
            <a:r>
              <a:rPr lang="fr-CA" noProof="0" dirty="0" err="1" smtClean="0">
                <a:hlinkClick r:id="rId17"/>
              </a:rPr>
              <a:t>Catharines</a:t>
            </a:r>
            <a:r>
              <a:rPr lang="fr-CA" noProof="0" dirty="0" smtClean="0">
                <a:hlinkClick r:id="rId17"/>
              </a:rPr>
              <a:t>, ON</a:t>
            </a:r>
            <a:r>
              <a:rPr lang="fr-CA" noProof="0" dirty="0" smtClean="0"/>
              <a:t>, 28 mai 2012</a:t>
            </a:r>
          </a:p>
          <a:p>
            <a:r>
              <a:rPr lang="fr-CA" noProof="0" dirty="0" smtClean="0">
                <a:hlinkClick r:id="rId18"/>
              </a:rPr>
              <a:t>Niagara </a:t>
            </a:r>
            <a:r>
              <a:rPr lang="fr-CA" noProof="0" dirty="0" err="1" smtClean="0">
                <a:hlinkClick r:id="rId18"/>
              </a:rPr>
              <a:t>Falls</a:t>
            </a:r>
            <a:r>
              <a:rPr lang="fr-CA" noProof="0" dirty="0" smtClean="0">
                <a:hlinkClick r:id="rId18"/>
              </a:rPr>
              <a:t>, ON</a:t>
            </a:r>
            <a:r>
              <a:rPr lang="fr-CA" noProof="0" dirty="0" smtClean="0"/>
              <a:t>, 25 avril 2012</a:t>
            </a:r>
          </a:p>
          <a:p>
            <a:r>
              <a:rPr lang="fr-CA" noProof="0" dirty="0" err="1" smtClean="0">
                <a:hlinkClick r:id="rId19"/>
              </a:rPr>
              <a:t>North</a:t>
            </a:r>
            <a:r>
              <a:rPr lang="fr-CA" noProof="0" dirty="0" smtClean="0">
                <a:hlinkClick r:id="rId19"/>
              </a:rPr>
              <a:t> Vancouver, CB</a:t>
            </a:r>
            <a:r>
              <a:rPr lang="fr-CA" noProof="0" dirty="0" smtClean="0"/>
              <a:t>, 6 février 2012</a:t>
            </a:r>
          </a:p>
          <a:p>
            <a:r>
              <a:rPr lang="fr-CA" noProof="0" dirty="0" smtClean="0">
                <a:hlinkClick r:id="rId20"/>
              </a:rPr>
              <a:t>Ajax, ON</a:t>
            </a:r>
            <a:r>
              <a:rPr lang="fr-CA" noProof="0" dirty="0" smtClean="0"/>
              <a:t>, décembre 2011</a:t>
            </a:r>
          </a:p>
          <a:p>
            <a:r>
              <a:rPr lang="fr-CA" noProof="0" dirty="0" smtClean="0">
                <a:hlinkClick r:id="rId21"/>
              </a:rPr>
              <a:t>Canton de </a:t>
            </a:r>
            <a:r>
              <a:rPr lang="fr-CA" noProof="0" dirty="0" err="1" smtClean="0">
                <a:hlinkClick r:id="rId21"/>
              </a:rPr>
              <a:t>Tiny</a:t>
            </a:r>
            <a:r>
              <a:rPr lang="fr-CA" noProof="0" dirty="0" smtClean="0">
                <a:hlinkClick r:id="rId21"/>
              </a:rPr>
              <a:t>, ON</a:t>
            </a:r>
            <a:r>
              <a:rPr lang="fr-CA" noProof="0" dirty="0" smtClean="0"/>
              <a:t>, 12 septembre 2011</a:t>
            </a:r>
          </a:p>
          <a:p>
            <a:r>
              <a:rPr lang="fr-CA" noProof="0" dirty="0" smtClean="0">
                <a:hlinkClick r:id="rId22"/>
              </a:rPr>
              <a:t>Victoria, CB</a:t>
            </a:r>
            <a:r>
              <a:rPr lang="fr-CA" noProof="0" dirty="0" smtClean="0"/>
              <a:t>, 24 juin, 2011</a:t>
            </a:r>
          </a:p>
          <a:p>
            <a:r>
              <a:rPr lang="fr-CA" noProof="0" dirty="0" smtClean="0">
                <a:hlinkClick r:id="rId23"/>
              </a:rPr>
              <a:t>Burnaby, CB</a:t>
            </a:r>
            <a:r>
              <a:rPr lang="fr-CA" noProof="0" dirty="0" smtClean="0"/>
              <a:t> devient la première communauté bleue au Canada lors de</a:t>
            </a:r>
            <a:r>
              <a:rPr lang="fr-CA" baseline="0" noProof="0" dirty="0" smtClean="0"/>
              <a:t> la Journée mondiale de l’eau, 22 mars </a:t>
            </a:r>
            <a:r>
              <a:rPr lang="fr-CA" noProof="0" dirty="0" smtClean="0"/>
              <a:t>2011</a:t>
            </a:r>
            <a:endParaRPr lang="fr-CA" noProof="0" dirty="0"/>
          </a:p>
        </p:txBody>
      </p:sp>
      <p:sp>
        <p:nvSpPr>
          <p:cNvPr id="4" name="Slide Number Placeholder 3"/>
          <p:cNvSpPr>
            <a:spLocks noGrp="1"/>
          </p:cNvSpPr>
          <p:nvPr>
            <p:ph type="sldNum" sz="quarter" idx="10"/>
          </p:nvPr>
        </p:nvSpPr>
        <p:spPr/>
        <p:txBody>
          <a:bodyPr/>
          <a:lstStyle/>
          <a:p>
            <a:fld id="{CE4A1A26-DF56-4A17-BCA0-17AE0EAAF07E}" type="slidenum">
              <a:rPr lang="en-CA" smtClean="0"/>
              <a:pPr/>
              <a:t>28</a:t>
            </a:fld>
            <a:endParaRPr lang="en-CA"/>
          </a:p>
        </p:txBody>
      </p:sp>
    </p:spTree>
    <p:extLst>
      <p:ext uri="{BB962C8B-B14F-4D97-AF65-F5344CB8AC3E}">
        <p14:creationId xmlns:p14="http://schemas.microsoft.com/office/powerpoint/2010/main" val="14836792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fr-CA" noProof="0" dirty="0" smtClean="0">
                <a:latin typeface="+mn-lt"/>
              </a:rPr>
              <a:t>Pour</a:t>
            </a:r>
            <a:r>
              <a:rPr lang="fr-CA" baseline="0" noProof="0" dirty="0" smtClean="0">
                <a:latin typeface="+mn-lt"/>
              </a:rPr>
              <a:t> plus d’information et pour agir, consultez les outils et ressources sur scfp.ca/</a:t>
            </a:r>
            <a:r>
              <a:rPr lang="fr-CA" baseline="0" noProof="0" dirty="0" err="1" smtClean="0">
                <a:latin typeface="+mn-lt"/>
              </a:rPr>
              <a:t>leau</a:t>
            </a:r>
            <a:r>
              <a:rPr lang="fr-CA" baseline="0" noProof="0" dirty="0" smtClean="0">
                <a:latin typeface="+mn-lt"/>
              </a:rPr>
              <a:t>. Vous y trouverez un certain nombre de sites Web et de ressources.</a:t>
            </a:r>
            <a:endParaRPr lang="fr-CA" noProof="0" dirty="0" smtClean="0">
              <a:latin typeface="+mn-lt"/>
            </a:endParaRPr>
          </a:p>
          <a:p>
            <a:endParaRPr lang="fr-CA" noProof="0" dirty="0"/>
          </a:p>
        </p:txBody>
      </p:sp>
      <p:sp>
        <p:nvSpPr>
          <p:cNvPr id="4" name="Slide Number Placeholder 3"/>
          <p:cNvSpPr>
            <a:spLocks noGrp="1"/>
          </p:cNvSpPr>
          <p:nvPr>
            <p:ph type="sldNum" sz="quarter" idx="10"/>
          </p:nvPr>
        </p:nvSpPr>
        <p:spPr/>
        <p:txBody>
          <a:bodyPr/>
          <a:lstStyle/>
          <a:p>
            <a:fld id="{CE4A1A26-DF56-4A17-BCA0-17AE0EAAF07E}" type="slidenum">
              <a:rPr lang="en-CA" smtClean="0"/>
              <a:pPr/>
              <a:t>29</a:t>
            </a:fld>
            <a:endParaRPr lang="en-CA"/>
          </a:p>
        </p:txBody>
      </p:sp>
    </p:spTree>
    <p:extLst>
      <p:ext uri="{BB962C8B-B14F-4D97-AF65-F5344CB8AC3E}">
        <p14:creationId xmlns:p14="http://schemas.microsoft.com/office/powerpoint/2010/main" val="20254648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smtClean="0"/>
              <a:t>Dites ceci : Nous allons examiner un certain nombre de mesures</a:t>
            </a:r>
            <a:r>
              <a:rPr lang="fr-CA" baseline="0" noProof="0" dirty="0" smtClean="0"/>
              <a:t> que nous pourrions prendre</a:t>
            </a:r>
            <a:r>
              <a:rPr lang="fr-CA" noProof="0" dirty="0" smtClean="0"/>
              <a:t>. </a:t>
            </a:r>
          </a:p>
          <a:p>
            <a:endParaRPr lang="fr-CA" noProof="0" dirty="0" smtClean="0"/>
          </a:p>
          <a:p>
            <a:r>
              <a:rPr lang="fr-CA" noProof="0" dirty="0" smtClean="0"/>
              <a:t>« Eaux aguets » est le programme du </a:t>
            </a:r>
            <a:r>
              <a:rPr lang="fr-CA" noProof="0" dirty="0" err="1" smtClean="0"/>
              <a:t>SCFP</a:t>
            </a:r>
            <a:r>
              <a:rPr lang="fr-CA" noProof="0" dirty="0" smtClean="0"/>
              <a:t> qui vise à défendre les services</a:t>
            </a:r>
            <a:r>
              <a:rPr lang="fr-CA" baseline="0" noProof="0" dirty="0" smtClean="0"/>
              <a:t> publics d’eau et à protéger les ressources publiques. Cette campagne a été lancée avec le Conseil des Canadiens et des environnementalistes en 1999. L’idée est simple : fondez un groupe local qui restera aux aguets de tout ce qui concerne l’eau dans votre municipalité. En travaillant en coalition avec des comités « Eaux aguets », le </a:t>
            </a:r>
            <a:r>
              <a:rPr lang="fr-CA" baseline="0" noProof="0" dirty="0" err="1" smtClean="0"/>
              <a:t>SCFP</a:t>
            </a:r>
            <a:r>
              <a:rPr lang="fr-CA" baseline="0" noProof="0" dirty="0" smtClean="0"/>
              <a:t> et ses alliés ont réussi à remporter de nombreuses luttes à la privatisation et à renforcer des systèmes d’eau locaux.</a:t>
            </a:r>
          </a:p>
          <a:p>
            <a:endParaRPr lang="fr-CA" noProof="0" dirty="0"/>
          </a:p>
        </p:txBody>
      </p:sp>
      <p:sp>
        <p:nvSpPr>
          <p:cNvPr id="4" name="Slide Number Placeholder 3"/>
          <p:cNvSpPr>
            <a:spLocks noGrp="1"/>
          </p:cNvSpPr>
          <p:nvPr>
            <p:ph type="sldNum" sz="quarter" idx="10"/>
          </p:nvPr>
        </p:nvSpPr>
        <p:spPr/>
        <p:txBody>
          <a:bodyPr/>
          <a:lstStyle/>
          <a:p>
            <a:fld id="{CE4A1A26-DF56-4A17-BCA0-17AE0EAAF07E}" type="slidenum">
              <a:rPr lang="en-CA" smtClean="0"/>
              <a:pPr/>
              <a:t>30</a:t>
            </a:fld>
            <a:endParaRPr lang="en-CA"/>
          </a:p>
        </p:txBody>
      </p:sp>
    </p:spTree>
    <p:extLst>
      <p:ext uri="{BB962C8B-B14F-4D97-AF65-F5344CB8AC3E}">
        <p14:creationId xmlns:p14="http://schemas.microsoft.com/office/powerpoint/2010/main" val="2581335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fr-CA" noProof="0" dirty="0" smtClean="0"/>
              <a:t>Lisez ces points à voix haute.</a:t>
            </a:r>
            <a:endParaRPr lang="fr-CA" noProof="0" dirty="0"/>
          </a:p>
        </p:txBody>
      </p:sp>
      <p:sp>
        <p:nvSpPr>
          <p:cNvPr id="4" name="Slide Number Placeholder 3"/>
          <p:cNvSpPr>
            <a:spLocks noGrp="1"/>
          </p:cNvSpPr>
          <p:nvPr>
            <p:ph type="sldNum" sz="quarter" idx="10"/>
          </p:nvPr>
        </p:nvSpPr>
        <p:spPr/>
        <p:txBody>
          <a:bodyPr/>
          <a:lstStyle/>
          <a:p>
            <a:fld id="{CE4A1A26-DF56-4A17-BCA0-17AE0EAAF07E}" type="slidenum">
              <a:rPr lang="en-CA" smtClean="0"/>
              <a:pPr/>
              <a:t>4</a:t>
            </a:fld>
            <a:endParaRPr lang="en-CA"/>
          </a:p>
        </p:txBody>
      </p:sp>
    </p:spTree>
    <p:extLst>
      <p:ext uri="{BB962C8B-B14F-4D97-AF65-F5344CB8AC3E}">
        <p14:creationId xmlns:p14="http://schemas.microsoft.com/office/powerpoint/2010/main" val="35661110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349415" defTabSz="931774">
              <a:spcBef>
                <a:spcPct val="20000"/>
              </a:spcBef>
              <a:buFont typeface="Arial" pitchFamily="34" charset="0"/>
              <a:buChar char="•"/>
              <a:defRPr/>
            </a:pPr>
            <a:r>
              <a:rPr lang="fr-CA" b="1" i="1" dirty="0">
                <a:solidFill>
                  <a:prstClr val="black"/>
                </a:solidFill>
              </a:rPr>
              <a:t>Voir vigie municipale pour des conseils</a:t>
            </a:r>
            <a:endParaRPr lang="fr-CA" noProof="0" dirty="0"/>
          </a:p>
        </p:txBody>
      </p:sp>
      <p:sp>
        <p:nvSpPr>
          <p:cNvPr id="4" name="Slide Number Placeholder 3"/>
          <p:cNvSpPr>
            <a:spLocks noGrp="1"/>
          </p:cNvSpPr>
          <p:nvPr>
            <p:ph type="sldNum" sz="quarter" idx="10"/>
          </p:nvPr>
        </p:nvSpPr>
        <p:spPr/>
        <p:txBody>
          <a:bodyPr/>
          <a:lstStyle/>
          <a:p>
            <a:fld id="{CE4A1A26-DF56-4A17-BCA0-17AE0EAAF07E}" type="slidenum">
              <a:rPr lang="en-CA" smtClean="0"/>
              <a:pPr/>
              <a:t>31</a:t>
            </a:fld>
            <a:endParaRPr lang="en-CA"/>
          </a:p>
        </p:txBody>
      </p:sp>
    </p:spTree>
    <p:extLst>
      <p:ext uri="{BB962C8B-B14F-4D97-AF65-F5344CB8AC3E}">
        <p14:creationId xmlns:p14="http://schemas.microsoft.com/office/powerpoint/2010/main" val="34239278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aseline="0" noProof="0" dirty="0" smtClean="0"/>
              <a:t>Vous trouverez des outils et des mesures à prendre pour renforcer des alliances à l’adresse scfp.ca/</a:t>
            </a:r>
            <a:r>
              <a:rPr lang="fr-CA" baseline="0" noProof="0" dirty="0" err="1" smtClean="0"/>
              <a:t>leau</a:t>
            </a:r>
            <a:r>
              <a:rPr lang="fr-CA" baseline="0" noProof="0" dirty="0" smtClean="0"/>
              <a:t>.</a:t>
            </a:r>
          </a:p>
          <a:p>
            <a:pPr defTabSz="931774">
              <a:defRPr/>
            </a:pPr>
            <a:r>
              <a:rPr lang="fr-CA" noProof="0" dirty="0" smtClean="0"/>
              <a:t>Le projet Communautés bleues est une collaboration entre le </a:t>
            </a:r>
            <a:r>
              <a:rPr lang="fr-CA" noProof="0" dirty="0" err="1" smtClean="0"/>
              <a:t>SCFP</a:t>
            </a:r>
            <a:r>
              <a:rPr lang="fr-CA" noProof="0" dirty="0" smtClean="0"/>
              <a:t> et le Conseil des Canadiens. Consultez les ressources pour cet atelier sur scfp.ca/</a:t>
            </a:r>
            <a:r>
              <a:rPr lang="fr-CA" noProof="0" dirty="0" err="1" smtClean="0"/>
              <a:t>leau</a:t>
            </a:r>
            <a:r>
              <a:rPr lang="fr-CA" noProof="0" dirty="0" smtClean="0"/>
              <a:t> pour apprendre comment tisser</a:t>
            </a:r>
            <a:r>
              <a:rPr lang="fr-CA" baseline="0" noProof="0" dirty="0" smtClean="0"/>
              <a:t> des liens avec des militants autochtones et des chapitres du Conseil des Canadiens.</a:t>
            </a:r>
            <a:endParaRPr lang="fr-CA" noProof="0" dirty="0" smtClean="0"/>
          </a:p>
          <a:p>
            <a:endParaRPr lang="fr-CA" noProof="0" dirty="0"/>
          </a:p>
        </p:txBody>
      </p:sp>
      <p:sp>
        <p:nvSpPr>
          <p:cNvPr id="4" name="Slide Number Placeholder 3"/>
          <p:cNvSpPr>
            <a:spLocks noGrp="1"/>
          </p:cNvSpPr>
          <p:nvPr>
            <p:ph type="sldNum" sz="quarter" idx="10"/>
          </p:nvPr>
        </p:nvSpPr>
        <p:spPr/>
        <p:txBody>
          <a:bodyPr/>
          <a:lstStyle/>
          <a:p>
            <a:fld id="{CE4A1A26-DF56-4A17-BCA0-17AE0EAAF07E}" type="slidenum">
              <a:rPr lang="en-CA" smtClean="0"/>
              <a:pPr/>
              <a:t>32</a:t>
            </a:fld>
            <a:endParaRPr lang="en-CA"/>
          </a:p>
        </p:txBody>
      </p:sp>
    </p:spTree>
    <p:extLst>
      <p:ext uri="{BB962C8B-B14F-4D97-AF65-F5344CB8AC3E}">
        <p14:creationId xmlns:p14="http://schemas.microsoft.com/office/powerpoint/2010/main" val="22573735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E4A1A26-DF56-4A17-BCA0-17AE0EAAF07E}" type="slidenum">
              <a:rPr lang="en-CA" smtClean="0"/>
              <a:pPr/>
              <a:t>33</a:t>
            </a:fld>
            <a:endParaRPr lang="en-CA"/>
          </a:p>
        </p:txBody>
      </p:sp>
    </p:spTree>
    <p:extLst>
      <p:ext uri="{BB962C8B-B14F-4D97-AF65-F5344CB8AC3E}">
        <p14:creationId xmlns:p14="http://schemas.microsoft.com/office/powerpoint/2010/main" val="25579787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fr-CA" b="0" i="0" u="none" noProof="0" dirty="0" smtClean="0"/>
              <a:t>Cette discussion doit se dérouler en groupes de deux. Informez les groupes qu’ils disposent d’un maximum de 5 minutes pour discuter et répondre à cette question</a:t>
            </a:r>
            <a:r>
              <a:rPr lang="fr-CA" b="0" i="0" noProof="0" dirty="0" smtClean="0"/>
              <a:t>.</a:t>
            </a:r>
          </a:p>
          <a:p>
            <a:pPr>
              <a:buNone/>
            </a:pPr>
            <a:r>
              <a:rPr lang="fr-CA" b="0" i="0" noProof="0" dirty="0" smtClean="0"/>
              <a:t>Faites circuler la feuille d’inscription.</a:t>
            </a:r>
            <a:endParaRPr lang="fr-CA" noProof="0" dirty="0" smtClean="0"/>
          </a:p>
          <a:p>
            <a:endParaRPr lang="fr-CA" noProof="0" dirty="0"/>
          </a:p>
        </p:txBody>
      </p:sp>
      <p:sp>
        <p:nvSpPr>
          <p:cNvPr id="4" name="Slide Number Placeholder 3"/>
          <p:cNvSpPr>
            <a:spLocks noGrp="1"/>
          </p:cNvSpPr>
          <p:nvPr>
            <p:ph type="sldNum" sz="quarter" idx="10"/>
          </p:nvPr>
        </p:nvSpPr>
        <p:spPr/>
        <p:txBody>
          <a:bodyPr/>
          <a:lstStyle/>
          <a:p>
            <a:fld id="{CE4A1A26-DF56-4A17-BCA0-17AE0EAAF07E}" type="slidenum">
              <a:rPr lang="en-CA" smtClean="0"/>
              <a:pPr/>
              <a:t>34</a:t>
            </a:fld>
            <a:endParaRPr lang="en-CA"/>
          </a:p>
        </p:txBody>
      </p:sp>
    </p:spTree>
    <p:extLst>
      <p:ext uri="{BB962C8B-B14F-4D97-AF65-F5344CB8AC3E}">
        <p14:creationId xmlns:p14="http://schemas.microsoft.com/office/powerpoint/2010/main" val="28385252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i="0" noProof="0" dirty="0" smtClean="0"/>
              <a:t>Assurez-vous que quelqu’un s’occupe de prendre des notes.</a:t>
            </a:r>
          </a:p>
          <a:p>
            <a:pPr>
              <a:buNone/>
            </a:pPr>
            <a:r>
              <a:rPr lang="fr-CA" i="0" noProof="0" dirty="0" smtClean="0"/>
              <a:t>Circulez dans la pièce et demandez à chaque groupe de deux de partager une prochaine étape… Si le temps vous le permet,</a:t>
            </a:r>
            <a:r>
              <a:rPr lang="fr-CA" i="0" baseline="0" noProof="0" dirty="0" smtClean="0"/>
              <a:t> faites valoir toute tendance ou idée commune qui émane du groupe</a:t>
            </a:r>
            <a:r>
              <a:rPr lang="fr-CA" i="0" noProof="0" dirty="0" smtClean="0"/>
              <a:t>.</a:t>
            </a:r>
          </a:p>
          <a:p>
            <a:pPr>
              <a:buNone/>
            </a:pPr>
            <a:r>
              <a:rPr lang="fr-CA" i="0" noProof="0" dirty="0" smtClean="0"/>
              <a:t>Cherchez à obtenir un consensus sur les premières mesures à prendre.</a:t>
            </a:r>
          </a:p>
          <a:p>
            <a:endParaRPr lang="fr-CA" noProof="0" dirty="0"/>
          </a:p>
        </p:txBody>
      </p:sp>
      <p:sp>
        <p:nvSpPr>
          <p:cNvPr id="4" name="Slide Number Placeholder 3"/>
          <p:cNvSpPr>
            <a:spLocks noGrp="1"/>
          </p:cNvSpPr>
          <p:nvPr>
            <p:ph type="sldNum" sz="quarter" idx="10"/>
          </p:nvPr>
        </p:nvSpPr>
        <p:spPr/>
        <p:txBody>
          <a:bodyPr/>
          <a:lstStyle/>
          <a:p>
            <a:fld id="{CE4A1A26-DF56-4A17-BCA0-17AE0EAAF07E}" type="slidenum">
              <a:rPr lang="en-CA" smtClean="0"/>
              <a:pPr/>
              <a:t>35</a:t>
            </a:fld>
            <a:endParaRPr lang="en-CA"/>
          </a:p>
        </p:txBody>
      </p:sp>
    </p:spTree>
    <p:extLst>
      <p:ext uri="{BB962C8B-B14F-4D97-AF65-F5344CB8AC3E}">
        <p14:creationId xmlns:p14="http://schemas.microsoft.com/office/powerpoint/2010/main" val="29869109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hlinkClick r:id="rId3"/>
              </a:rPr>
              <a:t>http://scfp.ca/</a:t>
            </a:r>
            <a:r>
              <a:rPr lang="en-US" sz="1200" u="sng" kern="1200" dirty="0" err="1" smtClean="0">
                <a:solidFill>
                  <a:schemeClr val="tx1"/>
                </a:solidFill>
                <a:effectLst/>
                <a:latin typeface="+mn-lt"/>
                <a:ea typeface="+mn-ea"/>
                <a:cs typeface="+mn-cs"/>
                <a:hlinkClick r:id="rId3"/>
              </a:rPr>
              <a:t>commentaires</a:t>
            </a:r>
            <a:r>
              <a:rPr lang="en-US" sz="1200" u="sng" kern="1200" dirty="0" smtClean="0">
                <a:solidFill>
                  <a:schemeClr val="tx1"/>
                </a:solidFill>
                <a:effectLst/>
                <a:latin typeface="+mn-lt"/>
                <a:ea typeface="+mn-ea"/>
                <a:cs typeface="+mn-cs"/>
                <a:hlinkClick r:id="rId3"/>
              </a:rPr>
              <a:t>-atelier-eau</a:t>
            </a:r>
            <a:r>
              <a:rPr lang="en-US" sz="1200" kern="1200" dirty="0" smtClean="0">
                <a:solidFill>
                  <a:schemeClr val="tx1"/>
                </a:solidFill>
                <a:effectLst/>
                <a:latin typeface="+mn-lt"/>
                <a:ea typeface="+mn-ea"/>
                <a:cs typeface="+mn-cs"/>
              </a:rPr>
              <a:t>‎</a:t>
            </a:r>
            <a:endParaRPr lang="en-CA" dirty="0"/>
          </a:p>
        </p:txBody>
      </p:sp>
      <p:sp>
        <p:nvSpPr>
          <p:cNvPr id="4" name="Slide Number Placeholder 3"/>
          <p:cNvSpPr>
            <a:spLocks noGrp="1"/>
          </p:cNvSpPr>
          <p:nvPr>
            <p:ph type="sldNum" sz="quarter" idx="10"/>
          </p:nvPr>
        </p:nvSpPr>
        <p:spPr/>
        <p:txBody>
          <a:bodyPr/>
          <a:lstStyle/>
          <a:p>
            <a:fld id="{CE4A1A26-DF56-4A17-BCA0-17AE0EAAF07E}" type="slidenum">
              <a:rPr lang="en-CA" smtClean="0"/>
              <a:pPr/>
              <a:t>36</a:t>
            </a:fld>
            <a:endParaRPr lang="en-CA"/>
          </a:p>
        </p:txBody>
      </p:sp>
    </p:spTree>
    <p:extLst>
      <p:ext uri="{BB962C8B-B14F-4D97-AF65-F5344CB8AC3E}">
        <p14:creationId xmlns:p14="http://schemas.microsoft.com/office/powerpoint/2010/main" val="2326654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4A1A26-DF56-4A17-BCA0-17AE0EAAF07E}" type="slidenum">
              <a:rPr lang="en-CA" smtClean="0"/>
              <a:pPr/>
              <a:t>5</a:t>
            </a:fld>
            <a:endParaRPr lang="en-CA"/>
          </a:p>
        </p:txBody>
      </p:sp>
    </p:spTree>
    <p:extLst>
      <p:ext uri="{BB962C8B-B14F-4D97-AF65-F5344CB8AC3E}">
        <p14:creationId xmlns:p14="http://schemas.microsoft.com/office/powerpoint/2010/main" val="493664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4A1A26-DF56-4A17-BCA0-17AE0EAAF07E}" type="slidenum">
              <a:rPr lang="en-CA" smtClean="0"/>
              <a:pPr/>
              <a:t>6</a:t>
            </a:fld>
            <a:endParaRPr lang="en-CA"/>
          </a:p>
        </p:txBody>
      </p:sp>
    </p:spTree>
    <p:extLst>
      <p:ext uri="{BB962C8B-B14F-4D97-AF65-F5344CB8AC3E}">
        <p14:creationId xmlns:p14="http://schemas.microsoft.com/office/powerpoint/2010/main" val="3320215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4A1A26-DF56-4A17-BCA0-17AE0EAAF07E}" type="slidenum">
              <a:rPr lang="en-CA" smtClean="0"/>
              <a:pPr/>
              <a:t>7</a:t>
            </a:fld>
            <a:endParaRPr lang="en-CA"/>
          </a:p>
        </p:txBody>
      </p:sp>
    </p:spTree>
    <p:extLst>
      <p:ext uri="{BB962C8B-B14F-4D97-AF65-F5344CB8AC3E}">
        <p14:creationId xmlns:p14="http://schemas.microsoft.com/office/powerpoint/2010/main" val="2072020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fr-CA" b="0" i="0" noProof="0" dirty="0" smtClean="0">
                <a:solidFill>
                  <a:srgbClr val="292C39"/>
                </a:solidFill>
                <a:effectLst/>
                <a:latin typeface="Open Sans"/>
              </a:rPr>
              <a:t>NOTE : </a:t>
            </a:r>
            <a:r>
              <a:rPr lang="fr-CA" dirty="0" smtClean="0"/>
              <a:t>Les avis d’ébullition de l’eau sont émis afin de protéger la santé de la population contre des pathogènes d’origine hydrique (bactéries, virus ou parasites) dont la présence dans l’eau potable est avérée ou soupçonnée</a:t>
            </a:r>
            <a:r>
              <a:rPr lang="fr-CA" baseline="0" dirty="0" smtClean="0"/>
              <a:t> ou encore lorsque la qualité de l’eau est douteuse et que les contaminants présents dans l’eau pourront être éliminés par ébullition</a:t>
            </a:r>
            <a:r>
              <a:rPr lang="fr-CA" b="0" i="0" noProof="0" dirty="0" smtClean="0">
                <a:solidFill>
                  <a:srgbClr val="292C39"/>
                </a:solidFill>
                <a:effectLst/>
                <a:latin typeface="Open Sans"/>
              </a:rPr>
              <a:t>. </a:t>
            </a:r>
          </a:p>
          <a:p>
            <a:pPr defTabSz="931774">
              <a:defRPr/>
            </a:pPr>
            <a:r>
              <a:rPr lang="fr-CA" b="0" i="0" noProof="0" dirty="0" smtClean="0">
                <a:solidFill>
                  <a:srgbClr val="292C39"/>
                </a:solidFill>
                <a:effectLst/>
                <a:latin typeface="Open Sans"/>
              </a:rPr>
              <a:t>Source : Santé Canada</a:t>
            </a:r>
            <a:endParaRPr lang="fr-CA" noProof="0" dirty="0" smtClean="0"/>
          </a:p>
          <a:p>
            <a:endParaRPr lang="fr-CA" noProof="0" dirty="0"/>
          </a:p>
        </p:txBody>
      </p:sp>
      <p:sp>
        <p:nvSpPr>
          <p:cNvPr id="4" name="Slide Number Placeholder 3"/>
          <p:cNvSpPr>
            <a:spLocks noGrp="1"/>
          </p:cNvSpPr>
          <p:nvPr>
            <p:ph type="sldNum" sz="quarter" idx="10"/>
          </p:nvPr>
        </p:nvSpPr>
        <p:spPr/>
        <p:txBody>
          <a:bodyPr/>
          <a:lstStyle/>
          <a:p>
            <a:fld id="{CE4A1A26-DF56-4A17-BCA0-17AE0EAAF07E}" type="slidenum">
              <a:rPr lang="en-CA" smtClean="0"/>
              <a:pPr/>
              <a:t>8</a:t>
            </a:fld>
            <a:endParaRPr lang="en-CA"/>
          </a:p>
        </p:txBody>
      </p:sp>
    </p:spTree>
    <p:extLst>
      <p:ext uri="{BB962C8B-B14F-4D97-AF65-F5344CB8AC3E}">
        <p14:creationId xmlns:p14="http://schemas.microsoft.com/office/powerpoint/2010/main" val="4097271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4A1A26-DF56-4A17-BCA0-17AE0EAAF07E}" type="slidenum">
              <a:rPr lang="en-CA" smtClean="0"/>
              <a:pPr/>
              <a:t>9</a:t>
            </a:fld>
            <a:endParaRPr lang="en-CA"/>
          </a:p>
        </p:txBody>
      </p:sp>
    </p:spTree>
    <p:extLst>
      <p:ext uri="{BB962C8B-B14F-4D97-AF65-F5344CB8AC3E}">
        <p14:creationId xmlns:p14="http://schemas.microsoft.com/office/powerpoint/2010/main" val="1847990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4A1A26-DF56-4A17-BCA0-17AE0EAAF07E}" type="slidenum">
              <a:rPr lang="en-CA" smtClean="0"/>
              <a:pPr/>
              <a:t>10</a:t>
            </a:fld>
            <a:endParaRPr lang="en-CA"/>
          </a:p>
        </p:txBody>
      </p:sp>
    </p:spTree>
    <p:extLst>
      <p:ext uri="{BB962C8B-B14F-4D97-AF65-F5344CB8AC3E}">
        <p14:creationId xmlns:p14="http://schemas.microsoft.com/office/powerpoint/2010/main" val="445556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a:t>Click to edit Master subtitle style</a:t>
            </a:r>
            <a:endParaRPr lang="en-US"/>
          </a:p>
        </p:txBody>
      </p:sp>
      <p:sp>
        <p:nvSpPr>
          <p:cNvPr id="4" name="Date Placeholder 3"/>
          <p:cNvSpPr>
            <a:spLocks noGrp="1"/>
          </p:cNvSpPr>
          <p:nvPr>
            <p:ph type="dt" sz="half" idx="10"/>
          </p:nvPr>
        </p:nvSpPr>
        <p:spPr/>
        <p:txBody>
          <a:bodyPr/>
          <a:lstStyle/>
          <a:p>
            <a:fld id="{F4820DFC-31FA-E345-A2B8-66BC7A13D349}" type="datetimeFigureOut">
              <a:rPr lang="en-US" smtClean="0"/>
              <a:pPr/>
              <a:t>16-03-14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CD1CED-5EEB-094F-9208-9DE528AF014C}" type="slidenum">
              <a:rPr lang="en-US" smtClean="0"/>
              <a:pPr/>
              <a:t>‹#›</a:t>
            </a:fld>
            <a:endParaRPr lang="en-US"/>
          </a:p>
        </p:txBody>
      </p:sp>
    </p:spTree>
    <p:extLst>
      <p:ext uri="{BB962C8B-B14F-4D97-AF65-F5344CB8AC3E}">
        <p14:creationId xmlns:p14="http://schemas.microsoft.com/office/powerpoint/2010/main" val="34364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4" name="Date Placeholder 3"/>
          <p:cNvSpPr>
            <a:spLocks noGrp="1"/>
          </p:cNvSpPr>
          <p:nvPr>
            <p:ph type="dt" sz="half" idx="10"/>
          </p:nvPr>
        </p:nvSpPr>
        <p:spPr/>
        <p:txBody>
          <a:bodyPr/>
          <a:lstStyle/>
          <a:p>
            <a:fld id="{F4820DFC-31FA-E345-A2B8-66BC7A13D349}" type="datetimeFigureOut">
              <a:rPr lang="en-US" smtClean="0"/>
              <a:pPr/>
              <a:t>16-03-14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CD1CED-5EEB-094F-9208-9DE528AF014C}" type="slidenum">
              <a:rPr lang="en-US" smtClean="0"/>
              <a:pPr/>
              <a:t>‹#›</a:t>
            </a:fld>
            <a:endParaRPr lang="en-US"/>
          </a:p>
        </p:txBody>
      </p:sp>
    </p:spTree>
    <p:extLst>
      <p:ext uri="{BB962C8B-B14F-4D97-AF65-F5344CB8AC3E}">
        <p14:creationId xmlns:p14="http://schemas.microsoft.com/office/powerpoint/2010/main" val="859368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4" name="Date Placeholder 3"/>
          <p:cNvSpPr>
            <a:spLocks noGrp="1"/>
          </p:cNvSpPr>
          <p:nvPr>
            <p:ph type="dt" sz="half" idx="10"/>
          </p:nvPr>
        </p:nvSpPr>
        <p:spPr/>
        <p:txBody>
          <a:bodyPr/>
          <a:lstStyle/>
          <a:p>
            <a:fld id="{F4820DFC-31FA-E345-A2B8-66BC7A13D349}" type="datetimeFigureOut">
              <a:rPr lang="en-US" smtClean="0"/>
              <a:pPr/>
              <a:t>16-03-14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CD1CED-5EEB-094F-9208-9DE528AF014C}" type="slidenum">
              <a:rPr lang="en-US" smtClean="0"/>
              <a:pPr/>
              <a:t>‹#›</a:t>
            </a:fld>
            <a:endParaRPr lang="en-US"/>
          </a:p>
        </p:txBody>
      </p:sp>
    </p:spTree>
    <p:extLst>
      <p:ext uri="{BB962C8B-B14F-4D97-AF65-F5344CB8AC3E}">
        <p14:creationId xmlns:p14="http://schemas.microsoft.com/office/powerpoint/2010/main" val="64662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lang="en-US"/>
          </a:p>
        </p:txBody>
      </p:sp>
      <p:sp>
        <p:nvSpPr>
          <p:cNvPr id="3" name="Content Placeholder 2"/>
          <p:cNvSpPr>
            <a:spLocks noGrp="1"/>
          </p:cNvSpPr>
          <p:nvPr>
            <p:ph idx="1"/>
          </p:nvPr>
        </p:nvSpPr>
        <p:spPr/>
        <p:txBody>
          <a:body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4" name="Date Placeholder 3"/>
          <p:cNvSpPr>
            <a:spLocks noGrp="1"/>
          </p:cNvSpPr>
          <p:nvPr>
            <p:ph type="dt" sz="half" idx="10"/>
          </p:nvPr>
        </p:nvSpPr>
        <p:spPr/>
        <p:txBody>
          <a:bodyPr/>
          <a:lstStyle/>
          <a:p>
            <a:fld id="{F4820DFC-31FA-E345-A2B8-66BC7A13D349}" type="datetimeFigureOut">
              <a:rPr lang="en-US" smtClean="0"/>
              <a:pPr/>
              <a:t>16-03-14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CD1CED-5EEB-094F-9208-9DE528AF014C}" type="slidenum">
              <a:rPr lang="en-US" smtClean="0"/>
              <a:pPr/>
              <a:t>‹#›</a:t>
            </a:fld>
            <a:endParaRPr lang="en-US"/>
          </a:p>
        </p:txBody>
      </p:sp>
    </p:spTree>
    <p:extLst>
      <p:ext uri="{BB962C8B-B14F-4D97-AF65-F5344CB8AC3E}">
        <p14:creationId xmlns:p14="http://schemas.microsoft.com/office/powerpoint/2010/main" val="2253447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a:t>Click to edit Master text styles</a:t>
            </a:r>
          </a:p>
        </p:txBody>
      </p:sp>
      <p:sp>
        <p:nvSpPr>
          <p:cNvPr id="4" name="Date Placeholder 3"/>
          <p:cNvSpPr>
            <a:spLocks noGrp="1"/>
          </p:cNvSpPr>
          <p:nvPr>
            <p:ph type="dt" sz="half" idx="10"/>
          </p:nvPr>
        </p:nvSpPr>
        <p:spPr/>
        <p:txBody>
          <a:bodyPr/>
          <a:lstStyle/>
          <a:p>
            <a:fld id="{F4820DFC-31FA-E345-A2B8-66BC7A13D349}" type="datetimeFigureOut">
              <a:rPr lang="en-US" smtClean="0"/>
              <a:pPr/>
              <a:t>16-03-14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CD1CED-5EEB-094F-9208-9DE528AF014C}" type="slidenum">
              <a:rPr lang="en-US" smtClean="0"/>
              <a:pPr/>
              <a:t>‹#›</a:t>
            </a:fld>
            <a:endParaRPr lang="en-US"/>
          </a:p>
        </p:txBody>
      </p:sp>
    </p:spTree>
    <p:extLst>
      <p:ext uri="{BB962C8B-B14F-4D97-AF65-F5344CB8AC3E}">
        <p14:creationId xmlns:p14="http://schemas.microsoft.com/office/powerpoint/2010/main" val="4155353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5" name="Date Placeholder 4"/>
          <p:cNvSpPr>
            <a:spLocks noGrp="1"/>
          </p:cNvSpPr>
          <p:nvPr>
            <p:ph type="dt" sz="half" idx="10"/>
          </p:nvPr>
        </p:nvSpPr>
        <p:spPr/>
        <p:txBody>
          <a:bodyPr/>
          <a:lstStyle/>
          <a:p>
            <a:fld id="{F4820DFC-31FA-E345-A2B8-66BC7A13D349}" type="datetimeFigureOut">
              <a:rPr lang="en-US" smtClean="0"/>
              <a:pPr/>
              <a:t>16-03-14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CD1CED-5EEB-094F-9208-9DE528AF014C}" type="slidenum">
              <a:rPr lang="en-US" smtClean="0"/>
              <a:pPr/>
              <a:t>‹#›</a:t>
            </a:fld>
            <a:endParaRPr lang="en-US"/>
          </a:p>
        </p:txBody>
      </p:sp>
    </p:spTree>
    <p:extLst>
      <p:ext uri="{BB962C8B-B14F-4D97-AF65-F5344CB8AC3E}">
        <p14:creationId xmlns:p14="http://schemas.microsoft.com/office/powerpoint/2010/main" val="2982104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7" name="Date Placeholder 6"/>
          <p:cNvSpPr>
            <a:spLocks noGrp="1"/>
          </p:cNvSpPr>
          <p:nvPr>
            <p:ph type="dt" sz="half" idx="10"/>
          </p:nvPr>
        </p:nvSpPr>
        <p:spPr/>
        <p:txBody>
          <a:bodyPr/>
          <a:lstStyle/>
          <a:p>
            <a:fld id="{F4820DFC-31FA-E345-A2B8-66BC7A13D349}" type="datetimeFigureOut">
              <a:rPr lang="en-US" smtClean="0"/>
              <a:pPr/>
              <a:t>16-03-14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CD1CED-5EEB-094F-9208-9DE528AF014C}" type="slidenum">
              <a:rPr lang="en-US" smtClean="0"/>
              <a:pPr/>
              <a:t>‹#›</a:t>
            </a:fld>
            <a:endParaRPr lang="en-US"/>
          </a:p>
        </p:txBody>
      </p:sp>
    </p:spTree>
    <p:extLst>
      <p:ext uri="{BB962C8B-B14F-4D97-AF65-F5344CB8AC3E}">
        <p14:creationId xmlns:p14="http://schemas.microsoft.com/office/powerpoint/2010/main" val="176420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lang="en-US"/>
          </a:p>
        </p:txBody>
      </p:sp>
      <p:sp>
        <p:nvSpPr>
          <p:cNvPr id="3" name="Date Placeholder 2"/>
          <p:cNvSpPr>
            <a:spLocks noGrp="1"/>
          </p:cNvSpPr>
          <p:nvPr>
            <p:ph type="dt" sz="half" idx="10"/>
          </p:nvPr>
        </p:nvSpPr>
        <p:spPr/>
        <p:txBody>
          <a:bodyPr/>
          <a:lstStyle/>
          <a:p>
            <a:fld id="{F4820DFC-31FA-E345-A2B8-66BC7A13D349}" type="datetimeFigureOut">
              <a:rPr lang="en-US" smtClean="0"/>
              <a:pPr/>
              <a:t>16-03-14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CD1CED-5EEB-094F-9208-9DE528AF014C}" type="slidenum">
              <a:rPr lang="en-US" smtClean="0"/>
              <a:pPr/>
              <a:t>‹#›</a:t>
            </a:fld>
            <a:endParaRPr lang="en-US"/>
          </a:p>
        </p:txBody>
      </p:sp>
    </p:spTree>
    <p:extLst>
      <p:ext uri="{BB962C8B-B14F-4D97-AF65-F5344CB8AC3E}">
        <p14:creationId xmlns:p14="http://schemas.microsoft.com/office/powerpoint/2010/main" val="1710456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820DFC-31FA-E345-A2B8-66BC7A13D349}" type="datetimeFigureOut">
              <a:rPr lang="en-US" smtClean="0"/>
              <a:pPr/>
              <a:t>16-03-14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CD1CED-5EEB-094F-9208-9DE528AF014C}" type="slidenum">
              <a:rPr lang="en-US" smtClean="0"/>
              <a:pPr/>
              <a:t>‹#›</a:t>
            </a:fld>
            <a:endParaRPr lang="en-US"/>
          </a:p>
        </p:txBody>
      </p:sp>
    </p:spTree>
    <p:extLst>
      <p:ext uri="{BB962C8B-B14F-4D97-AF65-F5344CB8AC3E}">
        <p14:creationId xmlns:p14="http://schemas.microsoft.com/office/powerpoint/2010/main" val="187064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F4820DFC-31FA-E345-A2B8-66BC7A13D349}" type="datetimeFigureOut">
              <a:rPr lang="en-US" smtClean="0"/>
              <a:pPr/>
              <a:t>16-03-14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CD1CED-5EEB-094F-9208-9DE528AF014C}" type="slidenum">
              <a:rPr lang="en-US" smtClean="0"/>
              <a:pPr/>
              <a:t>‹#›</a:t>
            </a:fld>
            <a:endParaRPr lang="en-US"/>
          </a:p>
        </p:txBody>
      </p:sp>
    </p:spTree>
    <p:extLst>
      <p:ext uri="{BB962C8B-B14F-4D97-AF65-F5344CB8AC3E}">
        <p14:creationId xmlns:p14="http://schemas.microsoft.com/office/powerpoint/2010/main" val="1680813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F4820DFC-31FA-E345-A2B8-66BC7A13D349}" type="datetimeFigureOut">
              <a:rPr lang="en-US" smtClean="0"/>
              <a:pPr/>
              <a:t>16-03-14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CD1CED-5EEB-094F-9208-9DE528AF014C}" type="slidenum">
              <a:rPr lang="en-US" smtClean="0"/>
              <a:pPr/>
              <a:t>‹#›</a:t>
            </a:fld>
            <a:endParaRPr lang="en-US"/>
          </a:p>
        </p:txBody>
      </p:sp>
    </p:spTree>
    <p:extLst>
      <p:ext uri="{BB962C8B-B14F-4D97-AF65-F5344CB8AC3E}">
        <p14:creationId xmlns:p14="http://schemas.microsoft.com/office/powerpoint/2010/main" val="22695615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820DFC-31FA-E345-A2B8-66BC7A13D349}" type="datetimeFigureOut">
              <a:rPr lang="en-US" smtClean="0"/>
              <a:pPr/>
              <a:t>16-03-14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CD1CED-5EEB-094F-9208-9DE528AF014C}" type="slidenum">
              <a:rPr lang="en-US" smtClean="0"/>
              <a:pPr/>
              <a:t>‹#›</a:t>
            </a:fld>
            <a:endParaRPr lang="en-US"/>
          </a:p>
        </p:txBody>
      </p:sp>
    </p:spTree>
    <p:extLst>
      <p:ext uri="{BB962C8B-B14F-4D97-AF65-F5344CB8AC3E}">
        <p14:creationId xmlns:p14="http://schemas.microsoft.com/office/powerpoint/2010/main" val="737172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ater_slideTemplate_tit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4555"/>
            <a:ext cx="9144000" cy="6556955"/>
          </a:xfrm>
          <a:prstGeom prst="rect">
            <a:avLst/>
          </a:prstGeom>
        </p:spPr>
      </p:pic>
      <p:sp>
        <p:nvSpPr>
          <p:cNvPr id="2" name="Title 1"/>
          <p:cNvSpPr>
            <a:spLocks noGrp="1"/>
          </p:cNvSpPr>
          <p:nvPr>
            <p:ph type="ctrTitle"/>
          </p:nvPr>
        </p:nvSpPr>
        <p:spPr>
          <a:xfrm>
            <a:off x="1244210" y="995494"/>
            <a:ext cx="6609247" cy="1202308"/>
          </a:xfrm>
        </p:spPr>
        <p:txBody>
          <a:bodyPr>
            <a:noAutofit/>
          </a:bodyPr>
          <a:lstStyle/>
          <a:p>
            <a:r>
              <a:rPr lang="fr-CA" sz="6600" b="1" dirty="0" smtClean="0">
                <a:solidFill>
                  <a:srgbClr val="2A8BAA"/>
                </a:solidFill>
                <a:cs typeface="55 Helvetica Roman"/>
              </a:rPr>
              <a:t>ATELIER </a:t>
            </a:r>
            <a:r>
              <a:rPr lang="fr-CA" sz="6600" b="1" dirty="0">
                <a:solidFill>
                  <a:srgbClr val="2A8BAA"/>
                </a:solidFill>
                <a:cs typeface="55 Helvetica Roman"/>
              </a:rPr>
              <a:t>:</a:t>
            </a:r>
            <a:br>
              <a:rPr lang="fr-CA" sz="6600" b="1" dirty="0">
                <a:solidFill>
                  <a:srgbClr val="2A8BAA"/>
                </a:solidFill>
                <a:cs typeface="55 Helvetica Roman"/>
              </a:rPr>
            </a:br>
            <a:r>
              <a:rPr lang="fr-CA" sz="6600" b="1" dirty="0">
                <a:solidFill>
                  <a:srgbClr val="2A8BAA"/>
                </a:solidFill>
                <a:cs typeface="55 Helvetica Roman"/>
              </a:rPr>
              <a:t>AGIR POUR L’EAU</a:t>
            </a:r>
            <a:endParaRPr lang="en-US" sz="6600" b="1" dirty="0">
              <a:solidFill>
                <a:srgbClr val="2A8BAA"/>
              </a:solidFill>
              <a:cs typeface="55 Helvetica Roman"/>
            </a:endParaRPr>
          </a:p>
        </p:txBody>
      </p:sp>
      <p:pic>
        <p:nvPicPr>
          <p:cNvPr id="4" name="Picture 3"/>
          <p:cNvPicPr>
            <a:picLocks noChangeAspect="1"/>
          </p:cNvPicPr>
          <p:nvPr/>
        </p:nvPicPr>
        <p:blipFill>
          <a:blip r:embed="rId3"/>
          <a:stretch>
            <a:fillRect/>
          </a:stretch>
        </p:blipFill>
        <p:spPr>
          <a:xfrm>
            <a:off x="6412731" y="6151403"/>
            <a:ext cx="2379169" cy="300979"/>
          </a:xfrm>
          <a:prstGeom prst="rect">
            <a:avLst/>
          </a:prstGeom>
        </p:spPr>
      </p:pic>
    </p:spTree>
    <p:extLst>
      <p:ext uri="{BB962C8B-B14F-4D97-AF65-F5344CB8AC3E}">
        <p14:creationId xmlns:p14="http://schemas.microsoft.com/office/powerpoint/2010/main" val="2789007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ater_slideTemplate_pla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22" y="0"/>
            <a:ext cx="9563822" cy="6858000"/>
          </a:xfrm>
          <a:prstGeom prst="rect">
            <a:avLst/>
          </a:prstGeom>
        </p:spPr>
      </p:pic>
      <p:sp>
        <p:nvSpPr>
          <p:cNvPr id="6" name="Subtitle 2"/>
          <p:cNvSpPr>
            <a:spLocks noGrp="1"/>
          </p:cNvSpPr>
          <p:nvPr>
            <p:ph type="subTitle" idx="1"/>
          </p:nvPr>
        </p:nvSpPr>
        <p:spPr>
          <a:xfrm>
            <a:off x="387288" y="1549271"/>
            <a:ext cx="6881077" cy="4809945"/>
          </a:xfrm>
        </p:spPr>
        <p:txBody>
          <a:bodyPr>
            <a:normAutofit/>
          </a:bodyPr>
          <a:lstStyle/>
          <a:p>
            <a:pPr algn="l"/>
            <a:r>
              <a:rPr lang="fr-CA" sz="4500" b="1" dirty="0" smtClean="0">
                <a:solidFill>
                  <a:srgbClr val="2A8BAA"/>
                </a:solidFill>
                <a:latin typeface="Segoe UI Light" panose="020B0502040204020203" pitchFamily="34" charset="0"/>
              </a:rPr>
              <a:t>Actions pour l’eau menées par les Autochtones</a:t>
            </a:r>
          </a:p>
          <a:p>
            <a:pPr algn="l"/>
            <a:endParaRPr lang="fr-CA" sz="2000" b="1" dirty="0" smtClean="0">
              <a:solidFill>
                <a:srgbClr val="2A8BAA"/>
              </a:solidFill>
              <a:latin typeface="Segoe UI Light" panose="020B0502040204020203" pitchFamily="34" charset="0"/>
            </a:endParaRPr>
          </a:p>
          <a:p>
            <a:pPr algn="l"/>
            <a:r>
              <a:rPr lang="fr-CA" sz="4400" b="1" dirty="0" smtClean="0">
                <a:solidFill>
                  <a:srgbClr val="2A8BAA"/>
                </a:solidFill>
                <a:latin typeface="Segoe UI Light" panose="020B0502040204020203" pitchFamily="34" charset="0"/>
              </a:rPr>
              <a:t>(quelques exemples…)</a:t>
            </a:r>
          </a:p>
          <a:p>
            <a:pPr algn="l"/>
            <a:endParaRPr lang="fr-CA" dirty="0" smtClean="0">
              <a:solidFill>
                <a:srgbClr val="2A8BAA"/>
              </a:solidFill>
            </a:endParaRPr>
          </a:p>
          <a:p>
            <a:pPr algn="l"/>
            <a:endParaRPr lang="fr-CA" dirty="0">
              <a:solidFill>
                <a:srgbClr val="2A8BAA"/>
              </a:solidFill>
            </a:endParaRPr>
          </a:p>
        </p:txBody>
      </p:sp>
    </p:spTree>
    <p:extLst>
      <p:ext uri="{BB962C8B-B14F-4D97-AF65-F5344CB8AC3E}">
        <p14:creationId xmlns:p14="http://schemas.microsoft.com/office/powerpoint/2010/main" val="2830693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ater_slideTemplate_pla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22" y="0"/>
            <a:ext cx="9563822" cy="6858000"/>
          </a:xfrm>
          <a:prstGeom prst="rect">
            <a:avLst/>
          </a:prstGeom>
        </p:spPr>
      </p:pic>
      <p:sp>
        <p:nvSpPr>
          <p:cNvPr id="6" name="Subtitle 2"/>
          <p:cNvSpPr>
            <a:spLocks noGrp="1"/>
          </p:cNvSpPr>
          <p:nvPr>
            <p:ph type="subTitle" idx="1"/>
          </p:nvPr>
        </p:nvSpPr>
        <p:spPr>
          <a:xfrm>
            <a:off x="251487" y="852154"/>
            <a:ext cx="6881077" cy="4809945"/>
          </a:xfrm>
        </p:spPr>
        <p:txBody>
          <a:bodyPr>
            <a:normAutofit fontScale="85000" lnSpcReduction="20000"/>
          </a:bodyPr>
          <a:lstStyle/>
          <a:p>
            <a:pPr algn="l"/>
            <a:endParaRPr lang="fr-CA" sz="2800" dirty="0" smtClean="0">
              <a:solidFill>
                <a:srgbClr val="2A8BAA"/>
              </a:solidFill>
            </a:endParaRPr>
          </a:p>
          <a:p>
            <a:pPr marL="457200" indent="-457200" algn="l">
              <a:buBlip>
                <a:blip r:embed="rId4"/>
              </a:buBlip>
            </a:pPr>
            <a:r>
              <a:rPr lang="fr-CA" b="1" dirty="0" smtClean="0">
                <a:solidFill>
                  <a:srgbClr val="2A8BAA"/>
                </a:solidFill>
                <a:latin typeface="Segoe UI Light" panose="020B0502040204020203" pitchFamily="34" charset="0"/>
              </a:rPr>
              <a:t>À </a:t>
            </a:r>
            <a:r>
              <a:rPr lang="fr-CA" b="1" dirty="0" err="1" smtClean="0">
                <a:solidFill>
                  <a:srgbClr val="2A8BAA"/>
                </a:solidFill>
                <a:latin typeface="Segoe UI Light" panose="020B0502040204020203" pitchFamily="34" charset="0"/>
              </a:rPr>
              <a:t>Grassy</a:t>
            </a:r>
            <a:r>
              <a:rPr lang="fr-CA" b="1" dirty="0" smtClean="0">
                <a:solidFill>
                  <a:srgbClr val="2A8BAA"/>
                </a:solidFill>
                <a:latin typeface="Segoe UI Light" panose="020B0502040204020203" pitchFamily="34" charset="0"/>
              </a:rPr>
              <a:t> </a:t>
            </a:r>
            <a:r>
              <a:rPr lang="fr-CA" b="1" dirty="0" err="1" smtClean="0">
                <a:solidFill>
                  <a:srgbClr val="2A8BAA"/>
                </a:solidFill>
                <a:latin typeface="Segoe UI Light" panose="020B0502040204020203" pitchFamily="34" charset="0"/>
              </a:rPr>
              <a:t>Narrows</a:t>
            </a:r>
            <a:r>
              <a:rPr lang="fr-CA" b="1" dirty="0" smtClean="0">
                <a:solidFill>
                  <a:srgbClr val="2A8BAA"/>
                </a:solidFill>
                <a:latin typeface="Segoe UI Light" panose="020B0502040204020203" pitchFamily="34" charset="0"/>
              </a:rPr>
              <a:t> (Ontario), la population s’intoxique au mercure présent dans l’eau potable</a:t>
            </a:r>
          </a:p>
          <a:p>
            <a:pPr algn="l"/>
            <a:endParaRPr lang="fr-CA" sz="1600" b="1" dirty="0" smtClean="0">
              <a:solidFill>
                <a:srgbClr val="2A8BAA"/>
              </a:solidFill>
              <a:latin typeface="Segoe UI Light" panose="020B0502040204020203" pitchFamily="34" charset="0"/>
            </a:endParaRPr>
          </a:p>
          <a:p>
            <a:pPr marL="457200" indent="-457200" algn="l">
              <a:buBlip>
                <a:blip r:embed="rId4"/>
              </a:buBlip>
            </a:pPr>
            <a:r>
              <a:rPr lang="fr-CA" b="1" dirty="0" smtClean="0">
                <a:solidFill>
                  <a:srgbClr val="2A8BAA"/>
                </a:solidFill>
                <a:latin typeface="Segoe UI Light" panose="020B0502040204020203" pitchFamily="34" charset="0"/>
              </a:rPr>
              <a:t>L’eau de la communauté de </a:t>
            </a:r>
            <a:r>
              <a:rPr lang="fr-CA" b="1" dirty="0" err="1" smtClean="0">
                <a:solidFill>
                  <a:srgbClr val="2A8BAA"/>
                </a:solidFill>
                <a:latin typeface="Segoe UI Light" panose="020B0502040204020203" pitchFamily="34" charset="0"/>
              </a:rPr>
              <a:t>Shoal</a:t>
            </a:r>
            <a:r>
              <a:rPr lang="fr-CA" b="1" dirty="0" smtClean="0">
                <a:solidFill>
                  <a:srgbClr val="2A8BAA"/>
                </a:solidFill>
                <a:latin typeface="Segoe UI Light" panose="020B0502040204020203" pitchFamily="34" charset="0"/>
              </a:rPr>
              <a:t> Lake, au Manitoba, est imbuvable depuis près de 20 ans</a:t>
            </a:r>
          </a:p>
          <a:p>
            <a:pPr algn="l"/>
            <a:endParaRPr lang="fr-CA" sz="1600" b="1" dirty="0" smtClean="0">
              <a:solidFill>
                <a:srgbClr val="2A8BAA"/>
              </a:solidFill>
              <a:latin typeface="Segoe UI Light" panose="020B0502040204020203" pitchFamily="34" charset="0"/>
            </a:endParaRPr>
          </a:p>
          <a:p>
            <a:pPr marL="457200" indent="-457200" algn="l">
              <a:buBlip>
                <a:blip r:embed="rId4"/>
              </a:buBlip>
            </a:pPr>
            <a:r>
              <a:rPr lang="fr-CA" b="1" dirty="0" smtClean="0">
                <a:solidFill>
                  <a:srgbClr val="2A8BAA"/>
                </a:solidFill>
                <a:latin typeface="Segoe UI Light" panose="020B0502040204020203" pitchFamily="34" charset="0"/>
              </a:rPr>
              <a:t>En Colombie-Britannique, le « site C » est un projet de barrage hydroélectrique de grande envergure qui met en péril le territoire, l’eau et les communautés</a:t>
            </a:r>
            <a:endParaRPr lang="fr-CA" sz="2800" dirty="0" smtClean="0">
              <a:solidFill>
                <a:srgbClr val="2A8BAA"/>
              </a:solidFill>
            </a:endParaRPr>
          </a:p>
          <a:p>
            <a:pPr algn="l"/>
            <a:endParaRPr lang="fr-CA" dirty="0" smtClean="0">
              <a:solidFill>
                <a:srgbClr val="2A8BAA"/>
              </a:solidFill>
            </a:endParaRPr>
          </a:p>
          <a:p>
            <a:pPr algn="l"/>
            <a:endParaRPr lang="fr-CA" dirty="0">
              <a:solidFill>
                <a:srgbClr val="2A8BAA"/>
              </a:solidFill>
            </a:endParaRPr>
          </a:p>
        </p:txBody>
      </p:sp>
    </p:spTree>
    <p:extLst>
      <p:ext uri="{BB962C8B-B14F-4D97-AF65-F5344CB8AC3E}">
        <p14:creationId xmlns:p14="http://schemas.microsoft.com/office/powerpoint/2010/main" val="2003103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ater_slideTemplate_pla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22" y="0"/>
            <a:ext cx="9563822" cy="6858000"/>
          </a:xfrm>
          <a:prstGeom prst="rect">
            <a:avLst/>
          </a:prstGeom>
        </p:spPr>
      </p:pic>
      <p:sp>
        <p:nvSpPr>
          <p:cNvPr id="6" name="Subtitle 2"/>
          <p:cNvSpPr>
            <a:spLocks noGrp="1"/>
          </p:cNvSpPr>
          <p:nvPr>
            <p:ph type="subTitle" idx="1"/>
          </p:nvPr>
        </p:nvSpPr>
        <p:spPr>
          <a:xfrm>
            <a:off x="251487" y="852154"/>
            <a:ext cx="7034684" cy="4809945"/>
          </a:xfrm>
        </p:spPr>
        <p:txBody>
          <a:bodyPr>
            <a:normAutofit fontScale="85000" lnSpcReduction="20000"/>
          </a:bodyPr>
          <a:lstStyle/>
          <a:p>
            <a:pPr algn="l"/>
            <a:endParaRPr lang="fr-CA" sz="2800" dirty="0" smtClean="0">
              <a:solidFill>
                <a:srgbClr val="2A8BAA"/>
              </a:solidFill>
            </a:endParaRPr>
          </a:p>
          <a:p>
            <a:pPr marL="457200" lvl="0" indent="-457200" algn="l">
              <a:buBlip>
                <a:blip r:embed="rId4"/>
              </a:buBlip>
            </a:pPr>
            <a:r>
              <a:rPr lang="fr-CA" b="1" dirty="0" smtClean="0">
                <a:solidFill>
                  <a:srgbClr val="2A8BAA"/>
                </a:solidFill>
                <a:latin typeface="Segoe UI Light" panose="020B0502040204020203" pitchFamily="34" charset="0"/>
              </a:rPr>
              <a:t>À Chute des Chaudières, sur la rivière des Outaouais, un développement urbain est proposé sur un territoire sacré des Algonquins</a:t>
            </a:r>
          </a:p>
          <a:p>
            <a:pPr algn="l"/>
            <a:endParaRPr lang="fr-CA" sz="1600" b="1" dirty="0" smtClean="0">
              <a:solidFill>
                <a:srgbClr val="2A8BAA"/>
              </a:solidFill>
              <a:latin typeface="Segoe UI Light" panose="020B0502040204020203" pitchFamily="34" charset="0"/>
            </a:endParaRPr>
          </a:p>
          <a:p>
            <a:pPr marL="457200" lvl="0" indent="-457200" algn="l">
              <a:buBlip>
                <a:blip r:embed="rId4"/>
              </a:buBlip>
            </a:pPr>
            <a:r>
              <a:rPr lang="fr-CA" b="1" dirty="0" smtClean="0">
                <a:solidFill>
                  <a:srgbClr val="2A8BAA"/>
                </a:solidFill>
                <a:latin typeface="Segoe UI Light" panose="020B0502040204020203" pitchFamily="34" charset="0"/>
              </a:rPr>
              <a:t>À </a:t>
            </a:r>
            <a:r>
              <a:rPr lang="fr-CA" b="1" dirty="0" err="1" smtClean="0">
                <a:solidFill>
                  <a:srgbClr val="2A8BAA"/>
                </a:solidFill>
                <a:latin typeface="Segoe UI Light" panose="020B0502040204020203" pitchFamily="34" charset="0"/>
              </a:rPr>
              <a:t>Neskantaga</a:t>
            </a:r>
            <a:r>
              <a:rPr lang="fr-CA" b="1" dirty="0" smtClean="0">
                <a:solidFill>
                  <a:srgbClr val="2A8BAA"/>
                </a:solidFill>
                <a:latin typeface="Segoe UI Light" panose="020B0502040204020203" pitchFamily="34" charset="0"/>
              </a:rPr>
              <a:t>, en Ontario, un avis d’ébullition d’eau est en vigueur depuis 1995</a:t>
            </a:r>
          </a:p>
          <a:p>
            <a:pPr lvl="0" algn="l"/>
            <a:endParaRPr lang="fr-CA" sz="1600" b="1" dirty="0" smtClean="0">
              <a:solidFill>
                <a:srgbClr val="2A8BAA"/>
              </a:solidFill>
              <a:latin typeface="Segoe UI Light" panose="020B0502040204020203" pitchFamily="34" charset="0"/>
            </a:endParaRPr>
          </a:p>
          <a:p>
            <a:pPr marL="457200" lvl="0" indent="-457200" algn="l">
              <a:buBlip>
                <a:blip r:embed="rId4"/>
              </a:buBlip>
            </a:pPr>
            <a:r>
              <a:rPr lang="fr-CA" b="1" dirty="0" smtClean="0">
                <a:solidFill>
                  <a:srgbClr val="2A8BAA"/>
                </a:solidFill>
                <a:latin typeface="Segoe UI Light" panose="020B0502040204020203" pitchFamily="34" charset="0"/>
              </a:rPr>
              <a:t>À Fort </a:t>
            </a:r>
            <a:r>
              <a:rPr lang="fr-CA" b="1" dirty="0" err="1" smtClean="0">
                <a:solidFill>
                  <a:srgbClr val="2A8BAA"/>
                </a:solidFill>
                <a:latin typeface="Segoe UI Light" panose="020B0502040204020203" pitchFamily="34" charset="0"/>
              </a:rPr>
              <a:t>Chipewyan</a:t>
            </a:r>
            <a:r>
              <a:rPr lang="fr-CA" b="1" dirty="0" smtClean="0">
                <a:solidFill>
                  <a:srgbClr val="2A8BAA"/>
                </a:solidFill>
                <a:latin typeface="Segoe UI Light" panose="020B0502040204020203" pitchFamily="34" charset="0"/>
              </a:rPr>
              <a:t>, en Alberta, l’eau est contaminée par l’exploitation des sables bitumineux et les bassins à résidus</a:t>
            </a:r>
            <a:endParaRPr lang="fr-CA" dirty="0" smtClean="0"/>
          </a:p>
          <a:p>
            <a:pPr lvl="0"/>
            <a:endParaRPr lang="fr-CA" dirty="0" smtClean="0"/>
          </a:p>
          <a:p>
            <a:pPr marL="457200" indent="-457200" algn="l">
              <a:buBlip>
                <a:blip r:embed="rId4"/>
              </a:buBlip>
            </a:pPr>
            <a:endParaRPr lang="fr-CA" b="1" dirty="0" smtClean="0">
              <a:solidFill>
                <a:srgbClr val="2A8BAA"/>
              </a:solidFill>
              <a:latin typeface="Segoe UI Light" panose="020B0502040204020203" pitchFamily="34" charset="0"/>
            </a:endParaRPr>
          </a:p>
          <a:p>
            <a:pPr algn="l"/>
            <a:endParaRPr lang="fr-CA" sz="2800" dirty="0" smtClean="0">
              <a:solidFill>
                <a:srgbClr val="2A8BAA"/>
              </a:solidFill>
            </a:endParaRPr>
          </a:p>
          <a:p>
            <a:pPr algn="l"/>
            <a:endParaRPr lang="fr-CA" dirty="0" smtClean="0">
              <a:solidFill>
                <a:srgbClr val="2A8BAA"/>
              </a:solidFill>
            </a:endParaRPr>
          </a:p>
          <a:p>
            <a:pPr algn="l"/>
            <a:endParaRPr lang="fr-CA" dirty="0">
              <a:solidFill>
                <a:srgbClr val="2A8BAA"/>
              </a:solidFill>
            </a:endParaRPr>
          </a:p>
        </p:txBody>
      </p:sp>
    </p:spTree>
    <p:extLst>
      <p:ext uri="{BB962C8B-B14F-4D97-AF65-F5344CB8AC3E}">
        <p14:creationId xmlns:p14="http://schemas.microsoft.com/office/powerpoint/2010/main" val="913057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ater_slideTemplate_pla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22" y="0"/>
            <a:ext cx="9563822" cy="6858000"/>
          </a:xfrm>
          <a:prstGeom prst="rect">
            <a:avLst/>
          </a:prstGeom>
        </p:spPr>
      </p:pic>
      <p:sp>
        <p:nvSpPr>
          <p:cNvPr id="2" name="Subtitle 1"/>
          <p:cNvSpPr>
            <a:spLocks noGrp="1"/>
          </p:cNvSpPr>
          <p:nvPr>
            <p:ph type="subTitle" idx="1"/>
          </p:nvPr>
        </p:nvSpPr>
        <p:spPr>
          <a:xfrm>
            <a:off x="855632" y="2432002"/>
            <a:ext cx="6356931" cy="1630337"/>
          </a:xfrm>
        </p:spPr>
        <p:txBody>
          <a:bodyPr>
            <a:normAutofit lnSpcReduction="10000"/>
          </a:bodyPr>
          <a:lstStyle/>
          <a:p>
            <a:pPr marL="685800" indent="-685800" algn="l">
              <a:buBlip>
                <a:blip r:embed="rId4"/>
              </a:buBlip>
            </a:pPr>
            <a:r>
              <a:rPr lang="fr-CA" sz="5400" b="1" dirty="0" smtClean="0">
                <a:solidFill>
                  <a:srgbClr val="2A8BAA"/>
                </a:solidFill>
                <a:latin typeface="Segoe UI Light" panose="020B0502040204020203" pitchFamily="34" charset="0"/>
              </a:rPr>
              <a:t>Investissement public</a:t>
            </a:r>
            <a:endParaRPr lang="fr-CA" sz="5400" b="1" dirty="0">
              <a:solidFill>
                <a:srgbClr val="2A8BAA"/>
              </a:solidFill>
              <a:latin typeface="Segoe UI Light" panose="020B0502040204020203" pitchFamily="34" charset="0"/>
            </a:endParaRPr>
          </a:p>
        </p:txBody>
      </p:sp>
    </p:spTree>
    <p:extLst>
      <p:ext uri="{BB962C8B-B14F-4D97-AF65-F5344CB8AC3E}">
        <p14:creationId xmlns:p14="http://schemas.microsoft.com/office/powerpoint/2010/main" val="2039021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ater_slideTemplate_pla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22" y="0"/>
            <a:ext cx="9563822" cy="6858000"/>
          </a:xfrm>
          <a:prstGeom prst="rect">
            <a:avLst/>
          </a:prstGeom>
        </p:spPr>
      </p:pic>
      <p:sp>
        <p:nvSpPr>
          <p:cNvPr id="2" name="Title 1"/>
          <p:cNvSpPr>
            <a:spLocks noGrp="1"/>
          </p:cNvSpPr>
          <p:nvPr>
            <p:ph type="ctrTitle"/>
          </p:nvPr>
        </p:nvSpPr>
        <p:spPr>
          <a:xfrm>
            <a:off x="351257" y="220868"/>
            <a:ext cx="7331074" cy="1202308"/>
          </a:xfrm>
        </p:spPr>
        <p:txBody>
          <a:bodyPr>
            <a:normAutofit/>
          </a:bodyPr>
          <a:lstStyle/>
          <a:p>
            <a:pPr algn="l"/>
            <a:r>
              <a:rPr lang="fr-CA" sz="4800" b="1" dirty="0" smtClean="0">
                <a:latin typeface="Segoe UI Light" panose="020B0502040204020203" pitchFamily="34" charset="0"/>
                <a:cs typeface="55 Helvetica Roman"/>
              </a:rPr>
              <a:t>Investissement public</a:t>
            </a:r>
            <a:endParaRPr lang="fr-CA" sz="4800" b="1" dirty="0">
              <a:latin typeface="Segoe UI Light" panose="020B0502040204020203" pitchFamily="34" charset="0"/>
              <a:cs typeface="55 Helvetica Roman"/>
            </a:endParaRPr>
          </a:p>
        </p:txBody>
      </p:sp>
      <p:sp>
        <p:nvSpPr>
          <p:cNvPr id="6" name="Subtitle 2"/>
          <p:cNvSpPr>
            <a:spLocks noGrp="1"/>
          </p:cNvSpPr>
          <p:nvPr>
            <p:ph type="subTitle" idx="1"/>
          </p:nvPr>
        </p:nvSpPr>
        <p:spPr>
          <a:xfrm>
            <a:off x="387288" y="1549271"/>
            <a:ext cx="6881077" cy="4809945"/>
          </a:xfrm>
        </p:spPr>
        <p:txBody>
          <a:bodyPr>
            <a:normAutofit/>
          </a:bodyPr>
          <a:lstStyle/>
          <a:p>
            <a:pPr algn="l"/>
            <a:r>
              <a:rPr lang="fr-CA" sz="2800" b="1" dirty="0" smtClean="0">
                <a:solidFill>
                  <a:srgbClr val="2A8BAA"/>
                </a:solidFill>
                <a:latin typeface="Segoe UI Light" panose="020B0502040204020203" pitchFamily="34" charset="0"/>
              </a:rPr>
              <a:t>Plusieurs communautés ont besoin de réinvestissements dans l’infrastructure de leurs services d’aqueduc et d’égout</a:t>
            </a:r>
          </a:p>
          <a:p>
            <a:pPr algn="l"/>
            <a:endParaRPr lang="fr-CA" sz="1400" b="1" dirty="0" smtClean="0">
              <a:solidFill>
                <a:srgbClr val="2A8BAA"/>
              </a:solidFill>
              <a:latin typeface="Segoe UI Light" panose="020B0502040204020203" pitchFamily="34" charset="0"/>
            </a:endParaRPr>
          </a:p>
          <a:p>
            <a:pPr algn="l"/>
            <a:r>
              <a:rPr lang="fr-CA" sz="2800" b="1" dirty="0" smtClean="0">
                <a:solidFill>
                  <a:srgbClr val="2A8BAA"/>
                </a:solidFill>
                <a:latin typeface="Segoe UI Light" panose="020B0502040204020203" pitchFamily="34" charset="0"/>
              </a:rPr>
              <a:t>Le gouvernement fédéral a promis d’investir massivement dans de nouveaux éléments d’infrastructure</a:t>
            </a:r>
          </a:p>
          <a:p>
            <a:pPr algn="l"/>
            <a:endParaRPr lang="fr-CA" sz="1100" b="1" dirty="0" smtClean="0">
              <a:solidFill>
                <a:srgbClr val="2A8BAA"/>
              </a:solidFill>
              <a:latin typeface="Segoe UI Light" panose="020B0502040204020203" pitchFamily="34" charset="0"/>
            </a:endParaRPr>
          </a:p>
          <a:p>
            <a:pPr algn="l"/>
            <a:r>
              <a:rPr lang="fr-CA" sz="2800" b="1" dirty="0" smtClean="0">
                <a:solidFill>
                  <a:srgbClr val="2A8BAA"/>
                </a:solidFill>
                <a:latin typeface="Segoe UI Light" panose="020B0502040204020203" pitchFamily="34" charset="0"/>
              </a:rPr>
              <a:t>Les fortes pressions de privatisation menacent nos services publics d’aqueduc et d’égout</a:t>
            </a:r>
            <a:endParaRPr lang="fr-CA" dirty="0" smtClean="0">
              <a:solidFill>
                <a:srgbClr val="2A8BAA"/>
              </a:solidFill>
            </a:endParaRPr>
          </a:p>
          <a:p>
            <a:pPr algn="l"/>
            <a:endParaRPr lang="fr-CA" dirty="0">
              <a:solidFill>
                <a:srgbClr val="2A8BAA"/>
              </a:solidFill>
            </a:endParaRPr>
          </a:p>
        </p:txBody>
      </p:sp>
    </p:spTree>
    <p:extLst>
      <p:ext uri="{BB962C8B-B14F-4D97-AF65-F5344CB8AC3E}">
        <p14:creationId xmlns:p14="http://schemas.microsoft.com/office/powerpoint/2010/main" val="2077852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ater_slideTemplate_pla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22" y="0"/>
            <a:ext cx="9563822" cy="6858000"/>
          </a:xfrm>
          <a:prstGeom prst="rect">
            <a:avLst/>
          </a:prstGeom>
        </p:spPr>
      </p:pic>
      <p:sp>
        <p:nvSpPr>
          <p:cNvPr id="2" name="Title 1"/>
          <p:cNvSpPr>
            <a:spLocks noGrp="1"/>
          </p:cNvSpPr>
          <p:nvPr>
            <p:ph type="ctrTitle"/>
          </p:nvPr>
        </p:nvSpPr>
        <p:spPr>
          <a:xfrm>
            <a:off x="0" y="220868"/>
            <a:ext cx="8011886" cy="1202308"/>
          </a:xfrm>
        </p:spPr>
        <p:txBody>
          <a:bodyPr>
            <a:normAutofit fontScale="90000"/>
          </a:bodyPr>
          <a:lstStyle/>
          <a:p>
            <a:pPr algn="l"/>
            <a:r>
              <a:rPr lang="fr-CA" sz="4800" b="1" dirty="0" smtClean="0">
                <a:latin typeface="Segoe UI Light" panose="020B0502040204020203" pitchFamily="34" charset="0"/>
              </a:rPr>
              <a:t>La privatisation est synonyme de :</a:t>
            </a:r>
            <a:endParaRPr lang="fr-CA" sz="4800" b="1" dirty="0">
              <a:latin typeface="Segoe UI Light" panose="020B0502040204020203" pitchFamily="34" charset="0"/>
              <a:cs typeface="55 Helvetica Roman"/>
            </a:endParaRPr>
          </a:p>
        </p:txBody>
      </p:sp>
      <p:sp>
        <p:nvSpPr>
          <p:cNvPr id="6" name="Subtitle 2"/>
          <p:cNvSpPr>
            <a:spLocks noGrp="1"/>
          </p:cNvSpPr>
          <p:nvPr>
            <p:ph type="subTitle" idx="1"/>
          </p:nvPr>
        </p:nvSpPr>
        <p:spPr>
          <a:xfrm>
            <a:off x="387288" y="1549271"/>
            <a:ext cx="6881077" cy="4809945"/>
          </a:xfrm>
        </p:spPr>
        <p:txBody>
          <a:bodyPr>
            <a:normAutofit lnSpcReduction="10000"/>
          </a:bodyPr>
          <a:lstStyle/>
          <a:p>
            <a:pPr marL="457200" indent="-457200" algn="l">
              <a:buBlip>
                <a:blip r:embed="rId4"/>
              </a:buBlip>
            </a:pPr>
            <a:r>
              <a:rPr lang="fr-CA" b="1" dirty="0" smtClean="0">
                <a:solidFill>
                  <a:srgbClr val="2A8BAA"/>
                </a:solidFill>
                <a:latin typeface="Segoe UI Light" panose="020B0502040204020203" pitchFamily="34" charset="0"/>
              </a:rPr>
              <a:t>Secret</a:t>
            </a:r>
          </a:p>
          <a:p>
            <a:pPr marL="457200" indent="-457200" algn="l">
              <a:buBlip>
                <a:blip r:embed="rId4"/>
              </a:buBlip>
            </a:pPr>
            <a:r>
              <a:rPr lang="fr-CA" b="1" dirty="0" smtClean="0">
                <a:solidFill>
                  <a:srgbClr val="2A8BAA"/>
                </a:solidFill>
                <a:latin typeface="Segoe UI Light" panose="020B0502040204020203" pitchFamily="34" charset="0"/>
              </a:rPr>
              <a:t>Services de moindre qualité</a:t>
            </a:r>
          </a:p>
          <a:p>
            <a:pPr marL="457200" indent="-457200" algn="l">
              <a:buBlip>
                <a:blip r:embed="rId4"/>
              </a:buBlip>
            </a:pPr>
            <a:r>
              <a:rPr lang="fr-CA" b="1" dirty="0" smtClean="0">
                <a:solidFill>
                  <a:srgbClr val="2A8BAA"/>
                </a:solidFill>
                <a:latin typeface="Segoe UI Light" panose="020B0502040204020203" pitchFamily="34" charset="0"/>
              </a:rPr>
              <a:t>Hausse des coûts et des risques</a:t>
            </a:r>
          </a:p>
          <a:p>
            <a:pPr marL="457200" indent="-457200" algn="l">
              <a:buBlip>
                <a:blip r:embed="rId4"/>
              </a:buBlip>
            </a:pPr>
            <a:r>
              <a:rPr lang="fr-CA" b="1" dirty="0" smtClean="0">
                <a:solidFill>
                  <a:srgbClr val="2A8BAA"/>
                </a:solidFill>
                <a:latin typeface="Segoe UI Light" panose="020B0502040204020203" pitchFamily="34" charset="0"/>
              </a:rPr>
              <a:t>Perte de contrôle public</a:t>
            </a:r>
          </a:p>
          <a:p>
            <a:pPr marL="457200" indent="-457200" algn="l">
              <a:buBlip>
                <a:blip r:embed="rId4"/>
              </a:buBlip>
            </a:pPr>
            <a:r>
              <a:rPr lang="fr-CA" b="1" dirty="0" smtClean="0">
                <a:solidFill>
                  <a:srgbClr val="2A8BAA"/>
                </a:solidFill>
                <a:latin typeface="Segoe UI Light" panose="020B0502040204020203" pitchFamily="34" charset="0"/>
              </a:rPr>
              <a:t>Dilapidation de fonds publics</a:t>
            </a:r>
          </a:p>
          <a:p>
            <a:pPr marL="457200" indent="-457200" algn="l">
              <a:buBlip>
                <a:blip r:embed="rId4"/>
              </a:buBlip>
            </a:pPr>
            <a:r>
              <a:rPr lang="fr-CA" b="1" dirty="0" smtClean="0">
                <a:solidFill>
                  <a:srgbClr val="2A8BAA"/>
                </a:solidFill>
                <a:latin typeface="Segoe UI Light" panose="020B0502040204020203" pitchFamily="34" charset="0"/>
              </a:rPr>
              <a:t>Impartition</a:t>
            </a:r>
          </a:p>
          <a:p>
            <a:pPr marL="457200" indent="-457200" algn="l">
              <a:buBlip>
                <a:blip r:embed="rId4"/>
              </a:buBlip>
            </a:pPr>
            <a:r>
              <a:rPr lang="fr-CA" b="1" dirty="0" smtClean="0">
                <a:solidFill>
                  <a:srgbClr val="2A8BAA"/>
                </a:solidFill>
                <a:latin typeface="Segoe UI Light" panose="020B0502040204020203" pitchFamily="34" charset="0"/>
              </a:rPr>
              <a:t>Précarité accrue pour les travailleurs</a:t>
            </a:r>
          </a:p>
          <a:p>
            <a:pPr algn="l"/>
            <a:endParaRPr lang="fr-CA" dirty="0" smtClean="0">
              <a:solidFill>
                <a:srgbClr val="2A8BAA"/>
              </a:solidFill>
            </a:endParaRPr>
          </a:p>
          <a:p>
            <a:pPr algn="l"/>
            <a:endParaRPr lang="fr-CA" dirty="0">
              <a:solidFill>
                <a:srgbClr val="2A8BAA"/>
              </a:solidFill>
            </a:endParaRPr>
          </a:p>
        </p:txBody>
      </p:sp>
    </p:spTree>
    <p:extLst>
      <p:ext uri="{BB962C8B-B14F-4D97-AF65-F5344CB8AC3E}">
        <p14:creationId xmlns:p14="http://schemas.microsoft.com/office/powerpoint/2010/main" val="4271516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ater_slideTemplate_pla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22" y="0"/>
            <a:ext cx="9563822" cy="6858000"/>
          </a:xfrm>
          <a:prstGeom prst="rect">
            <a:avLst/>
          </a:prstGeom>
        </p:spPr>
      </p:pic>
      <p:sp>
        <p:nvSpPr>
          <p:cNvPr id="2" name="Title 1"/>
          <p:cNvSpPr>
            <a:spLocks noGrp="1"/>
          </p:cNvSpPr>
          <p:nvPr>
            <p:ph type="ctrTitle"/>
          </p:nvPr>
        </p:nvSpPr>
        <p:spPr>
          <a:xfrm>
            <a:off x="351257" y="220868"/>
            <a:ext cx="7331074" cy="1202308"/>
          </a:xfrm>
        </p:spPr>
        <p:txBody>
          <a:bodyPr>
            <a:normAutofit/>
          </a:bodyPr>
          <a:lstStyle/>
          <a:p>
            <a:pPr algn="l"/>
            <a:r>
              <a:rPr lang="fr-CA" sz="4800" b="1" dirty="0" smtClean="0">
                <a:latin typeface="Segoe UI Light" panose="020B0502040204020203" pitchFamily="34" charset="0"/>
              </a:rPr>
              <a:t>Intérêts des entreprises</a:t>
            </a:r>
            <a:endParaRPr lang="fr-CA" sz="4800" b="1" dirty="0">
              <a:latin typeface="Segoe UI Light" panose="020B0502040204020203" pitchFamily="34" charset="0"/>
              <a:cs typeface="55 Helvetica Roman"/>
            </a:endParaRPr>
          </a:p>
        </p:txBody>
      </p:sp>
      <p:sp>
        <p:nvSpPr>
          <p:cNvPr id="6" name="Subtitle 2"/>
          <p:cNvSpPr>
            <a:spLocks noGrp="1"/>
          </p:cNvSpPr>
          <p:nvPr>
            <p:ph type="subTitle" idx="1"/>
          </p:nvPr>
        </p:nvSpPr>
        <p:spPr>
          <a:xfrm>
            <a:off x="387288" y="1549271"/>
            <a:ext cx="6881077" cy="4809945"/>
          </a:xfrm>
        </p:spPr>
        <p:txBody>
          <a:bodyPr>
            <a:normAutofit/>
          </a:bodyPr>
          <a:lstStyle/>
          <a:p>
            <a:pPr algn="l"/>
            <a:r>
              <a:rPr lang="fr-CA" b="1" dirty="0" smtClean="0">
                <a:solidFill>
                  <a:srgbClr val="2A8BAA"/>
                </a:solidFill>
                <a:latin typeface="Segoe UI Light" panose="020B0502040204020203" pitchFamily="34" charset="0"/>
              </a:rPr>
              <a:t>Les grandes entreprises exploitent et contaminent nos ressources en eau douce à des fins lucratives</a:t>
            </a:r>
          </a:p>
          <a:p>
            <a:pPr algn="l"/>
            <a:endParaRPr lang="fr-CA" sz="1500" b="1" dirty="0" smtClean="0">
              <a:solidFill>
                <a:srgbClr val="2A8BAA"/>
              </a:solidFill>
              <a:latin typeface="Segoe UI Light" panose="020B0502040204020203" pitchFamily="34" charset="0"/>
            </a:endParaRPr>
          </a:p>
          <a:p>
            <a:pPr algn="l"/>
            <a:r>
              <a:rPr lang="fr-CA" b="1" dirty="0" smtClean="0">
                <a:solidFill>
                  <a:srgbClr val="2A8BAA"/>
                </a:solidFill>
                <a:latin typeface="Segoe UI Light" panose="020B0502040204020203" pitchFamily="34" charset="0"/>
              </a:rPr>
              <a:t>Elles le font par l’extraction de la ressource, l’embouteillage de l’eau et l’élevage de bétail à grande échelle</a:t>
            </a:r>
          </a:p>
          <a:p>
            <a:pPr algn="l"/>
            <a:endParaRPr lang="fr-CA" sz="2800" dirty="0" smtClean="0">
              <a:solidFill>
                <a:srgbClr val="2A8BAA"/>
              </a:solidFill>
            </a:endParaRPr>
          </a:p>
          <a:p>
            <a:pPr algn="l"/>
            <a:endParaRPr lang="fr-CA" dirty="0" smtClean="0">
              <a:solidFill>
                <a:srgbClr val="2A8BAA"/>
              </a:solidFill>
            </a:endParaRPr>
          </a:p>
          <a:p>
            <a:pPr algn="l"/>
            <a:endParaRPr lang="fr-CA" dirty="0">
              <a:solidFill>
                <a:srgbClr val="2A8BAA"/>
              </a:solidFill>
            </a:endParaRPr>
          </a:p>
        </p:txBody>
      </p:sp>
    </p:spTree>
    <p:extLst>
      <p:ext uri="{BB962C8B-B14F-4D97-AF65-F5344CB8AC3E}">
        <p14:creationId xmlns:p14="http://schemas.microsoft.com/office/powerpoint/2010/main" val="3509194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ater_slideTemplate_pla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22" y="0"/>
            <a:ext cx="9563822" cy="6858000"/>
          </a:xfrm>
          <a:prstGeom prst="rect">
            <a:avLst/>
          </a:prstGeom>
        </p:spPr>
      </p:pic>
      <p:sp>
        <p:nvSpPr>
          <p:cNvPr id="2" name="Title 1"/>
          <p:cNvSpPr>
            <a:spLocks noGrp="1"/>
          </p:cNvSpPr>
          <p:nvPr>
            <p:ph type="ctrTitle"/>
          </p:nvPr>
        </p:nvSpPr>
        <p:spPr>
          <a:xfrm>
            <a:off x="351257" y="220868"/>
            <a:ext cx="7331074" cy="1202308"/>
          </a:xfrm>
        </p:spPr>
        <p:txBody>
          <a:bodyPr>
            <a:normAutofit/>
          </a:bodyPr>
          <a:lstStyle/>
          <a:p>
            <a:pPr algn="l"/>
            <a:r>
              <a:rPr lang="fr-CA" sz="4800" b="1" dirty="0" smtClean="0">
                <a:latin typeface="Segoe UI Light" panose="020B0502040204020203" pitchFamily="34" charset="0"/>
              </a:rPr>
              <a:t>Intérêts des entreprises</a:t>
            </a:r>
            <a:endParaRPr lang="fr-CA" sz="4800" b="1" dirty="0">
              <a:latin typeface="Segoe UI Light" panose="020B0502040204020203" pitchFamily="34" charset="0"/>
              <a:cs typeface="55 Helvetica Roman"/>
            </a:endParaRPr>
          </a:p>
        </p:txBody>
      </p:sp>
      <p:sp>
        <p:nvSpPr>
          <p:cNvPr id="6" name="Subtitle 2"/>
          <p:cNvSpPr>
            <a:spLocks noGrp="1"/>
          </p:cNvSpPr>
          <p:nvPr>
            <p:ph type="subTitle" idx="1"/>
          </p:nvPr>
        </p:nvSpPr>
        <p:spPr>
          <a:xfrm>
            <a:off x="387288" y="1549271"/>
            <a:ext cx="6881077" cy="4809945"/>
          </a:xfrm>
        </p:spPr>
        <p:txBody>
          <a:bodyPr>
            <a:normAutofit fontScale="92500"/>
          </a:bodyPr>
          <a:lstStyle/>
          <a:p>
            <a:pPr algn="l"/>
            <a:r>
              <a:rPr lang="fr-CA" b="1" dirty="0" smtClean="0">
                <a:solidFill>
                  <a:srgbClr val="2A8BAA"/>
                </a:solidFill>
                <a:latin typeface="Segoe UI Light" panose="020B0502040204020203" pitchFamily="34" charset="0"/>
              </a:rPr>
              <a:t>Des accords commerciaux concèdent de nouveaux droits et pouvoirs à des entreprises étrangères liées à l’eau</a:t>
            </a:r>
          </a:p>
          <a:p>
            <a:pPr algn="l"/>
            <a:endParaRPr lang="fr-CA" sz="1500" b="1" dirty="0" smtClean="0">
              <a:solidFill>
                <a:srgbClr val="2A8BAA"/>
              </a:solidFill>
              <a:latin typeface="Segoe UI Light" panose="020B0502040204020203" pitchFamily="34" charset="0"/>
            </a:endParaRPr>
          </a:p>
          <a:p>
            <a:pPr algn="l"/>
            <a:r>
              <a:rPr lang="fr-CA" b="1" dirty="0" smtClean="0">
                <a:solidFill>
                  <a:srgbClr val="2A8BAA"/>
                </a:solidFill>
                <a:latin typeface="Segoe UI Light" panose="020B0502040204020203" pitchFamily="34" charset="0"/>
              </a:rPr>
              <a:t>Cela menace la qualité des sources d’eau ainsi que les services publics d’eau – nos systèmes d’assainissement de l’eau et de traitement des eaux usées</a:t>
            </a:r>
            <a:endParaRPr lang="fr-CA" dirty="0" smtClean="0"/>
          </a:p>
          <a:p>
            <a:pPr algn="l"/>
            <a:endParaRPr lang="fr-CA" sz="2800" dirty="0" smtClean="0">
              <a:solidFill>
                <a:srgbClr val="2A8BAA"/>
              </a:solidFill>
            </a:endParaRPr>
          </a:p>
          <a:p>
            <a:pPr algn="l"/>
            <a:endParaRPr lang="fr-CA" dirty="0" smtClean="0">
              <a:solidFill>
                <a:srgbClr val="2A8BAA"/>
              </a:solidFill>
            </a:endParaRPr>
          </a:p>
          <a:p>
            <a:pPr algn="l"/>
            <a:endParaRPr lang="fr-CA" dirty="0">
              <a:solidFill>
                <a:srgbClr val="2A8BAA"/>
              </a:solidFill>
            </a:endParaRPr>
          </a:p>
        </p:txBody>
      </p:sp>
    </p:spTree>
    <p:extLst>
      <p:ext uri="{BB962C8B-B14F-4D97-AF65-F5344CB8AC3E}">
        <p14:creationId xmlns:p14="http://schemas.microsoft.com/office/powerpoint/2010/main" val="2491460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ater_slideTemplate_pla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22" y="0"/>
            <a:ext cx="9563822" cy="6858000"/>
          </a:xfrm>
          <a:prstGeom prst="rect">
            <a:avLst/>
          </a:prstGeom>
        </p:spPr>
      </p:pic>
      <p:sp>
        <p:nvSpPr>
          <p:cNvPr id="2" name="Title 1"/>
          <p:cNvSpPr>
            <a:spLocks noGrp="1"/>
          </p:cNvSpPr>
          <p:nvPr>
            <p:ph type="ctrTitle"/>
          </p:nvPr>
        </p:nvSpPr>
        <p:spPr>
          <a:xfrm>
            <a:off x="351257" y="220868"/>
            <a:ext cx="7331074" cy="1202308"/>
          </a:xfrm>
        </p:spPr>
        <p:txBody>
          <a:bodyPr>
            <a:normAutofit/>
          </a:bodyPr>
          <a:lstStyle/>
          <a:p>
            <a:pPr algn="l"/>
            <a:r>
              <a:rPr lang="fr-CA" sz="4800" b="1" dirty="0" smtClean="0">
                <a:latin typeface="Segoe UI Light" panose="020B0502040204020203" pitchFamily="34" charset="0"/>
              </a:rPr>
              <a:t>Intérêts des entreprises</a:t>
            </a:r>
            <a:endParaRPr lang="fr-CA" sz="4800" b="1" dirty="0">
              <a:latin typeface="Segoe UI Light" panose="020B0502040204020203" pitchFamily="34" charset="0"/>
              <a:cs typeface="55 Helvetica Roman"/>
            </a:endParaRPr>
          </a:p>
        </p:txBody>
      </p:sp>
      <p:sp>
        <p:nvSpPr>
          <p:cNvPr id="6" name="Subtitle 2"/>
          <p:cNvSpPr>
            <a:spLocks noGrp="1"/>
          </p:cNvSpPr>
          <p:nvPr>
            <p:ph type="subTitle" idx="1"/>
          </p:nvPr>
        </p:nvSpPr>
        <p:spPr>
          <a:xfrm>
            <a:off x="387288" y="1549271"/>
            <a:ext cx="6881077" cy="4809945"/>
          </a:xfrm>
        </p:spPr>
        <p:txBody>
          <a:bodyPr>
            <a:normAutofit fontScale="92500" lnSpcReduction="10000"/>
          </a:bodyPr>
          <a:lstStyle/>
          <a:p>
            <a:pPr algn="l"/>
            <a:r>
              <a:rPr lang="fr-CA" b="1" dirty="0" smtClean="0">
                <a:solidFill>
                  <a:srgbClr val="2A8BAA"/>
                </a:solidFill>
                <a:latin typeface="Segoe UI Light" panose="020B0502040204020203" pitchFamily="34" charset="0"/>
                <a:ea typeface="Times New Roman" panose="02020603050405020304" pitchFamily="18" charset="0"/>
                <a:cs typeface="Times New Roman" panose="02020603050405020304" pitchFamily="18" charset="0"/>
              </a:rPr>
              <a:t>Des accords commerciaux comme l’</a:t>
            </a:r>
            <a:r>
              <a:rPr lang="fr-CA" b="1" dirty="0" err="1" smtClean="0">
                <a:solidFill>
                  <a:srgbClr val="2A8BAA"/>
                </a:solidFill>
                <a:latin typeface="Segoe UI Light" panose="020B0502040204020203" pitchFamily="34" charset="0"/>
                <a:ea typeface="Times New Roman" panose="02020603050405020304" pitchFamily="18" charset="0"/>
                <a:cs typeface="Times New Roman" panose="02020603050405020304" pitchFamily="18" charset="0"/>
              </a:rPr>
              <a:t>AECG</a:t>
            </a:r>
            <a:r>
              <a:rPr lang="fr-CA" b="1" dirty="0" smtClean="0">
                <a:solidFill>
                  <a:srgbClr val="2A8BAA"/>
                </a:solidFill>
                <a:latin typeface="Segoe UI Light" panose="020B0502040204020203" pitchFamily="34" charset="0"/>
                <a:ea typeface="Times New Roman" panose="02020603050405020304" pitchFamily="18" charset="0"/>
                <a:cs typeface="Times New Roman" panose="02020603050405020304" pitchFamily="18" charset="0"/>
              </a:rPr>
              <a:t>, le </a:t>
            </a:r>
            <a:r>
              <a:rPr lang="fr-CA" b="1" dirty="0" err="1" smtClean="0">
                <a:solidFill>
                  <a:srgbClr val="2A8BAA"/>
                </a:solidFill>
                <a:latin typeface="Segoe UI Light" panose="020B0502040204020203" pitchFamily="34" charset="0"/>
                <a:ea typeface="Times New Roman" panose="02020603050405020304" pitchFamily="18" charset="0"/>
                <a:cs typeface="Times New Roman" panose="02020603050405020304" pitchFamily="18" charset="0"/>
              </a:rPr>
              <a:t>PTP</a:t>
            </a:r>
            <a:r>
              <a:rPr lang="fr-CA" b="1" dirty="0" smtClean="0">
                <a:solidFill>
                  <a:srgbClr val="2A8BAA"/>
                </a:solidFill>
                <a:latin typeface="Segoe UI Light" panose="020B0502040204020203" pitchFamily="34" charset="0"/>
                <a:ea typeface="Times New Roman" panose="02020603050405020304" pitchFamily="18" charset="0"/>
                <a:cs typeface="Times New Roman" panose="02020603050405020304" pitchFamily="18" charset="0"/>
              </a:rPr>
              <a:t> et l’</a:t>
            </a:r>
            <a:r>
              <a:rPr lang="fr-CA" b="1" dirty="0" err="1" smtClean="0">
                <a:solidFill>
                  <a:srgbClr val="2A8BAA"/>
                </a:solidFill>
                <a:latin typeface="Segoe UI Light" panose="020B0502040204020203" pitchFamily="34" charset="0"/>
                <a:ea typeface="Times New Roman" panose="02020603050405020304" pitchFamily="18" charset="0"/>
                <a:cs typeface="Times New Roman" panose="02020603050405020304" pitchFamily="18" charset="0"/>
              </a:rPr>
              <a:t>ACS</a:t>
            </a:r>
            <a:r>
              <a:rPr lang="fr-CA" b="1" dirty="0" smtClean="0">
                <a:solidFill>
                  <a:srgbClr val="2A8BAA"/>
                </a:solidFill>
                <a:latin typeface="Segoe UI Light" panose="020B0502040204020203" pitchFamily="34" charset="0"/>
                <a:ea typeface="Times New Roman" panose="02020603050405020304" pitchFamily="18" charset="0"/>
                <a:cs typeface="Times New Roman" panose="02020603050405020304" pitchFamily="18" charset="0"/>
              </a:rPr>
              <a:t> mènent à la privatisation de services en faisant en sorte qu’il soit très coûteux pour le public de se réapproprier les services d’eau, et ce, même si la privatisation échoue</a:t>
            </a:r>
          </a:p>
          <a:p>
            <a:pPr algn="l"/>
            <a:endParaRPr lang="fr-CA" sz="1500" b="1" dirty="0" smtClean="0">
              <a:solidFill>
                <a:srgbClr val="2A8BAA"/>
              </a:solidFill>
              <a:latin typeface="Segoe UI Light" panose="020B0502040204020203" pitchFamily="34" charset="0"/>
              <a:ea typeface="Times New Roman" panose="02020603050405020304" pitchFamily="18" charset="0"/>
              <a:cs typeface="Times New Roman" panose="02020603050405020304" pitchFamily="18" charset="0"/>
            </a:endParaRPr>
          </a:p>
          <a:p>
            <a:pPr algn="l"/>
            <a:r>
              <a:rPr lang="fr-CA" b="1" dirty="0" smtClean="0">
                <a:solidFill>
                  <a:srgbClr val="2A8BAA"/>
                </a:solidFill>
                <a:latin typeface="Segoe UI Light" panose="020B0502040204020203" pitchFamily="34" charset="0"/>
                <a:ea typeface="Times New Roman" panose="02020603050405020304" pitchFamily="18" charset="0"/>
                <a:cs typeface="Times New Roman" panose="02020603050405020304" pitchFamily="18" charset="0"/>
              </a:rPr>
              <a:t>Il devient ainsi difficile pour les gouvernements de protéger l’environnement et l’intérêt public</a:t>
            </a:r>
            <a:endParaRPr lang="fr-CA" dirty="0">
              <a:solidFill>
                <a:srgbClr val="2A8BAA"/>
              </a:solidFill>
            </a:endParaRPr>
          </a:p>
        </p:txBody>
      </p:sp>
    </p:spTree>
    <p:extLst>
      <p:ext uri="{BB962C8B-B14F-4D97-AF65-F5344CB8AC3E}">
        <p14:creationId xmlns:p14="http://schemas.microsoft.com/office/powerpoint/2010/main" val="4056019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ater_slideTemplate_pla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22" y="0"/>
            <a:ext cx="9563822" cy="6858000"/>
          </a:xfrm>
          <a:prstGeom prst="rect">
            <a:avLst/>
          </a:prstGeom>
        </p:spPr>
      </p:pic>
      <p:sp>
        <p:nvSpPr>
          <p:cNvPr id="2" name="Title 1"/>
          <p:cNvSpPr>
            <a:spLocks noGrp="1"/>
          </p:cNvSpPr>
          <p:nvPr>
            <p:ph type="ctrTitle"/>
          </p:nvPr>
        </p:nvSpPr>
        <p:spPr>
          <a:xfrm>
            <a:off x="351257" y="220868"/>
            <a:ext cx="7331074" cy="1202308"/>
          </a:xfrm>
        </p:spPr>
        <p:txBody>
          <a:bodyPr>
            <a:normAutofit/>
          </a:bodyPr>
          <a:lstStyle/>
          <a:p>
            <a:pPr algn="l"/>
            <a:r>
              <a:rPr lang="fr-CA" sz="4800" b="1" dirty="0" smtClean="0">
                <a:latin typeface="Segoe UI Light" panose="020B0502040204020203" pitchFamily="34" charset="0"/>
              </a:rPr>
              <a:t>Intérêts des entreprises</a:t>
            </a:r>
            <a:endParaRPr lang="fr-CA" sz="4800" b="1" dirty="0">
              <a:latin typeface="Segoe UI Light" panose="020B0502040204020203" pitchFamily="34" charset="0"/>
              <a:cs typeface="55 Helvetica Roman"/>
            </a:endParaRPr>
          </a:p>
        </p:txBody>
      </p:sp>
      <p:sp>
        <p:nvSpPr>
          <p:cNvPr id="6" name="Subtitle 2"/>
          <p:cNvSpPr>
            <a:spLocks noGrp="1"/>
          </p:cNvSpPr>
          <p:nvPr>
            <p:ph type="subTitle" idx="1"/>
          </p:nvPr>
        </p:nvSpPr>
        <p:spPr>
          <a:xfrm>
            <a:off x="387288" y="1549271"/>
            <a:ext cx="6881077" cy="4809945"/>
          </a:xfrm>
        </p:spPr>
        <p:txBody>
          <a:bodyPr>
            <a:normAutofit fontScale="92500"/>
          </a:bodyPr>
          <a:lstStyle/>
          <a:p>
            <a:pPr algn="l"/>
            <a:r>
              <a:rPr lang="fr-CA" b="1" dirty="0" smtClean="0">
                <a:solidFill>
                  <a:srgbClr val="2A8BAA"/>
                </a:solidFill>
                <a:latin typeface="Segoe UI Light" panose="020B0502040204020203" pitchFamily="34" charset="0"/>
                <a:ea typeface="Times New Roman" panose="02020603050405020304" pitchFamily="18" charset="0"/>
                <a:cs typeface="Times New Roman" panose="02020603050405020304" pitchFamily="18" charset="0"/>
              </a:rPr>
              <a:t>Les accords commerciaux limitent le pouvoir des gouvernements de protéger l’environnement, les services publics et l’économie locale </a:t>
            </a:r>
          </a:p>
          <a:p>
            <a:pPr algn="l"/>
            <a:endParaRPr lang="fr-CA" sz="1400" b="1" dirty="0" smtClean="0">
              <a:solidFill>
                <a:srgbClr val="2A8BAA"/>
              </a:solidFill>
              <a:latin typeface="Segoe UI Light" panose="020B0502040204020203" pitchFamily="34" charset="0"/>
              <a:ea typeface="Times New Roman" panose="02020603050405020304" pitchFamily="18" charset="0"/>
              <a:cs typeface="Times New Roman" panose="02020603050405020304" pitchFamily="18" charset="0"/>
            </a:endParaRPr>
          </a:p>
          <a:p>
            <a:pPr algn="l"/>
            <a:r>
              <a:rPr lang="fr-CA" b="1" dirty="0" smtClean="0">
                <a:solidFill>
                  <a:srgbClr val="2A8BAA"/>
                </a:solidFill>
                <a:latin typeface="Segoe UI Light" panose="020B0502040204020203" pitchFamily="34" charset="0"/>
                <a:ea typeface="Times New Roman" panose="02020603050405020304" pitchFamily="18" charset="0"/>
                <a:cs typeface="Times New Roman" panose="02020603050405020304" pitchFamily="18" charset="0"/>
              </a:rPr>
              <a:t>Il peut devenir pratiquement impossible de bannir la fracturation ou les pesticides ou encore de faire la promotion de pratiques responsables et écologiques</a:t>
            </a:r>
            <a:endParaRPr lang="fr-CA" sz="2800" dirty="0" smtClean="0">
              <a:solidFill>
                <a:srgbClr val="2A8BAA"/>
              </a:solidFill>
            </a:endParaRPr>
          </a:p>
          <a:p>
            <a:pPr algn="l"/>
            <a:endParaRPr lang="fr-CA" dirty="0" smtClean="0">
              <a:solidFill>
                <a:srgbClr val="2A8BAA"/>
              </a:solidFill>
            </a:endParaRPr>
          </a:p>
          <a:p>
            <a:pPr algn="l"/>
            <a:endParaRPr lang="fr-CA" dirty="0">
              <a:solidFill>
                <a:srgbClr val="2A8BAA"/>
              </a:solidFill>
            </a:endParaRPr>
          </a:p>
        </p:txBody>
      </p:sp>
    </p:spTree>
    <p:extLst>
      <p:ext uri="{BB962C8B-B14F-4D97-AF65-F5344CB8AC3E}">
        <p14:creationId xmlns:p14="http://schemas.microsoft.com/office/powerpoint/2010/main" val="2018102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ater_slideTemplate_pla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22" y="0"/>
            <a:ext cx="9563822" cy="6858000"/>
          </a:xfrm>
          <a:prstGeom prst="rect">
            <a:avLst/>
          </a:prstGeom>
        </p:spPr>
      </p:pic>
      <p:sp>
        <p:nvSpPr>
          <p:cNvPr id="6" name="Subtitle 2"/>
          <p:cNvSpPr>
            <a:spLocks noGrp="1"/>
          </p:cNvSpPr>
          <p:nvPr>
            <p:ph type="subTitle" idx="1"/>
          </p:nvPr>
        </p:nvSpPr>
        <p:spPr>
          <a:xfrm>
            <a:off x="387288" y="1549271"/>
            <a:ext cx="6881077" cy="4809945"/>
          </a:xfrm>
        </p:spPr>
        <p:txBody>
          <a:bodyPr>
            <a:normAutofit/>
          </a:bodyPr>
          <a:lstStyle/>
          <a:p>
            <a:r>
              <a:rPr lang="fr-CA" sz="5400" b="1" dirty="0" smtClean="0">
                <a:solidFill>
                  <a:srgbClr val="2A8BAA"/>
                </a:solidFill>
                <a:latin typeface="Segoe UI Light" panose="020B0502040204020203" pitchFamily="34" charset="0"/>
              </a:rPr>
              <a:t>Bienvenue à une discussion sur l’eau</a:t>
            </a:r>
          </a:p>
          <a:p>
            <a:pPr algn="l"/>
            <a:endParaRPr lang="fr-CA" sz="2800" dirty="0" smtClean="0">
              <a:solidFill>
                <a:srgbClr val="2A8BAA"/>
              </a:solidFill>
            </a:endParaRPr>
          </a:p>
          <a:p>
            <a:pPr algn="l"/>
            <a:endParaRPr lang="fr-CA" sz="2800" dirty="0" smtClean="0">
              <a:solidFill>
                <a:srgbClr val="2A8BAA"/>
              </a:solidFill>
            </a:endParaRPr>
          </a:p>
          <a:p>
            <a:pPr algn="l"/>
            <a:endParaRPr lang="fr-CA" sz="2800" dirty="0" smtClean="0">
              <a:solidFill>
                <a:srgbClr val="2A8BAA"/>
              </a:solidFill>
            </a:endParaRPr>
          </a:p>
          <a:p>
            <a:pPr algn="l"/>
            <a:endParaRPr lang="fr-CA" dirty="0" smtClean="0">
              <a:solidFill>
                <a:srgbClr val="2A8BAA"/>
              </a:solidFill>
            </a:endParaRPr>
          </a:p>
          <a:p>
            <a:pPr algn="l"/>
            <a:endParaRPr lang="fr-CA" dirty="0">
              <a:solidFill>
                <a:srgbClr val="2A8BAA"/>
              </a:solidFill>
            </a:endParaRPr>
          </a:p>
        </p:txBody>
      </p:sp>
    </p:spTree>
    <p:extLst>
      <p:ext uri="{BB962C8B-B14F-4D97-AF65-F5344CB8AC3E}">
        <p14:creationId xmlns:p14="http://schemas.microsoft.com/office/powerpoint/2010/main" val="3569063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ater_slideTemplate_pla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22" y="0"/>
            <a:ext cx="9563822" cy="6858000"/>
          </a:xfrm>
          <a:prstGeom prst="rect">
            <a:avLst/>
          </a:prstGeom>
        </p:spPr>
      </p:pic>
      <p:sp>
        <p:nvSpPr>
          <p:cNvPr id="2" name="Title 1"/>
          <p:cNvSpPr>
            <a:spLocks noGrp="1"/>
          </p:cNvSpPr>
          <p:nvPr>
            <p:ph type="ctrTitle"/>
          </p:nvPr>
        </p:nvSpPr>
        <p:spPr>
          <a:xfrm>
            <a:off x="351257" y="220868"/>
            <a:ext cx="7331074" cy="1202308"/>
          </a:xfrm>
        </p:spPr>
        <p:txBody>
          <a:bodyPr>
            <a:normAutofit fontScale="90000"/>
          </a:bodyPr>
          <a:lstStyle/>
          <a:p>
            <a:pPr algn="l"/>
            <a:r>
              <a:rPr lang="fr-CA" sz="4800" b="1" dirty="0" smtClean="0">
                <a:latin typeface="Segoe UI Light" panose="020B0502040204020203" pitchFamily="34" charset="0"/>
              </a:rPr>
              <a:t>Non à l’exploitation de l’eau à des fins de profit</a:t>
            </a:r>
            <a:endParaRPr lang="fr-CA" sz="4800" b="1" dirty="0">
              <a:latin typeface="Segoe UI Light" panose="020B0502040204020203" pitchFamily="34" charset="0"/>
              <a:cs typeface="55 Helvetica Roman"/>
            </a:endParaRPr>
          </a:p>
        </p:txBody>
      </p:sp>
      <p:sp>
        <p:nvSpPr>
          <p:cNvPr id="6" name="Subtitle 2"/>
          <p:cNvSpPr>
            <a:spLocks noGrp="1"/>
          </p:cNvSpPr>
          <p:nvPr>
            <p:ph type="subTitle" idx="1"/>
          </p:nvPr>
        </p:nvSpPr>
        <p:spPr>
          <a:xfrm>
            <a:off x="387288" y="1549271"/>
            <a:ext cx="6881077" cy="4809945"/>
          </a:xfrm>
        </p:spPr>
        <p:txBody>
          <a:bodyPr>
            <a:normAutofit fontScale="92500" lnSpcReduction="20000"/>
          </a:bodyPr>
          <a:lstStyle/>
          <a:p>
            <a:pPr algn="l"/>
            <a:r>
              <a:rPr lang="fr-CA" b="1" dirty="0" smtClean="0">
                <a:solidFill>
                  <a:srgbClr val="2A8BAA"/>
                </a:solidFill>
                <a:latin typeface="Segoe UI Light" panose="020B0502040204020203" pitchFamily="34" charset="0"/>
              </a:rPr>
              <a:t>Le Canada a besoin de services publics de grande qualité, de contrôle local et à but non lucratif</a:t>
            </a:r>
          </a:p>
          <a:p>
            <a:pPr algn="l"/>
            <a:endParaRPr lang="fr-CA" sz="1500" b="1" dirty="0" smtClean="0">
              <a:solidFill>
                <a:srgbClr val="2A8BAA"/>
              </a:solidFill>
              <a:latin typeface="Segoe UI Light" panose="020B0502040204020203" pitchFamily="34" charset="0"/>
            </a:endParaRPr>
          </a:p>
          <a:p>
            <a:pPr algn="l"/>
            <a:r>
              <a:rPr lang="fr-CA" b="1" dirty="0" smtClean="0">
                <a:solidFill>
                  <a:srgbClr val="2A8BAA"/>
                </a:solidFill>
                <a:latin typeface="Segoe UI Light" panose="020B0502040204020203" pitchFamily="34" charset="0"/>
              </a:rPr>
              <a:t>Nos systèmes d’aqueduc et d’égout sont des actifs communautaires qui appartiennent à nous tous</a:t>
            </a:r>
          </a:p>
          <a:p>
            <a:pPr algn="l"/>
            <a:endParaRPr lang="fr-CA" sz="1500" b="1" dirty="0" smtClean="0">
              <a:solidFill>
                <a:srgbClr val="2A8BAA"/>
              </a:solidFill>
              <a:latin typeface="Segoe UI Light" panose="020B0502040204020203" pitchFamily="34" charset="0"/>
            </a:endParaRPr>
          </a:p>
          <a:p>
            <a:pPr algn="l"/>
            <a:r>
              <a:rPr lang="fr-CA" b="1" dirty="0" smtClean="0">
                <a:solidFill>
                  <a:srgbClr val="2A8BAA"/>
                </a:solidFill>
                <a:latin typeface="Segoe UI Light" panose="020B0502040204020203" pitchFamily="34" charset="0"/>
              </a:rPr>
              <a:t>Ce sont les communautés, et non les grandes entreprises, qui doivent contrôler nos ressources en eau et services d’eau</a:t>
            </a:r>
          </a:p>
          <a:p>
            <a:pPr algn="l"/>
            <a:endParaRPr lang="fr-CA" sz="2800" dirty="0" smtClean="0">
              <a:solidFill>
                <a:srgbClr val="2A8BAA"/>
              </a:solidFill>
            </a:endParaRPr>
          </a:p>
          <a:p>
            <a:pPr algn="l"/>
            <a:endParaRPr lang="fr-CA" dirty="0" smtClean="0">
              <a:solidFill>
                <a:srgbClr val="2A8BAA"/>
              </a:solidFill>
            </a:endParaRPr>
          </a:p>
          <a:p>
            <a:pPr algn="l"/>
            <a:endParaRPr lang="fr-CA" dirty="0">
              <a:solidFill>
                <a:srgbClr val="2A8BAA"/>
              </a:solidFill>
            </a:endParaRPr>
          </a:p>
        </p:txBody>
      </p:sp>
    </p:spTree>
    <p:extLst>
      <p:ext uri="{BB962C8B-B14F-4D97-AF65-F5344CB8AC3E}">
        <p14:creationId xmlns:p14="http://schemas.microsoft.com/office/powerpoint/2010/main" val="1851446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ater_slideTemplate_pla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22" y="0"/>
            <a:ext cx="9563822" cy="6858000"/>
          </a:xfrm>
          <a:prstGeom prst="rect">
            <a:avLst/>
          </a:prstGeom>
        </p:spPr>
      </p:pic>
      <p:sp>
        <p:nvSpPr>
          <p:cNvPr id="2" name="Title 1"/>
          <p:cNvSpPr>
            <a:spLocks noGrp="1"/>
          </p:cNvSpPr>
          <p:nvPr>
            <p:ph type="ctrTitle"/>
          </p:nvPr>
        </p:nvSpPr>
        <p:spPr>
          <a:xfrm>
            <a:off x="351257" y="220868"/>
            <a:ext cx="7331074" cy="1202308"/>
          </a:xfrm>
        </p:spPr>
        <p:txBody>
          <a:bodyPr>
            <a:normAutofit/>
          </a:bodyPr>
          <a:lstStyle/>
          <a:p>
            <a:pPr algn="l"/>
            <a:r>
              <a:rPr lang="fr-CA" sz="4800" b="1" dirty="0" smtClean="0">
                <a:latin typeface="Segoe UI Light" panose="020B0502040204020203" pitchFamily="34" charset="0"/>
              </a:rPr>
              <a:t>L’eau doit rester publique!</a:t>
            </a:r>
            <a:endParaRPr lang="fr-CA" sz="4800" b="1" dirty="0">
              <a:latin typeface="Segoe UI Light" panose="020B0502040204020203" pitchFamily="34" charset="0"/>
              <a:cs typeface="55 Helvetica Roman"/>
            </a:endParaRPr>
          </a:p>
        </p:txBody>
      </p:sp>
      <p:sp>
        <p:nvSpPr>
          <p:cNvPr id="6" name="Subtitle 2"/>
          <p:cNvSpPr>
            <a:spLocks noGrp="1"/>
          </p:cNvSpPr>
          <p:nvPr>
            <p:ph type="subTitle" idx="1"/>
          </p:nvPr>
        </p:nvSpPr>
        <p:spPr>
          <a:xfrm>
            <a:off x="387288" y="1549271"/>
            <a:ext cx="6881077" cy="4809945"/>
          </a:xfrm>
        </p:spPr>
        <p:txBody>
          <a:bodyPr vert="horz" lIns="91440" tIns="45720" rIns="91440" bIns="45720" rtlCol="0" anchor="t">
            <a:normAutofit fontScale="92500"/>
          </a:bodyPr>
          <a:lstStyle/>
          <a:p>
            <a:pPr algn="l"/>
            <a:r>
              <a:rPr lang="fr-CA" b="1" dirty="0" smtClean="0">
                <a:solidFill>
                  <a:srgbClr val="2A8BAA"/>
                </a:solidFill>
                <a:latin typeface="Segoe UI Light" panose="020B0502040204020203" pitchFamily="34" charset="0"/>
              </a:rPr>
              <a:t>La seule façon de protéger nos intérêts communs et nos droits collectifs à l’eau consiste à maintenir nos services d’eau et nos ressources en eau entre les mains du secteur public</a:t>
            </a:r>
          </a:p>
          <a:p>
            <a:pPr algn="l"/>
            <a:endParaRPr lang="fr-CA" sz="1500" b="1" dirty="0" smtClean="0">
              <a:solidFill>
                <a:srgbClr val="2A8BAA"/>
              </a:solidFill>
              <a:latin typeface="Segoe UI Light" panose="020B0502040204020203" pitchFamily="34" charset="0"/>
            </a:endParaRPr>
          </a:p>
          <a:p>
            <a:pPr algn="l"/>
            <a:r>
              <a:rPr lang="fr-CA" b="1" dirty="0" smtClean="0">
                <a:solidFill>
                  <a:srgbClr val="2A8BAA"/>
                </a:solidFill>
                <a:latin typeface="Segoe UI Light" panose="020B0502040204020203" pitchFamily="34" charset="0"/>
              </a:rPr>
              <a:t>Ensemble, nous pouvons protéger les sources d’eau et éviter que le privé mette la main sur les fonds publics destinés aux ressources en eau et aux services d’eau</a:t>
            </a:r>
          </a:p>
          <a:p>
            <a:pPr algn="l"/>
            <a:endParaRPr lang="fr-CA" sz="2800" dirty="0" smtClean="0">
              <a:solidFill>
                <a:srgbClr val="2A8BAA"/>
              </a:solidFill>
            </a:endParaRPr>
          </a:p>
          <a:p>
            <a:pPr algn="l"/>
            <a:endParaRPr lang="fr-CA" dirty="0" smtClean="0">
              <a:solidFill>
                <a:srgbClr val="2A8BAA"/>
              </a:solidFill>
            </a:endParaRPr>
          </a:p>
          <a:p>
            <a:pPr algn="l"/>
            <a:endParaRPr lang="fr-CA" dirty="0">
              <a:solidFill>
                <a:srgbClr val="2A8BAA"/>
              </a:solidFill>
            </a:endParaRPr>
          </a:p>
        </p:txBody>
      </p:sp>
    </p:spTree>
    <p:extLst>
      <p:ext uri="{BB962C8B-B14F-4D97-AF65-F5344CB8AC3E}">
        <p14:creationId xmlns:p14="http://schemas.microsoft.com/office/powerpoint/2010/main" val="804571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ater_slideTemplate_pla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22" y="0"/>
            <a:ext cx="9563822" cy="6858000"/>
          </a:xfrm>
          <a:prstGeom prst="rect">
            <a:avLst/>
          </a:prstGeom>
        </p:spPr>
      </p:pic>
      <p:sp>
        <p:nvSpPr>
          <p:cNvPr id="2" name="Title 1"/>
          <p:cNvSpPr>
            <a:spLocks noGrp="1"/>
          </p:cNvSpPr>
          <p:nvPr>
            <p:ph type="ctrTitle"/>
          </p:nvPr>
        </p:nvSpPr>
        <p:spPr>
          <a:xfrm>
            <a:off x="351257" y="220868"/>
            <a:ext cx="7331074" cy="1202308"/>
          </a:xfrm>
        </p:spPr>
        <p:txBody>
          <a:bodyPr>
            <a:normAutofit/>
          </a:bodyPr>
          <a:lstStyle/>
          <a:p>
            <a:pPr algn="l"/>
            <a:r>
              <a:rPr lang="fr-CA" sz="4800" b="1" dirty="0" smtClean="0">
                <a:latin typeface="Segoe UI Light" panose="020B0502040204020203" pitchFamily="34" charset="0"/>
              </a:rPr>
              <a:t>L’eau doit rester publique!</a:t>
            </a:r>
            <a:endParaRPr lang="fr-CA" sz="4800" b="1" dirty="0">
              <a:latin typeface="Segoe UI Light" panose="020B0502040204020203" pitchFamily="34" charset="0"/>
              <a:cs typeface="55 Helvetica Roman"/>
            </a:endParaRPr>
          </a:p>
        </p:txBody>
      </p:sp>
      <p:sp>
        <p:nvSpPr>
          <p:cNvPr id="6" name="Subtitle 2"/>
          <p:cNvSpPr>
            <a:spLocks noGrp="1"/>
          </p:cNvSpPr>
          <p:nvPr>
            <p:ph type="subTitle" idx="1"/>
          </p:nvPr>
        </p:nvSpPr>
        <p:spPr>
          <a:xfrm>
            <a:off x="387288" y="1549271"/>
            <a:ext cx="6881077" cy="4809945"/>
          </a:xfrm>
        </p:spPr>
        <p:txBody>
          <a:bodyPr vert="horz" lIns="91440" tIns="45720" rIns="91440" bIns="45720" rtlCol="0" anchor="t">
            <a:noAutofit/>
          </a:bodyPr>
          <a:lstStyle/>
          <a:p>
            <a:pPr marL="514350" indent="-514350" algn="l">
              <a:buFont typeface="+mj-lt"/>
              <a:buAutoNum type="arabicPeriod"/>
            </a:pPr>
            <a:r>
              <a:rPr lang="fr-CA" sz="3000" b="1" dirty="0" smtClean="0">
                <a:solidFill>
                  <a:srgbClr val="2A8BAA"/>
                </a:solidFill>
                <a:latin typeface="Segoe UI Light" panose="020B0502040204020203" pitchFamily="34" charset="0"/>
              </a:rPr>
              <a:t>Qu’est-ce qui vous préoccupe par rapport à l’eau au Canada et pourquoi?</a:t>
            </a:r>
          </a:p>
          <a:p>
            <a:pPr marL="342900" indent="-342900" algn="l">
              <a:buFont typeface="+mj-lt"/>
              <a:buAutoNum type="arabicPeriod"/>
            </a:pPr>
            <a:endParaRPr lang="fr-CA" sz="1500" b="1" dirty="0" smtClean="0">
              <a:solidFill>
                <a:srgbClr val="2A8BAA"/>
              </a:solidFill>
              <a:latin typeface="Segoe UI Light" panose="020B0502040204020203" pitchFamily="34" charset="0"/>
            </a:endParaRPr>
          </a:p>
          <a:p>
            <a:pPr marL="514350" indent="-514350" algn="l">
              <a:buFont typeface="+mj-lt"/>
              <a:buAutoNum type="arabicPeriod"/>
            </a:pPr>
            <a:r>
              <a:rPr lang="fr-CA" sz="3000" b="1" dirty="0" smtClean="0">
                <a:solidFill>
                  <a:srgbClr val="2A8BAA"/>
                </a:solidFill>
                <a:latin typeface="Segoe UI Light" panose="020B0502040204020203" pitchFamily="34" charset="0"/>
              </a:rPr>
              <a:t>Êtes-vous au courant d’un problème touchant l’eau dans votre localité?</a:t>
            </a:r>
          </a:p>
          <a:p>
            <a:pPr marL="342900" indent="-342900" algn="l">
              <a:buFont typeface="+mj-lt"/>
              <a:buAutoNum type="arabicPeriod"/>
            </a:pPr>
            <a:endParaRPr lang="fr-CA" sz="1500" b="1" dirty="0" smtClean="0">
              <a:solidFill>
                <a:srgbClr val="2A8BAA"/>
              </a:solidFill>
              <a:latin typeface="Segoe UI Light" panose="020B0502040204020203" pitchFamily="34" charset="0"/>
            </a:endParaRPr>
          </a:p>
          <a:p>
            <a:pPr marL="514350" indent="-514350" algn="l">
              <a:buFont typeface="+mj-lt"/>
              <a:buAutoNum type="arabicPeriod"/>
            </a:pPr>
            <a:r>
              <a:rPr lang="fr-CA" sz="3000" b="1" dirty="0" smtClean="0">
                <a:solidFill>
                  <a:srgbClr val="2A8BAA"/>
                </a:solidFill>
                <a:latin typeface="Segoe UI Light" panose="020B0502040204020203" pitchFamily="34" charset="0"/>
              </a:rPr>
              <a:t>Quelles mesures audacieuses pouvons-nous prendre ensemble ici même dans notre communauté?</a:t>
            </a:r>
            <a:endParaRPr lang="fr-CA" sz="3000" b="1" dirty="0">
              <a:solidFill>
                <a:srgbClr val="2A8BAA"/>
              </a:solidFill>
              <a:latin typeface="Segoe UI Light" panose="020B0502040204020203" pitchFamily="34" charset="0"/>
            </a:endParaRPr>
          </a:p>
        </p:txBody>
      </p:sp>
    </p:spTree>
    <p:extLst>
      <p:ext uri="{BB962C8B-B14F-4D97-AF65-F5344CB8AC3E}">
        <p14:creationId xmlns:p14="http://schemas.microsoft.com/office/powerpoint/2010/main" val="3861167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ater_slideTemplate_pla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22" y="0"/>
            <a:ext cx="9563822" cy="6858000"/>
          </a:xfrm>
          <a:prstGeom prst="rect">
            <a:avLst/>
          </a:prstGeom>
        </p:spPr>
      </p:pic>
      <p:sp>
        <p:nvSpPr>
          <p:cNvPr id="2" name="Title 1"/>
          <p:cNvSpPr>
            <a:spLocks noGrp="1"/>
          </p:cNvSpPr>
          <p:nvPr>
            <p:ph type="ctrTitle"/>
          </p:nvPr>
        </p:nvSpPr>
        <p:spPr>
          <a:xfrm>
            <a:off x="351257" y="220868"/>
            <a:ext cx="7331074" cy="1202308"/>
          </a:xfrm>
        </p:spPr>
        <p:txBody>
          <a:bodyPr>
            <a:normAutofit/>
          </a:bodyPr>
          <a:lstStyle/>
          <a:p>
            <a:pPr algn="l"/>
            <a:r>
              <a:rPr lang="fr-CA" sz="4800" b="1" dirty="0" smtClean="0">
                <a:latin typeface="Segoe UI Light" panose="020B0502040204020203" pitchFamily="34" charset="0"/>
                <a:cs typeface="55 Helvetica Roman"/>
              </a:rPr>
              <a:t>Que pouvons-nous faire?</a:t>
            </a:r>
            <a:endParaRPr lang="fr-CA" sz="4800" b="1" dirty="0">
              <a:latin typeface="Segoe UI Light" panose="020B0502040204020203" pitchFamily="34" charset="0"/>
              <a:cs typeface="55 Helvetica Roman"/>
            </a:endParaRPr>
          </a:p>
        </p:txBody>
      </p:sp>
      <p:sp>
        <p:nvSpPr>
          <p:cNvPr id="6" name="Subtitle 2"/>
          <p:cNvSpPr>
            <a:spLocks noGrp="1"/>
          </p:cNvSpPr>
          <p:nvPr>
            <p:ph type="subTitle" idx="1"/>
          </p:nvPr>
        </p:nvSpPr>
        <p:spPr>
          <a:xfrm>
            <a:off x="387288" y="1549271"/>
            <a:ext cx="6881077" cy="4809945"/>
          </a:xfrm>
        </p:spPr>
        <p:txBody>
          <a:bodyPr>
            <a:normAutofit/>
          </a:bodyPr>
          <a:lstStyle/>
          <a:p>
            <a:pPr algn="l"/>
            <a:r>
              <a:rPr lang="fr-CA" sz="4000" b="1" dirty="0" smtClean="0">
                <a:solidFill>
                  <a:srgbClr val="2A8BAA"/>
                </a:solidFill>
                <a:latin typeface="Segoe UI Light" panose="020B0502040204020203" pitchFamily="34" charset="0"/>
              </a:rPr>
              <a:t>Actions proposées</a:t>
            </a:r>
          </a:p>
          <a:p>
            <a:pPr algn="l"/>
            <a:endParaRPr lang="fr-CA" sz="2400" b="1" dirty="0" smtClean="0">
              <a:solidFill>
                <a:srgbClr val="2A8BAA"/>
              </a:solidFill>
              <a:latin typeface="Segoe UI Light" panose="020B0502040204020203" pitchFamily="34" charset="0"/>
            </a:endParaRPr>
          </a:p>
          <a:p>
            <a:pPr algn="l"/>
            <a:r>
              <a:rPr lang="fr-CA" b="1" i="1" dirty="0" smtClean="0">
                <a:solidFill>
                  <a:srgbClr val="2A8BAA"/>
                </a:solidFill>
                <a:latin typeface="Segoe UI Light" panose="020B0502040204020203" pitchFamily="34" charset="0"/>
              </a:rPr>
              <a:t>Dans quelques minutes, nous discuterons en groupes de deux d’actions que nous pouvons prendre</a:t>
            </a:r>
          </a:p>
          <a:p>
            <a:pPr algn="l"/>
            <a:endParaRPr lang="fr-CA" sz="1000" b="1" i="1" dirty="0" smtClean="0">
              <a:solidFill>
                <a:srgbClr val="2A8BAA"/>
              </a:solidFill>
              <a:latin typeface="Segoe UI Light" panose="020B0502040204020203" pitchFamily="34" charset="0"/>
            </a:endParaRPr>
          </a:p>
          <a:p>
            <a:pPr algn="l"/>
            <a:r>
              <a:rPr lang="fr-CA" b="1" i="1" dirty="0" smtClean="0">
                <a:solidFill>
                  <a:srgbClr val="2A8BAA"/>
                </a:solidFill>
                <a:latin typeface="Segoe UI Light" panose="020B0502040204020203" pitchFamily="34" charset="0"/>
              </a:rPr>
              <a:t>Examinons d’abord quelques idées</a:t>
            </a:r>
            <a:endParaRPr lang="fr-CA" dirty="0">
              <a:solidFill>
                <a:srgbClr val="2A8BAA"/>
              </a:solidFill>
            </a:endParaRPr>
          </a:p>
        </p:txBody>
      </p:sp>
    </p:spTree>
    <p:extLst>
      <p:ext uri="{BB962C8B-B14F-4D97-AF65-F5344CB8AC3E}">
        <p14:creationId xmlns:p14="http://schemas.microsoft.com/office/powerpoint/2010/main" val="2172654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ater_slideTemplate_pla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22" y="0"/>
            <a:ext cx="9563822" cy="6858000"/>
          </a:xfrm>
          <a:prstGeom prst="rect">
            <a:avLst/>
          </a:prstGeom>
        </p:spPr>
      </p:pic>
      <p:sp>
        <p:nvSpPr>
          <p:cNvPr id="2" name="Title 1"/>
          <p:cNvSpPr>
            <a:spLocks noGrp="1"/>
          </p:cNvSpPr>
          <p:nvPr>
            <p:ph type="ctrTitle"/>
          </p:nvPr>
        </p:nvSpPr>
        <p:spPr>
          <a:xfrm>
            <a:off x="351257" y="220868"/>
            <a:ext cx="7331074" cy="1202308"/>
          </a:xfrm>
        </p:spPr>
        <p:txBody>
          <a:bodyPr>
            <a:normAutofit/>
          </a:bodyPr>
          <a:lstStyle/>
          <a:p>
            <a:pPr algn="l"/>
            <a:r>
              <a:rPr lang="fr-CA" sz="4800" b="1" dirty="0" smtClean="0">
                <a:latin typeface="Segoe UI Light" panose="020B0502040204020203" pitchFamily="34" charset="0"/>
                <a:cs typeface="55 Helvetica Roman"/>
              </a:rPr>
              <a:t>1</a:t>
            </a:r>
            <a:r>
              <a:rPr lang="fr-CA" sz="4800" b="1" baseline="30000" dirty="0" smtClean="0">
                <a:latin typeface="Segoe UI Light" panose="020B0502040204020203" pitchFamily="34" charset="0"/>
                <a:cs typeface="55 Helvetica Roman"/>
              </a:rPr>
              <a:t>re</a:t>
            </a:r>
            <a:r>
              <a:rPr lang="fr-CA" sz="4800" b="1" dirty="0" smtClean="0">
                <a:latin typeface="Segoe UI Light" panose="020B0502040204020203" pitchFamily="34" charset="0"/>
                <a:cs typeface="55 Helvetica Roman"/>
              </a:rPr>
              <a:t> action proposée</a:t>
            </a:r>
            <a:endParaRPr lang="fr-CA" sz="4800" b="1" dirty="0">
              <a:latin typeface="Segoe UI Light" panose="020B0502040204020203" pitchFamily="34" charset="0"/>
              <a:cs typeface="55 Helvetica Roman"/>
            </a:endParaRPr>
          </a:p>
        </p:txBody>
      </p:sp>
      <p:sp>
        <p:nvSpPr>
          <p:cNvPr id="6" name="Subtitle 2"/>
          <p:cNvSpPr>
            <a:spLocks noGrp="1"/>
          </p:cNvSpPr>
          <p:nvPr>
            <p:ph type="subTitle" idx="1"/>
          </p:nvPr>
        </p:nvSpPr>
        <p:spPr>
          <a:xfrm>
            <a:off x="387288" y="1549271"/>
            <a:ext cx="6881077" cy="4809945"/>
          </a:xfrm>
        </p:spPr>
        <p:txBody>
          <a:bodyPr>
            <a:normAutofit/>
          </a:bodyPr>
          <a:lstStyle/>
          <a:p>
            <a:pPr algn="l"/>
            <a:r>
              <a:rPr lang="fr-CA" sz="3300" b="1" dirty="0" smtClean="0">
                <a:solidFill>
                  <a:srgbClr val="2A8BAA"/>
                </a:solidFill>
                <a:latin typeface="Segoe UI Light" panose="020B0502040204020203" pitchFamily="34" charset="0"/>
              </a:rPr>
              <a:t>Les membres du </a:t>
            </a:r>
            <a:r>
              <a:rPr lang="fr-CA" sz="3300" b="1" dirty="0" err="1" smtClean="0">
                <a:solidFill>
                  <a:srgbClr val="2A8BAA"/>
                </a:solidFill>
                <a:latin typeface="Segoe UI Light" panose="020B0502040204020203" pitchFamily="34" charset="0"/>
              </a:rPr>
              <a:t>SCFP</a:t>
            </a:r>
            <a:r>
              <a:rPr lang="fr-CA" sz="3300" b="1" dirty="0" smtClean="0">
                <a:solidFill>
                  <a:srgbClr val="2A8BAA"/>
                </a:solidFill>
                <a:latin typeface="Segoe UI Light" panose="020B0502040204020203" pitchFamily="34" charset="0"/>
              </a:rPr>
              <a:t> ont adopté une résolution lors du congrès national 2015 portant sur la réappropriation des services municipaux</a:t>
            </a:r>
          </a:p>
          <a:p>
            <a:endParaRPr lang="fr-CA" sz="3300" b="1" dirty="0" smtClean="0">
              <a:solidFill>
                <a:srgbClr val="2A8BAA"/>
              </a:solidFill>
              <a:latin typeface="Segoe UI Light" panose="020B0502040204020203" pitchFamily="34" charset="0"/>
            </a:endParaRPr>
          </a:p>
          <a:p>
            <a:pPr algn="l"/>
            <a:r>
              <a:rPr lang="fr-CA" sz="3300" b="1" dirty="0" smtClean="0">
                <a:solidFill>
                  <a:srgbClr val="2A8BAA"/>
                </a:solidFill>
                <a:latin typeface="Segoe UI Light" panose="020B0502040204020203" pitchFamily="34" charset="0"/>
              </a:rPr>
              <a:t>C’est ce qu’on appelle la : </a:t>
            </a:r>
          </a:p>
          <a:p>
            <a:r>
              <a:rPr lang="fr-CA" sz="5400" b="1" dirty="0" smtClean="0">
                <a:solidFill>
                  <a:schemeClr val="tx1"/>
                </a:solidFill>
                <a:latin typeface="Segoe UI Light" panose="020B0502040204020203" pitchFamily="34" charset="0"/>
              </a:rPr>
              <a:t>remunicipalisation</a:t>
            </a:r>
          </a:p>
          <a:p>
            <a:pPr algn="l"/>
            <a:endParaRPr lang="fr-CA" sz="2800" dirty="0" smtClean="0">
              <a:solidFill>
                <a:srgbClr val="2A8BAA"/>
              </a:solidFill>
            </a:endParaRPr>
          </a:p>
          <a:p>
            <a:pPr algn="l"/>
            <a:endParaRPr lang="fr-CA" sz="2800" dirty="0" smtClean="0">
              <a:solidFill>
                <a:srgbClr val="2A8BAA"/>
              </a:solidFill>
            </a:endParaRPr>
          </a:p>
          <a:p>
            <a:pPr algn="l"/>
            <a:endParaRPr lang="fr-CA" dirty="0" smtClean="0">
              <a:solidFill>
                <a:srgbClr val="2A8BAA"/>
              </a:solidFill>
            </a:endParaRPr>
          </a:p>
          <a:p>
            <a:pPr algn="l"/>
            <a:endParaRPr lang="fr-CA" dirty="0">
              <a:solidFill>
                <a:srgbClr val="2A8BAA"/>
              </a:solidFill>
            </a:endParaRPr>
          </a:p>
        </p:txBody>
      </p:sp>
    </p:spTree>
    <p:extLst>
      <p:ext uri="{BB962C8B-B14F-4D97-AF65-F5344CB8AC3E}">
        <p14:creationId xmlns:p14="http://schemas.microsoft.com/office/powerpoint/2010/main" val="4260921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ater_slideTemplate_pla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22" y="0"/>
            <a:ext cx="9563822" cy="6858000"/>
          </a:xfrm>
          <a:prstGeom prst="rect">
            <a:avLst/>
          </a:prstGeom>
        </p:spPr>
      </p:pic>
      <p:sp>
        <p:nvSpPr>
          <p:cNvPr id="2" name="Title 1"/>
          <p:cNvSpPr>
            <a:spLocks noGrp="1"/>
          </p:cNvSpPr>
          <p:nvPr>
            <p:ph type="ctrTitle"/>
          </p:nvPr>
        </p:nvSpPr>
        <p:spPr>
          <a:xfrm>
            <a:off x="87086" y="220868"/>
            <a:ext cx="7939314" cy="1202308"/>
          </a:xfrm>
        </p:spPr>
        <p:txBody>
          <a:bodyPr>
            <a:normAutofit/>
          </a:bodyPr>
          <a:lstStyle/>
          <a:p>
            <a:pPr algn="l"/>
            <a:r>
              <a:rPr lang="fr-CA" sz="4000" b="1" dirty="0" smtClean="0">
                <a:latin typeface="Segoe UI Light" panose="020B0502040204020203" pitchFamily="34" charset="0"/>
                <a:cs typeface="55 Helvetica Roman"/>
              </a:rPr>
              <a:t>Qu’est-ce que la remunicipalisation?</a:t>
            </a:r>
            <a:endParaRPr lang="fr-CA" sz="4000" b="1" dirty="0">
              <a:latin typeface="Segoe UI Light" panose="020B0502040204020203" pitchFamily="34" charset="0"/>
              <a:cs typeface="55 Helvetica Roman"/>
            </a:endParaRPr>
          </a:p>
        </p:txBody>
      </p:sp>
      <p:sp>
        <p:nvSpPr>
          <p:cNvPr id="6" name="Subtitle 2"/>
          <p:cNvSpPr>
            <a:spLocks noGrp="1"/>
          </p:cNvSpPr>
          <p:nvPr>
            <p:ph type="subTitle" idx="1"/>
          </p:nvPr>
        </p:nvSpPr>
        <p:spPr>
          <a:xfrm>
            <a:off x="387288" y="1549271"/>
            <a:ext cx="6881077" cy="4809945"/>
          </a:xfrm>
        </p:spPr>
        <p:txBody>
          <a:bodyPr>
            <a:normAutofit/>
          </a:bodyPr>
          <a:lstStyle/>
          <a:p>
            <a:pPr algn="l"/>
            <a:r>
              <a:rPr lang="fr-CA" sz="3300" b="1" dirty="0" smtClean="0">
                <a:solidFill>
                  <a:srgbClr val="2A8BAA"/>
                </a:solidFill>
                <a:latin typeface="Segoe UI Light" panose="020B0502040204020203" pitchFamily="34" charset="0"/>
              </a:rPr>
              <a:t>Comment ça fonctionne?</a:t>
            </a:r>
            <a:endParaRPr lang="fr-CA" sz="3600" b="1" dirty="0" smtClean="0">
              <a:solidFill>
                <a:srgbClr val="2A8BAA"/>
              </a:solidFill>
              <a:latin typeface="Segoe UI Light" panose="020B0502040204020203" pitchFamily="34" charset="0"/>
            </a:endParaRPr>
          </a:p>
          <a:p>
            <a:pPr algn="l"/>
            <a:endParaRPr lang="fr-CA" sz="1800" b="1" dirty="0" smtClean="0">
              <a:solidFill>
                <a:srgbClr val="2A8BAA"/>
              </a:solidFill>
              <a:latin typeface="Segoe UI Light" panose="020B0502040204020203" pitchFamily="34" charset="0"/>
            </a:endParaRPr>
          </a:p>
          <a:p>
            <a:pPr marL="514350" indent="-514350" algn="l">
              <a:buFont typeface="+mj-lt"/>
              <a:buAutoNum type="arabicPeriod"/>
            </a:pPr>
            <a:r>
              <a:rPr lang="fr-CA" sz="2800" b="1" dirty="0" smtClean="0">
                <a:solidFill>
                  <a:srgbClr val="2A8BAA"/>
                </a:solidFill>
                <a:latin typeface="Segoe UI Light" panose="020B0502040204020203" pitchFamily="34" charset="0"/>
              </a:rPr>
              <a:t>On identifie des services privatisés dans nos communautés que la municipalité pourrait rapatrier</a:t>
            </a:r>
          </a:p>
          <a:p>
            <a:pPr marL="342900" indent="-342900" algn="l">
              <a:buFont typeface="+mj-lt"/>
              <a:buAutoNum type="arabicPeriod"/>
            </a:pPr>
            <a:endParaRPr lang="fr-CA" sz="1500" b="1" dirty="0" smtClean="0">
              <a:solidFill>
                <a:srgbClr val="2A8BAA"/>
              </a:solidFill>
              <a:latin typeface="Segoe UI Light" panose="020B0502040204020203" pitchFamily="34" charset="0"/>
            </a:endParaRPr>
          </a:p>
          <a:p>
            <a:pPr marL="514350" indent="-514350" algn="l">
              <a:buFont typeface="+mj-lt"/>
              <a:buAutoNum type="arabicPeriod"/>
            </a:pPr>
            <a:r>
              <a:rPr lang="fr-CA" sz="2800" b="1" dirty="0" smtClean="0">
                <a:solidFill>
                  <a:srgbClr val="2A8BAA"/>
                </a:solidFill>
                <a:latin typeface="Segoe UI Light" panose="020B0502040204020203" pitchFamily="34" charset="0"/>
              </a:rPr>
              <a:t>On travaille avec le </a:t>
            </a:r>
            <a:r>
              <a:rPr lang="fr-CA" sz="2800" b="1" dirty="0" err="1" smtClean="0">
                <a:solidFill>
                  <a:srgbClr val="2A8BAA"/>
                </a:solidFill>
                <a:latin typeface="Segoe UI Light" panose="020B0502040204020203" pitchFamily="34" charset="0"/>
              </a:rPr>
              <a:t>SCFP</a:t>
            </a:r>
            <a:r>
              <a:rPr lang="fr-CA" sz="2800" b="1" dirty="0" smtClean="0">
                <a:solidFill>
                  <a:srgbClr val="2A8BAA"/>
                </a:solidFill>
                <a:latin typeface="Segoe UI Light" panose="020B0502040204020203" pitchFamily="34" charset="0"/>
              </a:rPr>
              <a:t> pour les rapatrier et les remettre entre les mains </a:t>
            </a:r>
            <a:r>
              <a:rPr lang="fr-CA" sz="2800" b="1" smtClean="0">
                <a:solidFill>
                  <a:srgbClr val="2A8BAA"/>
                </a:solidFill>
                <a:latin typeface="Segoe UI Light" panose="020B0502040204020203" pitchFamily="34" charset="0"/>
              </a:rPr>
              <a:t>du public</a:t>
            </a:r>
            <a:endParaRPr lang="fr-CA" sz="2800" b="1" dirty="0" smtClean="0">
              <a:solidFill>
                <a:srgbClr val="2A8BAA"/>
              </a:solidFill>
              <a:latin typeface="Segoe UI Light" panose="020B0502040204020203" pitchFamily="34" charset="0"/>
            </a:endParaRPr>
          </a:p>
          <a:p>
            <a:pPr algn="l"/>
            <a:endParaRPr lang="fr-CA" sz="2800" dirty="0" smtClean="0">
              <a:solidFill>
                <a:srgbClr val="2A8BAA"/>
              </a:solidFill>
              <a:latin typeface="Segoe UI Light" panose="020B0502040204020203" pitchFamily="34" charset="0"/>
            </a:endParaRPr>
          </a:p>
          <a:p>
            <a:pPr algn="l"/>
            <a:endParaRPr lang="fr-CA" sz="2800" dirty="0" smtClean="0">
              <a:solidFill>
                <a:srgbClr val="2A8BAA"/>
              </a:solidFill>
            </a:endParaRPr>
          </a:p>
          <a:p>
            <a:pPr algn="l"/>
            <a:endParaRPr lang="fr-CA" dirty="0" smtClean="0">
              <a:solidFill>
                <a:srgbClr val="2A8BAA"/>
              </a:solidFill>
            </a:endParaRPr>
          </a:p>
          <a:p>
            <a:pPr algn="l"/>
            <a:endParaRPr lang="fr-CA" dirty="0">
              <a:solidFill>
                <a:srgbClr val="2A8BAA"/>
              </a:solidFill>
            </a:endParaRPr>
          </a:p>
        </p:txBody>
      </p:sp>
    </p:spTree>
    <p:extLst>
      <p:ext uri="{BB962C8B-B14F-4D97-AF65-F5344CB8AC3E}">
        <p14:creationId xmlns:p14="http://schemas.microsoft.com/office/powerpoint/2010/main" val="4276642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ater_slideTemplate_pla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22" y="0"/>
            <a:ext cx="9563822" cy="6858000"/>
          </a:xfrm>
          <a:prstGeom prst="rect">
            <a:avLst/>
          </a:prstGeom>
        </p:spPr>
      </p:pic>
      <p:sp>
        <p:nvSpPr>
          <p:cNvPr id="2" name="Title 1"/>
          <p:cNvSpPr>
            <a:spLocks noGrp="1"/>
          </p:cNvSpPr>
          <p:nvPr>
            <p:ph type="ctrTitle"/>
          </p:nvPr>
        </p:nvSpPr>
        <p:spPr>
          <a:xfrm>
            <a:off x="351257" y="220868"/>
            <a:ext cx="7331074" cy="1202308"/>
          </a:xfrm>
        </p:spPr>
        <p:txBody>
          <a:bodyPr>
            <a:normAutofit/>
          </a:bodyPr>
          <a:lstStyle/>
          <a:p>
            <a:pPr algn="l"/>
            <a:r>
              <a:rPr lang="fr-CA" sz="4800" b="1" dirty="0" smtClean="0">
                <a:latin typeface="Segoe UI Light" panose="020B0502040204020203" pitchFamily="34" charset="0"/>
                <a:cs typeface="55 Helvetica Roman"/>
              </a:rPr>
              <a:t>2</a:t>
            </a:r>
            <a:r>
              <a:rPr lang="fr-CA" sz="4800" b="1" baseline="30000" dirty="0" smtClean="0">
                <a:latin typeface="Segoe UI Light" panose="020B0502040204020203" pitchFamily="34" charset="0"/>
                <a:cs typeface="55 Helvetica Roman"/>
              </a:rPr>
              <a:t>e</a:t>
            </a:r>
            <a:r>
              <a:rPr lang="fr-CA" sz="4800" b="1" dirty="0" smtClean="0">
                <a:latin typeface="Segoe UI Light" panose="020B0502040204020203" pitchFamily="34" charset="0"/>
                <a:cs typeface="55 Helvetica Roman"/>
              </a:rPr>
              <a:t> action proposée</a:t>
            </a:r>
            <a:endParaRPr lang="fr-CA" sz="4800" b="1" dirty="0">
              <a:latin typeface="Segoe UI Light" panose="020B0502040204020203" pitchFamily="34" charset="0"/>
              <a:cs typeface="55 Helvetica Roman"/>
            </a:endParaRPr>
          </a:p>
        </p:txBody>
      </p:sp>
      <p:sp>
        <p:nvSpPr>
          <p:cNvPr id="6" name="Subtitle 2"/>
          <p:cNvSpPr>
            <a:spLocks noGrp="1"/>
          </p:cNvSpPr>
          <p:nvPr>
            <p:ph type="subTitle" idx="1"/>
          </p:nvPr>
        </p:nvSpPr>
        <p:spPr>
          <a:xfrm>
            <a:off x="387288" y="1549271"/>
            <a:ext cx="6881077" cy="4809945"/>
          </a:xfrm>
        </p:spPr>
        <p:txBody>
          <a:bodyPr>
            <a:normAutofit/>
          </a:bodyPr>
          <a:lstStyle/>
          <a:p>
            <a:pPr algn="l"/>
            <a:endParaRPr lang="fr-CA" sz="2800" smtClean="0">
              <a:solidFill>
                <a:srgbClr val="2A8BAA"/>
              </a:solidFill>
            </a:endParaRPr>
          </a:p>
          <a:p>
            <a:pPr algn="l"/>
            <a:endParaRPr lang="fr-CA" sz="2800" smtClean="0">
              <a:solidFill>
                <a:srgbClr val="2A8BAA"/>
              </a:solidFill>
            </a:endParaRPr>
          </a:p>
          <a:p>
            <a:pPr algn="l"/>
            <a:endParaRPr lang="fr-CA" smtClean="0">
              <a:solidFill>
                <a:srgbClr val="2A8BAA"/>
              </a:solidFill>
            </a:endParaRPr>
          </a:p>
          <a:p>
            <a:pPr algn="l"/>
            <a:endParaRPr lang="fr-CA">
              <a:solidFill>
                <a:srgbClr val="2A8BAA"/>
              </a:solidFill>
            </a:endParaRPr>
          </a:p>
        </p:txBody>
      </p:sp>
      <p:sp>
        <p:nvSpPr>
          <p:cNvPr id="5" name="Subtitle 2"/>
          <p:cNvSpPr txBox="1">
            <a:spLocks/>
          </p:cNvSpPr>
          <p:nvPr/>
        </p:nvSpPr>
        <p:spPr>
          <a:xfrm>
            <a:off x="351257" y="1628675"/>
            <a:ext cx="6881077" cy="4809945"/>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CA" b="1" dirty="0" smtClean="0">
                <a:solidFill>
                  <a:srgbClr val="2A8BAA"/>
                </a:solidFill>
                <a:latin typeface="Segoe UI Light" panose="020B0502040204020203" pitchFamily="34" charset="0"/>
              </a:rPr>
              <a:t>Travailler avec des militants du Conseil des Canadiens pour faire de notre municipalité une « communauté bleue » </a:t>
            </a:r>
          </a:p>
          <a:p>
            <a:pPr algn="l"/>
            <a:endParaRPr lang="fr-CA" sz="1500" b="1" dirty="0" smtClean="0">
              <a:solidFill>
                <a:srgbClr val="2A8BAA"/>
              </a:solidFill>
              <a:latin typeface="Segoe UI Light" panose="020B0502040204020203" pitchFamily="34" charset="0"/>
            </a:endParaRPr>
          </a:p>
          <a:p>
            <a:pPr algn="l"/>
            <a:r>
              <a:rPr lang="fr-CA" b="1" dirty="0" smtClean="0">
                <a:solidFill>
                  <a:srgbClr val="2A8BAA"/>
                </a:solidFill>
                <a:latin typeface="Segoe UI Light" panose="020B0502040204020203" pitchFamily="34" charset="0"/>
              </a:rPr>
              <a:t>Avant de devenir une communauté bleue, une municipalité doit adopter trois résolutions par lesquelles elle s’engage à : </a:t>
            </a:r>
          </a:p>
          <a:p>
            <a:pPr algn="l"/>
            <a:endParaRPr lang="fr-CA" sz="2800" dirty="0" smtClean="0">
              <a:solidFill>
                <a:srgbClr val="2A8BAA"/>
              </a:solidFill>
            </a:endParaRPr>
          </a:p>
          <a:p>
            <a:pPr algn="l"/>
            <a:endParaRPr lang="fr-CA" sz="2800" dirty="0" smtClean="0">
              <a:solidFill>
                <a:srgbClr val="2A8BAA"/>
              </a:solidFill>
            </a:endParaRPr>
          </a:p>
          <a:p>
            <a:pPr algn="l"/>
            <a:endParaRPr lang="fr-CA" dirty="0" smtClean="0">
              <a:solidFill>
                <a:srgbClr val="2A8BAA"/>
              </a:solidFill>
            </a:endParaRPr>
          </a:p>
          <a:p>
            <a:pPr algn="l"/>
            <a:endParaRPr lang="fr-CA" dirty="0">
              <a:solidFill>
                <a:srgbClr val="2A8BAA"/>
              </a:solidFill>
            </a:endParaRPr>
          </a:p>
        </p:txBody>
      </p:sp>
    </p:spTree>
    <p:extLst>
      <p:ext uri="{BB962C8B-B14F-4D97-AF65-F5344CB8AC3E}">
        <p14:creationId xmlns:p14="http://schemas.microsoft.com/office/powerpoint/2010/main" val="1699174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ater_slideTemplate_pla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22" y="0"/>
            <a:ext cx="9563822" cy="6858000"/>
          </a:xfrm>
          <a:prstGeom prst="rect">
            <a:avLst/>
          </a:prstGeom>
        </p:spPr>
      </p:pic>
      <p:sp>
        <p:nvSpPr>
          <p:cNvPr id="2" name="Title 1"/>
          <p:cNvSpPr>
            <a:spLocks noGrp="1"/>
          </p:cNvSpPr>
          <p:nvPr>
            <p:ph type="ctrTitle"/>
          </p:nvPr>
        </p:nvSpPr>
        <p:spPr>
          <a:xfrm>
            <a:off x="351257" y="220868"/>
            <a:ext cx="7331074" cy="1202308"/>
          </a:xfrm>
        </p:spPr>
        <p:txBody>
          <a:bodyPr>
            <a:noAutofit/>
          </a:bodyPr>
          <a:lstStyle/>
          <a:p>
            <a:pPr algn="l"/>
            <a:r>
              <a:rPr lang="fr-CA" b="1" dirty="0" smtClean="0">
                <a:latin typeface="Segoe UI Light" panose="020B0502040204020203" pitchFamily="34" charset="0"/>
              </a:rPr>
              <a:t>Une communauté bleue s’engage à :</a:t>
            </a:r>
            <a:endParaRPr lang="fr-CA" b="1" dirty="0">
              <a:latin typeface="Segoe UI Light" panose="020B0502040204020203" pitchFamily="34" charset="0"/>
              <a:cs typeface="55 Helvetica Roman"/>
            </a:endParaRPr>
          </a:p>
        </p:txBody>
      </p:sp>
      <p:sp>
        <p:nvSpPr>
          <p:cNvPr id="6" name="Subtitle 2"/>
          <p:cNvSpPr>
            <a:spLocks noGrp="1"/>
          </p:cNvSpPr>
          <p:nvPr>
            <p:ph type="subTitle" idx="1"/>
          </p:nvPr>
        </p:nvSpPr>
        <p:spPr>
          <a:xfrm>
            <a:off x="387288" y="1549271"/>
            <a:ext cx="7145626" cy="4809945"/>
          </a:xfrm>
        </p:spPr>
        <p:txBody>
          <a:bodyPr>
            <a:normAutofit fontScale="77500" lnSpcReduction="20000"/>
          </a:bodyPr>
          <a:lstStyle/>
          <a:p>
            <a:pPr lvl="2"/>
            <a:endParaRPr lang="fr-CA" sz="2000" dirty="0" smtClean="0"/>
          </a:p>
          <a:p>
            <a:pPr marL="457200" lvl="2" indent="-457200" algn="l">
              <a:buBlip>
                <a:blip r:embed="rId4"/>
              </a:buBlip>
            </a:pPr>
            <a:r>
              <a:rPr lang="fr-CA" sz="3500" b="1" dirty="0" smtClean="0">
                <a:solidFill>
                  <a:srgbClr val="2A8BAA"/>
                </a:solidFill>
                <a:latin typeface="Segoe UI Light" panose="020B0502040204020203" pitchFamily="34" charset="0"/>
              </a:rPr>
              <a:t>Faire la promotion de services d’approvisionnement en eau et de traitement des eaux usées financés et exploités par le secteur public, et lui appartenant (pas de PPP ou d’impartition) </a:t>
            </a:r>
          </a:p>
          <a:p>
            <a:pPr algn="l"/>
            <a:endParaRPr lang="fr-CA" sz="1900" b="1" dirty="0" smtClean="0">
              <a:solidFill>
                <a:srgbClr val="2A8BAA"/>
              </a:solidFill>
              <a:latin typeface="Segoe UI Light" panose="020B0502040204020203" pitchFamily="34" charset="0"/>
            </a:endParaRPr>
          </a:p>
          <a:p>
            <a:pPr marL="457200" lvl="2" indent="-457200" algn="l">
              <a:buBlip>
                <a:blip r:embed="rId4"/>
              </a:buBlip>
            </a:pPr>
            <a:r>
              <a:rPr lang="fr-CA" sz="3500" b="1" dirty="0" smtClean="0">
                <a:solidFill>
                  <a:srgbClr val="2A8BAA"/>
                </a:solidFill>
                <a:latin typeface="Segoe UI Light" panose="020B0502040204020203" pitchFamily="34" charset="0"/>
              </a:rPr>
              <a:t>Interdire ou éliminer progressivement la vente d’eau embouteillée dans les établissements municipaux et aux événements municipaux</a:t>
            </a:r>
          </a:p>
          <a:p>
            <a:pPr marL="0" lvl="2" algn="l"/>
            <a:endParaRPr lang="fr-CA" sz="1900" b="1" dirty="0" smtClean="0">
              <a:solidFill>
                <a:srgbClr val="2A8BAA"/>
              </a:solidFill>
              <a:latin typeface="Segoe UI Light" panose="020B0502040204020203" pitchFamily="34" charset="0"/>
            </a:endParaRPr>
          </a:p>
          <a:p>
            <a:pPr marL="457200" lvl="2" indent="-457200" algn="l">
              <a:buBlip>
                <a:blip r:embed="rId4"/>
              </a:buBlip>
            </a:pPr>
            <a:r>
              <a:rPr lang="fr-CA" sz="3500" b="1" dirty="0" smtClean="0">
                <a:solidFill>
                  <a:srgbClr val="2A8BAA"/>
                </a:solidFill>
                <a:latin typeface="Segoe UI Light" panose="020B0502040204020203" pitchFamily="34" charset="0"/>
              </a:rPr>
              <a:t>Reconnaître que l’eau et l’assainissement sont des droits fondamentaux de la personne</a:t>
            </a:r>
            <a:endParaRPr lang="fr-CA" sz="2800" dirty="0" smtClean="0">
              <a:solidFill>
                <a:srgbClr val="2A8BAA"/>
              </a:solidFill>
            </a:endParaRPr>
          </a:p>
          <a:p>
            <a:pPr algn="l"/>
            <a:endParaRPr lang="fr-CA" dirty="0" smtClean="0">
              <a:solidFill>
                <a:srgbClr val="2A8BAA"/>
              </a:solidFill>
            </a:endParaRPr>
          </a:p>
          <a:p>
            <a:pPr algn="l"/>
            <a:endParaRPr lang="fr-CA" dirty="0">
              <a:solidFill>
                <a:srgbClr val="2A8BAA"/>
              </a:solidFill>
            </a:endParaRPr>
          </a:p>
        </p:txBody>
      </p:sp>
    </p:spTree>
    <p:extLst>
      <p:ext uri="{BB962C8B-B14F-4D97-AF65-F5344CB8AC3E}">
        <p14:creationId xmlns:p14="http://schemas.microsoft.com/office/powerpoint/2010/main" val="11919625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ater_slideTemplate_pla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22" y="0"/>
            <a:ext cx="9563822" cy="6858000"/>
          </a:xfrm>
          <a:prstGeom prst="rect">
            <a:avLst/>
          </a:prstGeom>
        </p:spPr>
      </p:pic>
      <p:sp>
        <p:nvSpPr>
          <p:cNvPr id="2" name="Title 1"/>
          <p:cNvSpPr>
            <a:spLocks noGrp="1"/>
          </p:cNvSpPr>
          <p:nvPr>
            <p:ph type="ctrTitle"/>
          </p:nvPr>
        </p:nvSpPr>
        <p:spPr>
          <a:xfrm>
            <a:off x="351257" y="220868"/>
            <a:ext cx="7331074" cy="1202308"/>
          </a:xfrm>
        </p:spPr>
        <p:txBody>
          <a:bodyPr>
            <a:normAutofit/>
          </a:bodyPr>
          <a:lstStyle/>
          <a:p>
            <a:pPr algn="l"/>
            <a:r>
              <a:rPr lang="fr-CA" sz="4800" b="1" dirty="0" smtClean="0">
                <a:latin typeface="Segoe UI Light" panose="020B0502040204020203" pitchFamily="34" charset="0"/>
                <a:cs typeface="55 Helvetica Roman"/>
              </a:rPr>
              <a:t>2</a:t>
            </a:r>
            <a:r>
              <a:rPr lang="fr-CA" sz="4800" b="1" baseline="30000" dirty="0" smtClean="0">
                <a:latin typeface="Segoe UI Light" panose="020B0502040204020203" pitchFamily="34" charset="0"/>
                <a:cs typeface="55 Helvetica Roman"/>
              </a:rPr>
              <a:t>e</a:t>
            </a:r>
            <a:r>
              <a:rPr lang="fr-CA" sz="4800" b="1" dirty="0" smtClean="0">
                <a:latin typeface="Segoe UI Light" panose="020B0502040204020203" pitchFamily="34" charset="0"/>
                <a:cs typeface="55 Helvetica Roman"/>
              </a:rPr>
              <a:t> action proposée (suite)</a:t>
            </a:r>
            <a:endParaRPr lang="fr-CA" sz="4800" b="1" dirty="0">
              <a:latin typeface="Segoe UI Light" panose="020B0502040204020203" pitchFamily="34" charset="0"/>
              <a:cs typeface="55 Helvetica Roman"/>
            </a:endParaRPr>
          </a:p>
        </p:txBody>
      </p:sp>
      <p:sp>
        <p:nvSpPr>
          <p:cNvPr id="6" name="Subtitle 2"/>
          <p:cNvSpPr>
            <a:spLocks noGrp="1"/>
          </p:cNvSpPr>
          <p:nvPr>
            <p:ph type="subTitle" idx="1"/>
          </p:nvPr>
        </p:nvSpPr>
        <p:spPr>
          <a:xfrm>
            <a:off x="387288" y="1549271"/>
            <a:ext cx="6881077" cy="4809945"/>
          </a:xfrm>
        </p:spPr>
        <p:txBody>
          <a:bodyPr>
            <a:normAutofit/>
          </a:bodyPr>
          <a:lstStyle/>
          <a:p>
            <a:pPr algn="l"/>
            <a:endParaRPr lang="fr-CA" sz="2800" smtClean="0">
              <a:solidFill>
                <a:srgbClr val="2A8BAA"/>
              </a:solidFill>
            </a:endParaRPr>
          </a:p>
          <a:p>
            <a:pPr algn="l"/>
            <a:endParaRPr lang="fr-CA" sz="2800" smtClean="0">
              <a:solidFill>
                <a:srgbClr val="2A8BAA"/>
              </a:solidFill>
            </a:endParaRPr>
          </a:p>
          <a:p>
            <a:pPr algn="l"/>
            <a:endParaRPr lang="fr-CA" smtClean="0">
              <a:solidFill>
                <a:srgbClr val="2A8BAA"/>
              </a:solidFill>
            </a:endParaRPr>
          </a:p>
          <a:p>
            <a:pPr algn="l"/>
            <a:endParaRPr lang="fr-CA">
              <a:solidFill>
                <a:srgbClr val="2A8BAA"/>
              </a:solidFill>
            </a:endParaRPr>
          </a:p>
        </p:txBody>
      </p:sp>
      <p:sp>
        <p:nvSpPr>
          <p:cNvPr id="5" name="Subtitle 2"/>
          <p:cNvSpPr txBox="1">
            <a:spLocks/>
          </p:cNvSpPr>
          <p:nvPr/>
        </p:nvSpPr>
        <p:spPr>
          <a:xfrm>
            <a:off x="351257" y="1628675"/>
            <a:ext cx="7094572" cy="4809945"/>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CA" sz="3000" b="1" dirty="0" smtClean="0">
                <a:solidFill>
                  <a:srgbClr val="2A8BAA"/>
                </a:solidFill>
                <a:latin typeface="Segoe UI Light" panose="020B0502040204020203" pitchFamily="34" charset="0"/>
              </a:rPr>
              <a:t>Au Canada, la première communauté bleue </a:t>
            </a:r>
            <a:r>
              <a:rPr lang="fr-CA" sz="3000" b="1" u="sng" dirty="0" smtClean="0">
                <a:solidFill>
                  <a:srgbClr val="2A8BAA"/>
                </a:solidFill>
                <a:latin typeface="Segoe UI Light" panose="020B0502040204020203" pitchFamily="34" charset="0"/>
              </a:rPr>
              <a:t>autochtone</a:t>
            </a:r>
            <a:r>
              <a:rPr lang="fr-CA" sz="3000" b="1" dirty="0" smtClean="0">
                <a:solidFill>
                  <a:srgbClr val="2A8BAA"/>
                </a:solidFill>
                <a:latin typeface="Segoe UI Light" panose="020B0502040204020203" pitchFamily="34" charset="0"/>
              </a:rPr>
              <a:t> a été annoncée le 12 janvier 2015</a:t>
            </a:r>
          </a:p>
          <a:p>
            <a:pPr algn="l"/>
            <a:endParaRPr lang="fr-CA" sz="1600" b="1" dirty="0" smtClean="0">
              <a:solidFill>
                <a:srgbClr val="2A8BAA"/>
              </a:solidFill>
              <a:latin typeface="Segoe UI Light" panose="020B0502040204020203" pitchFamily="34" charset="0"/>
            </a:endParaRPr>
          </a:p>
          <a:p>
            <a:pPr algn="l"/>
            <a:r>
              <a:rPr lang="fr-CA" sz="3000" b="1" dirty="0" smtClean="0">
                <a:solidFill>
                  <a:srgbClr val="2A8BAA"/>
                </a:solidFill>
                <a:latin typeface="Segoe UI Light" panose="020B0502040204020203" pitchFamily="34" charset="0"/>
              </a:rPr>
              <a:t>Le territoire </a:t>
            </a:r>
            <a:r>
              <a:rPr lang="fr-CA" sz="3000" b="1" dirty="0" err="1" smtClean="0">
                <a:solidFill>
                  <a:srgbClr val="2A8BAA"/>
                </a:solidFill>
                <a:latin typeface="Segoe UI Light" panose="020B0502040204020203" pitchFamily="34" charset="0"/>
              </a:rPr>
              <a:t>Tsal’alh</a:t>
            </a:r>
            <a:r>
              <a:rPr lang="fr-CA" sz="3000" b="1" dirty="0" smtClean="0">
                <a:solidFill>
                  <a:srgbClr val="2A8BAA"/>
                </a:solidFill>
                <a:latin typeface="Segoe UI Light" panose="020B0502040204020203" pitchFamily="34" charset="0"/>
              </a:rPr>
              <a:t> </a:t>
            </a:r>
            <a:r>
              <a:rPr lang="fr-CA" sz="3000" b="1" dirty="0" err="1" smtClean="0">
                <a:solidFill>
                  <a:srgbClr val="2A8BAA"/>
                </a:solidFill>
                <a:latin typeface="Segoe UI Light" panose="020B0502040204020203" pitchFamily="34" charset="0"/>
              </a:rPr>
              <a:t>St’át’imc</a:t>
            </a:r>
            <a:r>
              <a:rPr lang="fr-CA" sz="3000" b="1" dirty="0" smtClean="0">
                <a:solidFill>
                  <a:srgbClr val="2A8BAA"/>
                </a:solidFill>
                <a:latin typeface="Segoe UI Light" panose="020B0502040204020203" pitchFamily="34" charset="0"/>
              </a:rPr>
              <a:t> est devenu la 21</a:t>
            </a:r>
            <a:r>
              <a:rPr lang="fr-CA" sz="3000" b="1" baseline="30000" dirty="0" smtClean="0">
                <a:solidFill>
                  <a:srgbClr val="2A8BAA"/>
                </a:solidFill>
                <a:latin typeface="Segoe UI Light" panose="020B0502040204020203" pitchFamily="34" charset="0"/>
              </a:rPr>
              <a:t>e</a:t>
            </a:r>
            <a:r>
              <a:rPr lang="fr-CA" sz="3000" b="1" dirty="0" smtClean="0">
                <a:solidFill>
                  <a:srgbClr val="2A8BAA"/>
                </a:solidFill>
                <a:latin typeface="Segoe UI Light" panose="020B0502040204020203" pitchFamily="34" charset="0"/>
              </a:rPr>
              <a:t> communauté bleue</a:t>
            </a:r>
          </a:p>
          <a:p>
            <a:pPr algn="l"/>
            <a:endParaRPr lang="fr-CA" sz="1600" b="1" dirty="0" smtClean="0">
              <a:solidFill>
                <a:srgbClr val="2A8BAA"/>
              </a:solidFill>
              <a:latin typeface="Segoe UI Light" panose="020B0502040204020203" pitchFamily="34" charset="0"/>
            </a:endParaRPr>
          </a:p>
          <a:p>
            <a:pPr algn="l"/>
            <a:r>
              <a:rPr lang="fr-CA" sz="3000" b="1" dirty="0" smtClean="0">
                <a:solidFill>
                  <a:srgbClr val="2A8BAA"/>
                </a:solidFill>
                <a:latin typeface="Segoe UI Light" panose="020B0502040204020203" pitchFamily="34" charset="0"/>
              </a:rPr>
              <a:t>Quelques autres communautés : </a:t>
            </a:r>
            <a:r>
              <a:rPr lang="fr-CA" sz="3000" b="1" dirty="0" err="1" smtClean="0">
                <a:solidFill>
                  <a:srgbClr val="2A8BAA"/>
                </a:solidFill>
                <a:latin typeface="Segoe UI Light" panose="020B0502040204020203" pitchFamily="34" charset="0"/>
              </a:rPr>
              <a:t>Lunenburg</a:t>
            </a:r>
            <a:r>
              <a:rPr lang="fr-CA" sz="3000" b="1" dirty="0" smtClean="0">
                <a:solidFill>
                  <a:srgbClr val="2A8BAA"/>
                </a:solidFill>
                <a:latin typeface="Segoe UI Light" panose="020B0502040204020203" pitchFamily="34" charset="0"/>
              </a:rPr>
              <a:t> (Nouvelle-Écosse), </a:t>
            </a:r>
            <a:r>
              <a:rPr lang="fr-CA" sz="3000" b="1" dirty="0" err="1" smtClean="0">
                <a:solidFill>
                  <a:srgbClr val="2A8BAA"/>
                </a:solidFill>
                <a:latin typeface="Segoe UI Light" panose="020B0502040204020203" pitchFamily="34" charset="0"/>
              </a:rPr>
              <a:t>Amqui</a:t>
            </a:r>
            <a:r>
              <a:rPr lang="fr-CA" sz="3000" b="1" dirty="0" smtClean="0">
                <a:solidFill>
                  <a:srgbClr val="2A8BAA"/>
                </a:solidFill>
                <a:latin typeface="Segoe UI Light" panose="020B0502040204020203" pitchFamily="34" charset="0"/>
              </a:rPr>
              <a:t> (Québec), Kingston (Ontario) et Victoria (Colombie-Britannique)</a:t>
            </a:r>
            <a:endParaRPr lang="fr-CA" dirty="0">
              <a:solidFill>
                <a:srgbClr val="2A8BAA"/>
              </a:solidFill>
            </a:endParaRPr>
          </a:p>
        </p:txBody>
      </p:sp>
    </p:spTree>
    <p:extLst>
      <p:ext uri="{BB962C8B-B14F-4D97-AF65-F5344CB8AC3E}">
        <p14:creationId xmlns:p14="http://schemas.microsoft.com/office/powerpoint/2010/main" val="506849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ater_slideTemplate_pla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22" y="0"/>
            <a:ext cx="9563822" cy="6858000"/>
          </a:xfrm>
          <a:prstGeom prst="rect">
            <a:avLst/>
          </a:prstGeom>
        </p:spPr>
      </p:pic>
      <p:sp>
        <p:nvSpPr>
          <p:cNvPr id="2" name="Title 1"/>
          <p:cNvSpPr>
            <a:spLocks noGrp="1"/>
          </p:cNvSpPr>
          <p:nvPr>
            <p:ph type="ctrTitle"/>
          </p:nvPr>
        </p:nvSpPr>
        <p:spPr>
          <a:xfrm>
            <a:off x="351257" y="220868"/>
            <a:ext cx="7331074" cy="1202308"/>
          </a:xfrm>
        </p:spPr>
        <p:txBody>
          <a:bodyPr>
            <a:normAutofit/>
          </a:bodyPr>
          <a:lstStyle/>
          <a:p>
            <a:pPr algn="l"/>
            <a:r>
              <a:rPr lang="fr-CA" sz="4800" b="1" dirty="0" smtClean="0">
                <a:latin typeface="Segoe UI Light" panose="020B0502040204020203" pitchFamily="34" charset="0"/>
                <a:cs typeface="55 Helvetica Roman"/>
              </a:rPr>
              <a:t>3</a:t>
            </a:r>
            <a:r>
              <a:rPr lang="fr-CA" sz="4800" b="1" baseline="30000" dirty="0" smtClean="0">
                <a:latin typeface="Segoe UI Light" panose="020B0502040204020203" pitchFamily="34" charset="0"/>
                <a:cs typeface="55 Helvetica Roman"/>
              </a:rPr>
              <a:t>e</a:t>
            </a:r>
            <a:r>
              <a:rPr lang="fr-CA" sz="4800" b="1" dirty="0" smtClean="0">
                <a:latin typeface="Segoe UI Light" panose="020B0502040204020203" pitchFamily="34" charset="0"/>
                <a:cs typeface="55 Helvetica Roman"/>
              </a:rPr>
              <a:t> action proposée</a:t>
            </a:r>
            <a:endParaRPr lang="fr-CA" sz="4800" b="1" dirty="0">
              <a:latin typeface="Segoe UI Light" panose="020B0502040204020203" pitchFamily="34" charset="0"/>
              <a:cs typeface="55 Helvetica Roman"/>
            </a:endParaRPr>
          </a:p>
        </p:txBody>
      </p:sp>
      <p:sp>
        <p:nvSpPr>
          <p:cNvPr id="6" name="Subtitle 2"/>
          <p:cNvSpPr>
            <a:spLocks noGrp="1"/>
          </p:cNvSpPr>
          <p:nvPr>
            <p:ph type="subTitle" idx="1"/>
          </p:nvPr>
        </p:nvSpPr>
        <p:spPr>
          <a:xfrm>
            <a:off x="387288" y="1549271"/>
            <a:ext cx="6881077" cy="4809945"/>
          </a:xfrm>
        </p:spPr>
        <p:txBody>
          <a:bodyPr>
            <a:normAutofit/>
          </a:bodyPr>
          <a:lstStyle/>
          <a:p>
            <a:pPr algn="l"/>
            <a:endParaRPr lang="fr-CA" sz="2800" smtClean="0">
              <a:solidFill>
                <a:srgbClr val="2A8BAA"/>
              </a:solidFill>
            </a:endParaRPr>
          </a:p>
          <a:p>
            <a:pPr algn="l"/>
            <a:endParaRPr lang="fr-CA" sz="2800" smtClean="0">
              <a:solidFill>
                <a:srgbClr val="2A8BAA"/>
              </a:solidFill>
            </a:endParaRPr>
          </a:p>
          <a:p>
            <a:pPr algn="l"/>
            <a:endParaRPr lang="fr-CA" smtClean="0">
              <a:solidFill>
                <a:srgbClr val="2A8BAA"/>
              </a:solidFill>
            </a:endParaRPr>
          </a:p>
          <a:p>
            <a:pPr algn="l"/>
            <a:endParaRPr lang="fr-CA">
              <a:solidFill>
                <a:srgbClr val="2A8BAA"/>
              </a:solidFill>
            </a:endParaRPr>
          </a:p>
        </p:txBody>
      </p:sp>
      <p:sp>
        <p:nvSpPr>
          <p:cNvPr id="5" name="Subtitle 2"/>
          <p:cNvSpPr txBox="1">
            <a:spLocks/>
          </p:cNvSpPr>
          <p:nvPr/>
        </p:nvSpPr>
        <p:spPr>
          <a:xfrm>
            <a:off x="351257" y="1644044"/>
            <a:ext cx="7085863" cy="4794576"/>
          </a:xfrm>
          <a:prstGeom prst="rect">
            <a:avLst/>
          </a:prstGeom>
        </p:spPr>
        <p:txBody>
          <a:bodyPr vert="horz" lIns="91440" tIns="45720" rIns="91440" bIns="45720" rtlCol="0">
            <a:normAutofit fontScale="925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CA" sz="3600" b="1" dirty="0" smtClean="0">
                <a:solidFill>
                  <a:srgbClr val="2A8BAA"/>
                </a:solidFill>
                <a:latin typeface="Segoe UI Light" panose="020B0502040204020203" pitchFamily="34" charset="0"/>
              </a:rPr>
              <a:t>Appuyez les Autochtones dans leurs luttes pour l’eau</a:t>
            </a:r>
          </a:p>
          <a:p>
            <a:pPr algn="l"/>
            <a:endParaRPr lang="fr-CA" sz="2800" b="1" dirty="0" smtClean="0">
              <a:solidFill>
                <a:srgbClr val="2A8BAA"/>
              </a:solidFill>
              <a:latin typeface="Segoe UI Light" panose="020B0502040204020203" pitchFamily="34" charset="0"/>
            </a:endParaRPr>
          </a:p>
          <a:p>
            <a:pPr algn="l"/>
            <a:r>
              <a:rPr lang="fr-CA" sz="2800" b="1" dirty="0" smtClean="0">
                <a:solidFill>
                  <a:srgbClr val="2A8BAA"/>
                </a:solidFill>
                <a:latin typeface="Segoe UI Light" panose="020B0502040204020203" pitchFamily="34" charset="0"/>
              </a:rPr>
              <a:t>Informez-vous sur les campagnes, les enjeux et les façons dont vous pouvez faire votre part :</a:t>
            </a:r>
          </a:p>
          <a:p>
            <a:endParaRPr lang="fr-CA" sz="2800" b="1" dirty="0" smtClean="0">
              <a:solidFill>
                <a:srgbClr val="2A8BAA"/>
              </a:solidFill>
              <a:latin typeface="Segoe UI Light" panose="020B0502040204020203" pitchFamily="34" charset="0"/>
            </a:endParaRPr>
          </a:p>
          <a:p>
            <a:r>
              <a:rPr lang="fr-CA" sz="3600" b="1" dirty="0" smtClean="0">
                <a:solidFill>
                  <a:schemeClr val="tx1"/>
                </a:solidFill>
                <a:latin typeface="Segoe UI Light" panose="020B0502040204020203" pitchFamily="34" charset="0"/>
              </a:rPr>
              <a:t>SCFP.ca/autochtones </a:t>
            </a:r>
          </a:p>
          <a:p>
            <a:r>
              <a:rPr lang="fr-CA" sz="3600" b="1" dirty="0" smtClean="0">
                <a:solidFill>
                  <a:schemeClr val="tx1"/>
                </a:solidFill>
                <a:latin typeface="Segoe UI Light" panose="020B0502040204020203" pitchFamily="34" charset="0"/>
              </a:rPr>
              <a:t>et</a:t>
            </a:r>
          </a:p>
          <a:p>
            <a:r>
              <a:rPr lang="fr-CA" sz="3600" b="1" dirty="0" smtClean="0">
                <a:solidFill>
                  <a:schemeClr val="tx1"/>
                </a:solidFill>
                <a:latin typeface="Segoe UI Light" panose="020B0502040204020203" pitchFamily="34" charset="0"/>
              </a:rPr>
              <a:t>SCFP.ca/</a:t>
            </a:r>
            <a:r>
              <a:rPr lang="fr-CA" sz="3600" b="1" dirty="0" err="1" smtClean="0">
                <a:solidFill>
                  <a:schemeClr val="tx1"/>
                </a:solidFill>
                <a:latin typeface="Segoe UI Light" panose="020B0502040204020203" pitchFamily="34" charset="0"/>
              </a:rPr>
              <a:t>leau</a:t>
            </a:r>
            <a:endParaRPr lang="fr-CA" sz="3600" b="1" dirty="0" smtClean="0">
              <a:solidFill>
                <a:schemeClr val="tx1"/>
              </a:solidFill>
              <a:latin typeface="Segoe UI Light" panose="020B0502040204020203" pitchFamily="34" charset="0"/>
            </a:endParaRPr>
          </a:p>
          <a:p>
            <a:pPr algn="l"/>
            <a:endParaRPr lang="fr-CA" sz="2800" dirty="0" smtClean="0">
              <a:solidFill>
                <a:srgbClr val="2A8BAA"/>
              </a:solidFill>
            </a:endParaRPr>
          </a:p>
          <a:p>
            <a:pPr algn="l"/>
            <a:endParaRPr lang="fr-CA" sz="2800" dirty="0" smtClean="0">
              <a:solidFill>
                <a:srgbClr val="2A8BAA"/>
              </a:solidFill>
            </a:endParaRPr>
          </a:p>
          <a:p>
            <a:pPr algn="l"/>
            <a:endParaRPr lang="fr-CA" dirty="0" smtClean="0">
              <a:solidFill>
                <a:srgbClr val="2A8BAA"/>
              </a:solidFill>
            </a:endParaRPr>
          </a:p>
          <a:p>
            <a:pPr algn="l"/>
            <a:endParaRPr lang="fr-CA" dirty="0">
              <a:solidFill>
                <a:srgbClr val="2A8BAA"/>
              </a:solidFill>
            </a:endParaRPr>
          </a:p>
        </p:txBody>
      </p:sp>
    </p:spTree>
    <p:extLst>
      <p:ext uri="{BB962C8B-B14F-4D97-AF65-F5344CB8AC3E}">
        <p14:creationId xmlns:p14="http://schemas.microsoft.com/office/powerpoint/2010/main" val="1736476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ater_slideTemplate_pla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22" y="0"/>
            <a:ext cx="9563822" cy="6858000"/>
          </a:xfrm>
          <a:prstGeom prst="rect">
            <a:avLst/>
          </a:prstGeom>
        </p:spPr>
      </p:pic>
      <p:sp>
        <p:nvSpPr>
          <p:cNvPr id="2" name="Title 1"/>
          <p:cNvSpPr>
            <a:spLocks noGrp="1"/>
          </p:cNvSpPr>
          <p:nvPr>
            <p:ph type="ctrTitle"/>
          </p:nvPr>
        </p:nvSpPr>
        <p:spPr>
          <a:xfrm>
            <a:off x="351257" y="220868"/>
            <a:ext cx="7331074" cy="1202308"/>
          </a:xfrm>
        </p:spPr>
        <p:txBody>
          <a:bodyPr>
            <a:normAutofit/>
          </a:bodyPr>
          <a:lstStyle/>
          <a:p>
            <a:pPr algn="l"/>
            <a:r>
              <a:rPr lang="fr-CA" sz="4800" b="1" dirty="0" smtClean="0">
                <a:latin typeface="Segoe UI Light" panose="020B0502040204020203" pitchFamily="34" charset="0"/>
                <a:cs typeface="55 Helvetica Roman"/>
              </a:rPr>
              <a:t>Pourquoi êtes-vous ici?</a:t>
            </a:r>
            <a:endParaRPr lang="fr-CA" sz="4800" b="1" dirty="0">
              <a:latin typeface="Segoe UI Light" panose="020B0502040204020203" pitchFamily="34" charset="0"/>
              <a:cs typeface="55 Helvetica Roman"/>
            </a:endParaRPr>
          </a:p>
        </p:txBody>
      </p:sp>
      <p:sp>
        <p:nvSpPr>
          <p:cNvPr id="6" name="Subtitle 2"/>
          <p:cNvSpPr>
            <a:spLocks noGrp="1"/>
          </p:cNvSpPr>
          <p:nvPr>
            <p:ph type="subTitle" idx="1"/>
          </p:nvPr>
        </p:nvSpPr>
        <p:spPr>
          <a:xfrm>
            <a:off x="387288" y="1549271"/>
            <a:ext cx="6881077" cy="4809945"/>
          </a:xfrm>
        </p:spPr>
        <p:txBody>
          <a:bodyPr>
            <a:normAutofit/>
          </a:bodyPr>
          <a:lstStyle/>
          <a:p>
            <a:pPr algn="l"/>
            <a:r>
              <a:rPr lang="fr-CA" sz="3400" b="1" i="1" dirty="0" smtClean="0">
                <a:solidFill>
                  <a:srgbClr val="2A8BAA"/>
                </a:solidFill>
                <a:latin typeface="Segoe UI Light" panose="020B0502040204020203" pitchFamily="34" charset="0"/>
              </a:rPr>
              <a:t>Nous ne sommes pas nécessairement des experts, mais l’eau nous préoccupe</a:t>
            </a:r>
          </a:p>
          <a:p>
            <a:pPr algn="l"/>
            <a:endParaRPr lang="fr-CA" sz="1600" dirty="0" smtClean="0">
              <a:solidFill>
                <a:srgbClr val="2A8BAA"/>
              </a:solidFill>
            </a:endParaRPr>
          </a:p>
          <a:p>
            <a:pPr marL="457200" indent="-457200" algn="l">
              <a:buBlip>
                <a:blip r:embed="rId4"/>
              </a:buBlip>
            </a:pPr>
            <a:r>
              <a:rPr lang="fr-CA" sz="2800" b="1" dirty="0" smtClean="0">
                <a:solidFill>
                  <a:srgbClr val="2A8BAA"/>
                </a:solidFill>
                <a:latin typeface="Segoe UI Light" panose="020B0502040204020203" pitchFamily="34" charset="0"/>
              </a:rPr>
              <a:t>Votre nom</a:t>
            </a:r>
          </a:p>
          <a:p>
            <a:pPr marL="457200" indent="-457200" algn="l">
              <a:buBlip>
                <a:blip r:embed="rId4"/>
              </a:buBlip>
            </a:pPr>
            <a:r>
              <a:rPr lang="fr-CA" sz="2800" b="1" dirty="0" smtClean="0">
                <a:solidFill>
                  <a:srgbClr val="2A8BAA"/>
                </a:solidFill>
                <a:latin typeface="Segoe UI Light" panose="020B0502040204020203" pitchFamily="34" charset="0"/>
              </a:rPr>
              <a:t>Votre lieu de travail</a:t>
            </a:r>
          </a:p>
          <a:p>
            <a:pPr marL="457200" indent="-457200" algn="l">
              <a:buBlip>
                <a:blip r:embed="rId4"/>
              </a:buBlip>
            </a:pPr>
            <a:r>
              <a:rPr lang="fr-CA" sz="2800" b="1" dirty="0" smtClean="0">
                <a:solidFill>
                  <a:srgbClr val="2A8BAA"/>
                </a:solidFill>
                <a:latin typeface="Segoe UI Light" panose="020B0502040204020203" pitchFamily="34" charset="0"/>
              </a:rPr>
              <a:t>Qu’est-ce qui vous vient à l’esprit lorsque vous pensez à l’eau?</a:t>
            </a:r>
          </a:p>
          <a:p>
            <a:pPr algn="l"/>
            <a:endParaRPr lang="fr-CA" sz="2800" dirty="0" smtClean="0">
              <a:solidFill>
                <a:srgbClr val="2A8BAA"/>
              </a:solidFill>
            </a:endParaRPr>
          </a:p>
          <a:p>
            <a:pPr algn="l"/>
            <a:endParaRPr lang="fr-CA" dirty="0" smtClean="0">
              <a:solidFill>
                <a:srgbClr val="2A8BAA"/>
              </a:solidFill>
            </a:endParaRPr>
          </a:p>
          <a:p>
            <a:pPr algn="l"/>
            <a:endParaRPr lang="fr-CA" dirty="0">
              <a:solidFill>
                <a:srgbClr val="2A8BAA"/>
              </a:solidFill>
            </a:endParaRPr>
          </a:p>
        </p:txBody>
      </p:sp>
    </p:spTree>
    <p:extLst>
      <p:ext uri="{BB962C8B-B14F-4D97-AF65-F5344CB8AC3E}">
        <p14:creationId xmlns:p14="http://schemas.microsoft.com/office/powerpoint/2010/main" val="20390218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ater_slideTemplate_pla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22" y="0"/>
            <a:ext cx="9563822" cy="6858000"/>
          </a:xfrm>
          <a:prstGeom prst="rect">
            <a:avLst/>
          </a:prstGeom>
        </p:spPr>
      </p:pic>
      <p:sp>
        <p:nvSpPr>
          <p:cNvPr id="2" name="Title 1"/>
          <p:cNvSpPr>
            <a:spLocks noGrp="1"/>
          </p:cNvSpPr>
          <p:nvPr>
            <p:ph type="ctrTitle"/>
          </p:nvPr>
        </p:nvSpPr>
        <p:spPr>
          <a:xfrm>
            <a:off x="351257" y="220868"/>
            <a:ext cx="7331074" cy="1202308"/>
          </a:xfrm>
        </p:spPr>
        <p:txBody>
          <a:bodyPr>
            <a:noAutofit/>
          </a:bodyPr>
          <a:lstStyle/>
          <a:p>
            <a:pPr algn="l"/>
            <a:r>
              <a:rPr lang="fr-CA" b="1" dirty="0" smtClean="0">
                <a:latin typeface="Segoe UI Light" panose="020B0502040204020203" pitchFamily="34" charset="0"/>
              </a:rPr>
              <a:t>Prochaines étapes…</a:t>
            </a:r>
            <a:endParaRPr lang="fr-CA" b="1" dirty="0">
              <a:latin typeface="Segoe UI Light" panose="020B0502040204020203" pitchFamily="34" charset="0"/>
              <a:cs typeface="55 Helvetica Roman"/>
            </a:endParaRPr>
          </a:p>
        </p:txBody>
      </p:sp>
      <p:sp>
        <p:nvSpPr>
          <p:cNvPr id="6" name="Subtitle 2"/>
          <p:cNvSpPr>
            <a:spLocks noGrp="1"/>
          </p:cNvSpPr>
          <p:nvPr>
            <p:ph type="subTitle" idx="1"/>
          </p:nvPr>
        </p:nvSpPr>
        <p:spPr>
          <a:xfrm>
            <a:off x="387288" y="1549271"/>
            <a:ext cx="6881077" cy="4809945"/>
          </a:xfrm>
        </p:spPr>
        <p:txBody>
          <a:bodyPr>
            <a:normAutofit fontScale="85000" lnSpcReduction="10000"/>
          </a:bodyPr>
          <a:lstStyle/>
          <a:p>
            <a:pPr algn="l"/>
            <a:r>
              <a:rPr lang="fr-CA" sz="3600" b="1" dirty="0" smtClean="0">
                <a:solidFill>
                  <a:srgbClr val="2A8BAA"/>
                </a:solidFill>
                <a:latin typeface="Segoe UI Light" panose="020B0502040204020203" pitchFamily="34" charset="0"/>
              </a:rPr>
              <a:t>Former un comité « Eaux aguets »</a:t>
            </a:r>
          </a:p>
          <a:p>
            <a:pPr algn="l"/>
            <a:endParaRPr lang="fr-CA" sz="1800" b="1" dirty="0" smtClean="0">
              <a:solidFill>
                <a:srgbClr val="2A8BAA"/>
              </a:solidFill>
              <a:latin typeface="Segoe UI Light" panose="020B0502040204020203" pitchFamily="34" charset="0"/>
            </a:endParaRPr>
          </a:p>
          <a:p>
            <a:r>
              <a:rPr lang="fr-CA" b="1" dirty="0" smtClean="0">
                <a:solidFill>
                  <a:srgbClr val="2A8BAA"/>
                </a:solidFill>
                <a:latin typeface="Segoe UI Light" panose="020B0502040204020203" pitchFamily="34" charset="0"/>
              </a:rPr>
              <a:t>Invitez quiconque se préoccupe de l’eau à y adhérer :</a:t>
            </a:r>
          </a:p>
          <a:p>
            <a:pPr lvl="2"/>
            <a:endParaRPr lang="fr-CA" sz="2000" dirty="0" smtClean="0"/>
          </a:p>
          <a:p>
            <a:pPr marL="457200" lvl="2" indent="-457200" algn="l">
              <a:buBlip>
                <a:blip r:embed="rId4"/>
              </a:buBlip>
            </a:pPr>
            <a:r>
              <a:rPr lang="fr-CA" sz="3200" b="1" dirty="0" smtClean="0">
                <a:solidFill>
                  <a:srgbClr val="2A8BAA"/>
                </a:solidFill>
                <a:latin typeface="Segoe UI Light" panose="020B0502040204020203" pitchFamily="34" charset="0"/>
              </a:rPr>
              <a:t>Chapitre local du Conseil des Canadiens</a:t>
            </a:r>
          </a:p>
          <a:p>
            <a:pPr marL="457200" lvl="2" indent="-457200" algn="l">
              <a:buBlip>
                <a:blip r:embed="rId4"/>
              </a:buBlip>
            </a:pPr>
            <a:r>
              <a:rPr lang="fr-CA" sz="3200" b="1" dirty="0" smtClean="0">
                <a:solidFill>
                  <a:srgbClr val="2A8BAA"/>
                </a:solidFill>
                <a:latin typeface="Segoe UI Light" panose="020B0502040204020203" pitchFamily="34" charset="0"/>
              </a:rPr>
              <a:t>Groupes environnementaux</a:t>
            </a:r>
          </a:p>
          <a:p>
            <a:pPr marL="457200" lvl="2" indent="-457200" algn="l">
              <a:buBlip>
                <a:blip r:embed="rId4"/>
              </a:buBlip>
            </a:pPr>
            <a:r>
              <a:rPr lang="fr-CA" sz="3200" b="1" dirty="0" smtClean="0">
                <a:solidFill>
                  <a:srgbClr val="2A8BAA"/>
                </a:solidFill>
                <a:latin typeface="Segoe UI Light" panose="020B0502040204020203" pitchFamily="34" charset="0"/>
              </a:rPr>
              <a:t>Eau Secours (Québec)</a:t>
            </a:r>
          </a:p>
          <a:p>
            <a:pPr marL="457200" lvl="2" indent="-457200" algn="l">
              <a:buBlip>
                <a:blip r:embed="rId4"/>
              </a:buBlip>
            </a:pPr>
            <a:r>
              <a:rPr lang="fr-CA" sz="3200" b="1" dirty="0" smtClean="0">
                <a:solidFill>
                  <a:srgbClr val="2A8BAA"/>
                </a:solidFill>
                <a:latin typeface="Segoe UI Light" panose="020B0502040204020203" pitchFamily="34" charset="0"/>
              </a:rPr>
              <a:t>Association nationale des centres d’amitié</a:t>
            </a:r>
          </a:p>
          <a:p>
            <a:pPr marL="457200" lvl="2" indent="-457200" algn="l">
              <a:buBlip>
                <a:blip r:embed="rId4"/>
              </a:buBlip>
            </a:pPr>
            <a:r>
              <a:rPr lang="fr-CA" sz="3200" b="1" dirty="0" smtClean="0">
                <a:solidFill>
                  <a:srgbClr val="2A8BAA"/>
                </a:solidFill>
                <a:latin typeface="Segoe UI Light" panose="020B0502040204020203" pitchFamily="34" charset="0"/>
              </a:rPr>
              <a:t>D’autres sections locales du </a:t>
            </a:r>
            <a:r>
              <a:rPr lang="fr-CA" sz="3200" b="1" dirty="0" err="1" smtClean="0">
                <a:solidFill>
                  <a:srgbClr val="2A8BAA"/>
                </a:solidFill>
                <a:latin typeface="Segoe UI Light" panose="020B0502040204020203" pitchFamily="34" charset="0"/>
              </a:rPr>
              <a:t>SCFP</a:t>
            </a:r>
            <a:r>
              <a:rPr lang="fr-CA" sz="3200" b="1" dirty="0" smtClean="0">
                <a:solidFill>
                  <a:srgbClr val="2A8BAA"/>
                </a:solidFill>
                <a:latin typeface="Segoe UI Light" panose="020B0502040204020203" pitchFamily="34" charset="0"/>
              </a:rPr>
              <a:t> et d’autres syndicats</a:t>
            </a:r>
          </a:p>
          <a:p>
            <a:pPr algn="l"/>
            <a:endParaRPr lang="fr-CA" sz="2800" dirty="0" smtClean="0">
              <a:solidFill>
                <a:srgbClr val="2A8BAA"/>
              </a:solidFill>
            </a:endParaRPr>
          </a:p>
          <a:p>
            <a:pPr algn="l"/>
            <a:endParaRPr lang="fr-CA" dirty="0" smtClean="0">
              <a:solidFill>
                <a:srgbClr val="2A8BAA"/>
              </a:solidFill>
            </a:endParaRPr>
          </a:p>
          <a:p>
            <a:pPr algn="l"/>
            <a:endParaRPr lang="fr-CA" dirty="0">
              <a:solidFill>
                <a:srgbClr val="2A8BAA"/>
              </a:solidFill>
            </a:endParaRPr>
          </a:p>
        </p:txBody>
      </p:sp>
    </p:spTree>
    <p:extLst>
      <p:ext uri="{BB962C8B-B14F-4D97-AF65-F5344CB8AC3E}">
        <p14:creationId xmlns:p14="http://schemas.microsoft.com/office/powerpoint/2010/main" val="40952763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ater_slideTemplate_pla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22" y="0"/>
            <a:ext cx="9563822" cy="6858000"/>
          </a:xfrm>
          <a:prstGeom prst="rect">
            <a:avLst/>
          </a:prstGeom>
        </p:spPr>
      </p:pic>
      <p:sp>
        <p:nvSpPr>
          <p:cNvPr id="2" name="Title 1"/>
          <p:cNvSpPr>
            <a:spLocks noGrp="1"/>
          </p:cNvSpPr>
          <p:nvPr>
            <p:ph type="ctrTitle"/>
          </p:nvPr>
        </p:nvSpPr>
        <p:spPr>
          <a:xfrm>
            <a:off x="351257" y="220868"/>
            <a:ext cx="7331074" cy="1202308"/>
          </a:xfrm>
        </p:spPr>
        <p:txBody>
          <a:bodyPr>
            <a:noAutofit/>
          </a:bodyPr>
          <a:lstStyle/>
          <a:p>
            <a:pPr algn="l"/>
            <a:r>
              <a:rPr lang="fr-CA" sz="4800" b="1" dirty="0" smtClean="0">
                <a:latin typeface="Segoe UI Light" panose="020B0502040204020203" pitchFamily="34" charset="0"/>
              </a:rPr>
              <a:t>Prochaines étapes…</a:t>
            </a:r>
            <a:endParaRPr lang="fr-CA" sz="4800" b="1" dirty="0">
              <a:latin typeface="Segoe UI Light" panose="020B0502040204020203" pitchFamily="34" charset="0"/>
              <a:cs typeface="55 Helvetica Roman"/>
            </a:endParaRPr>
          </a:p>
        </p:txBody>
      </p:sp>
      <p:sp>
        <p:nvSpPr>
          <p:cNvPr id="6" name="Subtitle 2"/>
          <p:cNvSpPr>
            <a:spLocks noGrp="1"/>
          </p:cNvSpPr>
          <p:nvPr>
            <p:ph type="subTitle" idx="1"/>
          </p:nvPr>
        </p:nvSpPr>
        <p:spPr>
          <a:xfrm>
            <a:off x="387288" y="1549271"/>
            <a:ext cx="6881077" cy="4809945"/>
          </a:xfrm>
        </p:spPr>
        <p:txBody>
          <a:bodyPr>
            <a:normAutofit fontScale="85000" lnSpcReduction="20000"/>
          </a:bodyPr>
          <a:lstStyle/>
          <a:p>
            <a:pPr algn="l" fontAlgn="t"/>
            <a:r>
              <a:rPr lang="fr-CA" sz="3500" b="1" dirty="0" smtClean="0">
                <a:solidFill>
                  <a:srgbClr val="2A8BAA"/>
                </a:solidFill>
                <a:latin typeface="Segoe UI Light" panose="020B0502040204020203" pitchFamily="34" charset="0"/>
              </a:rPr>
              <a:t>Créer un programme de « vigie municipale » pour rester à l’affût de possibles menaces</a:t>
            </a:r>
          </a:p>
          <a:p>
            <a:pPr algn="l"/>
            <a:endParaRPr lang="fr-CA" sz="1700" b="1" dirty="0" smtClean="0">
              <a:solidFill>
                <a:srgbClr val="2A8BAA"/>
              </a:solidFill>
              <a:latin typeface="Segoe UI Light" panose="020B0502040204020203" pitchFamily="34" charset="0"/>
            </a:endParaRPr>
          </a:p>
          <a:p>
            <a:pPr algn="l"/>
            <a:r>
              <a:rPr lang="fr-CA" sz="3500" b="1" dirty="0" smtClean="0">
                <a:solidFill>
                  <a:srgbClr val="2A8BAA"/>
                </a:solidFill>
                <a:latin typeface="Segoe UI Light" panose="020B0502040204020203" pitchFamily="34" charset="0"/>
              </a:rPr>
              <a:t>Vous trouverez des conseils sur la formation d’un comité Eaux aguets ou la création d’un programme de vigie municipale ainsi qu’un un formulaire de rapport et beaucoup plus sur scfp.ca/</a:t>
            </a:r>
            <a:r>
              <a:rPr lang="fr-CA" sz="3500" b="1" dirty="0" err="1" smtClean="0">
                <a:solidFill>
                  <a:srgbClr val="2A8BAA"/>
                </a:solidFill>
                <a:latin typeface="Segoe UI Light" panose="020B0502040204020203" pitchFamily="34" charset="0"/>
              </a:rPr>
              <a:t>leau</a:t>
            </a:r>
            <a:endParaRPr lang="fr-CA" sz="3500" b="1" dirty="0" smtClean="0">
              <a:solidFill>
                <a:srgbClr val="2A8BAA"/>
              </a:solidFill>
              <a:latin typeface="Segoe UI Light" panose="020B0502040204020203" pitchFamily="34" charset="0"/>
            </a:endParaRPr>
          </a:p>
          <a:p>
            <a:pPr lvl="1" algn="l" fontAlgn="t"/>
            <a:endParaRPr lang="fr-CA" sz="1700" b="1" dirty="0" smtClean="0">
              <a:latin typeface="Segoe UI Light" panose="020B0502040204020203" pitchFamily="34" charset="0"/>
            </a:endParaRPr>
          </a:p>
          <a:p>
            <a:pPr fontAlgn="t"/>
            <a:r>
              <a:rPr lang="fr-CA" sz="3900" b="1" dirty="0" smtClean="0">
                <a:solidFill>
                  <a:schemeClr val="tx1"/>
                </a:solidFill>
                <a:latin typeface="Segoe UI Light" panose="020B0502040204020203" pitchFamily="34" charset="0"/>
              </a:rPr>
              <a:t>Ensemble, nous pouvons choisir ce que nous voulons faire</a:t>
            </a:r>
          </a:p>
          <a:p>
            <a:pPr algn="l"/>
            <a:endParaRPr lang="fr-CA" sz="3500" b="1" dirty="0" smtClean="0">
              <a:solidFill>
                <a:srgbClr val="2A8BAA"/>
              </a:solidFill>
              <a:latin typeface="Segoe UI Light" panose="020B0502040204020203" pitchFamily="34" charset="0"/>
            </a:endParaRPr>
          </a:p>
          <a:p>
            <a:pPr algn="l"/>
            <a:endParaRPr lang="fr-CA" dirty="0" smtClean="0">
              <a:solidFill>
                <a:srgbClr val="2A8BAA"/>
              </a:solidFill>
            </a:endParaRPr>
          </a:p>
          <a:p>
            <a:pPr algn="l"/>
            <a:endParaRPr lang="fr-CA" dirty="0">
              <a:solidFill>
                <a:srgbClr val="2A8BAA"/>
              </a:solidFill>
            </a:endParaRPr>
          </a:p>
        </p:txBody>
      </p:sp>
    </p:spTree>
    <p:extLst>
      <p:ext uri="{BB962C8B-B14F-4D97-AF65-F5344CB8AC3E}">
        <p14:creationId xmlns:p14="http://schemas.microsoft.com/office/powerpoint/2010/main" val="2017161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ater_slideTemplate_pla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22" y="0"/>
            <a:ext cx="9563822" cy="6858000"/>
          </a:xfrm>
          <a:prstGeom prst="rect">
            <a:avLst/>
          </a:prstGeom>
        </p:spPr>
      </p:pic>
      <p:sp>
        <p:nvSpPr>
          <p:cNvPr id="2" name="Title 1"/>
          <p:cNvSpPr>
            <a:spLocks noGrp="1"/>
          </p:cNvSpPr>
          <p:nvPr>
            <p:ph type="ctrTitle"/>
          </p:nvPr>
        </p:nvSpPr>
        <p:spPr>
          <a:xfrm>
            <a:off x="351257" y="220868"/>
            <a:ext cx="7331074" cy="1202308"/>
          </a:xfrm>
        </p:spPr>
        <p:txBody>
          <a:bodyPr>
            <a:noAutofit/>
          </a:bodyPr>
          <a:lstStyle/>
          <a:p>
            <a:pPr algn="l"/>
            <a:r>
              <a:rPr lang="fr-CA" sz="4800" b="1" dirty="0" smtClean="0">
                <a:latin typeface="Segoe UI Light" panose="020B0502040204020203" pitchFamily="34" charset="0"/>
              </a:rPr>
              <a:t>Prochaines étapes…</a:t>
            </a:r>
            <a:endParaRPr lang="fr-CA" sz="4800" b="1" dirty="0">
              <a:latin typeface="Segoe UI Light" panose="020B0502040204020203" pitchFamily="34" charset="0"/>
              <a:cs typeface="55 Helvetica Roman"/>
            </a:endParaRPr>
          </a:p>
        </p:txBody>
      </p:sp>
      <p:sp>
        <p:nvSpPr>
          <p:cNvPr id="6" name="Subtitle 2"/>
          <p:cNvSpPr>
            <a:spLocks noGrp="1"/>
          </p:cNvSpPr>
          <p:nvPr>
            <p:ph type="subTitle" idx="1"/>
          </p:nvPr>
        </p:nvSpPr>
        <p:spPr>
          <a:xfrm>
            <a:off x="387288" y="1549271"/>
            <a:ext cx="6881077" cy="4809945"/>
          </a:xfrm>
        </p:spPr>
        <p:txBody>
          <a:bodyPr>
            <a:normAutofit/>
          </a:bodyPr>
          <a:lstStyle/>
          <a:p>
            <a:pPr algn="l"/>
            <a:r>
              <a:rPr lang="fr-CA" sz="3300" b="1" dirty="0" smtClean="0">
                <a:solidFill>
                  <a:srgbClr val="2A8BAA"/>
                </a:solidFill>
                <a:latin typeface="Segoe UI Light" panose="020B0502040204020203" pitchFamily="34" charset="0"/>
              </a:rPr>
              <a:t>Identifier des alliés et renforcer les relations avec eux </a:t>
            </a:r>
          </a:p>
          <a:p>
            <a:pPr algn="l"/>
            <a:endParaRPr lang="fr-CA" sz="1500" b="1" dirty="0" smtClean="0">
              <a:solidFill>
                <a:srgbClr val="2A8BAA"/>
              </a:solidFill>
              <a:latin typeface="Segoe UI Light" panose="020B0502040204020203" pitchFamily="34" charset="0"/>
            </a:endParaRPr>
          </a:p>
          <a:p>
            <a:pPr algn="l"/>
            <a:r>
              <a:rPr lang="fr-CA" sz="3300" b="1" dirty="0" smtClean="0">
                <a:solidFill>
                  <a:srgbClr val="2A8BAA"/>
                </a:solidFill>
                <a:latin typeface="Segoe UI Light" panose="020B0502040204020203" pitchFamily="34" charset="0"/>
              </a:rPr>
              <a:t>Tisser des liens avec des militants autochtones et environnementaux</a:t>
            </a:r>
          </a:p>
          <a:p>
            <a:pPr algn="l"/>
            <a:endParaRPr lang="fr-CA" sz="1500" b="1" dirty="0" smtClean="0">
              <a:solidFill>
                <a:srgbClr val="2A8BAA"/>
              </a:solidFill>
              <a:latin typeface="Segoe UI Light" panose="020B0502040204020203" pitchFamily="34" charset="0"/>
            </a:endParaRPr>
          </a:p>
          <a:p>
            <a:pPr algn="l"/>
            <a:r>
              <a:rPr lang="fr-CA" sz="3300" b="1" dirty="0" smtClean="0">
                <a:solidFill>
                  <a:srgbClr val="2A8BAA"/>
                </a:solidFill>
                <a:latin typeface="Segoe UI Light" panose="020B0502040204020203" pitchFamily="34" charset="0"/>
              </a:rPr>
              <a:t>Communiquer avec le chapitre local du Conseil des Canadiens!</a:t>
            </a:r>
          </a:p>
          <a:p>
            <a:pPr algn="l"/>
            <a:endParaRPr lang="fr-CA" sz="2800" dirty="0" smtClean="0">
              <a:solidFill>
                <a:srgbClr val="2A8BAA"/>
              </a:solidFill>
            </a:endParaRPr>
          </a:p>
          <a:p>
            <a:pPr algn="l"/>
            <a:endParaRPr lang="fr-CA" dirty="0" smtClean="0">
              <a:solidFill>
                <a:srgbClr val="2A8BAA"/>
              </a:solidFill>
            </a:endParaRPr>
          </a:p>
          <a:p>
            <a:pPr algn="l"/>
            <a:endParaRPr lang="fr-CA" dirty="0">
              <a:solidFill>
                <a:srgbClr val="2A8BAA"/>
              </a:solidFill>
            </a:endParaRPr>
          </a:p>
        </p:txBody>
      </p:sp>
    </p:spTree>
    <p:extLst>
      <p:ext uri="{BB962C8B-B14F-4D97-AF65-F5344CB8AC3E}">
        <p14:creationId xmlns:p14="http://schemas.microsoft.com/office/powerpoint/2010/main" val="17976632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ater_slideTemplate_pla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22" y="0"/>
            <a:ext cx="9563822" cy="6858000"/>
          </a:xfrm>
          <a:prstGeom prst="rect">
            <a:avLst/>
          </a:prstGeom>
        </p:spPr>
      </p:pic>
      <p:sp>
        <p:nvSpPr>
          <p:cNvPr id="2" name="Title 1"/>
          <p:cNvSpPr>
            <a:spLocks noGrp="1"/>
          </p:cNvSpPr>
          <p:nvPr>
            <p:ph type="ctrTitle"/>
          </p:nvPr>
        </p:nvSpPr>
        <p:spPr>
          <a:xfrm>
            <a:off x="351256" y="346963"/>
            <a:ext cx="7715783" cy="1202308"/>
          </a:xfrm>
        </p:spPr>
        <p:txBody>
          <a:bodyPr>
            <a:noAutofit/>
          </a:bodyPr>
          <a:lstStyle/>
          <a:p>
            <a:pPr algn="l"/>
            <a:r>
              <a:rPr lang="fr-CA" b="1" dirty="0" smtClean="0">
                <a:latin typeface="Segoe UI Light" panose="020B0502040204020203" pitchFamily="34" charset="0"/>
              </a:rPr>
              <a:t>Résumé de prochaine étapes possibles :</a:t>
            </a:r>
            <a:endParaRPr lang="fr-CA" b="1" dirty="0">
              <a:latin typeface="Segoe UI Light" panose="020B0502040204020203" pitchFamily="34" charset="0"/>
              <a:cs typeface="55 Helvetica Roman"/>
            </a:endParaRPr>
          </a:p>
        </p:txBody>
      </p:sp>
      <p:sp>
        <p:nvSpPr>
          <p:cNvPr id="6" name="Subtitle 2"/>
          <p:cNvSpPr>
            <a:spLocks noGrp="1"/>
          </p:cNvSpPr>
          <p:nvPr>
            <p:ph type="subTitle" idx="1"/>
          </p:nvPr>
        </p:nvSpPr>
        <p:spPr>
          <a:xfrm>
            <a:off x="387288" y="1549271"/>
            <a:ext cx="6881077" cy="4809945"/>
          </a:xfrm>
        </p:spPr>
        <p:txBody>
          <a:bodyPr>
            <a:normAutofit fontScale="85000" lnSpcReduction="10000"/>
          </a:bodyPr>
          <a:lstStyle/>
          <a:p>
            <a:pPr lvl="2"/>
            <a:endParaRPr lang="fr-CA" sz="2000" dirty="0" smtClean="0"/>
          </a:p>
          <a:p>
            <a:pPr marL="457200" lvl="2" indent="-457200" algn="l">
              <a:buBlip>
                <a:blip r:embed="rId4"/>
              </a:buBlip>
            </a:pPr>
            <a:r>
              <a:rPr lang="fr-CA" sz="3200" b="1" dirty="0" smtClean="0">
                <a:solidFill>
                  <a:srgbClr val="2A8BAA"/>
                </a:solidFill>
                <a:latin typeface="Segoe UI Light" panose="020B0502040204020203" pitchFamily="34" charset="0"/>
              </a:rPr>
              <a:t>Planifier une première/prochaine rencontre</a:t>
            </a:r>
          </a:p>
          <a:p>
            <a:pPr marL="0" lvl="2" algn="l"/>
            <a:endParaRPr lang="fr-CA" sz="1600" b="1" dirty="0" smtClean="0">
              <a:solidFill>
                <a:srgbClr val="2A8BAA"/>
              </a:solidFill>
              <a:latin typeface="Segoe UI Light" panose="020B0502040204020203" pitchFamily="34" charset="0"/>
            </a:endParaRPr>
          </a:p>
          <a:p>
            <a:pPr marL="457200" lvl="2" indent="-457200" algn="l">
              <a:buBlip>
                <a:blip r:embed="rId4"/>
              </a:buBlip>
            </a:pPr>
            <a:r>
              <a:rPr lang="fr-CA" sz="3200" b="1" dirty="0" smtClean="0">
                <a:solidFill>
                  <a:srgbClr val="2A8BAA"/>
                </a:solidFill>
                <a:latin typeface="Segoe UI Light" panose="020B0502040204020203" pitchFamily="34" charset="0"/>
              </a:rPr>
              <a:t>Mettre sur pied un comité « Eaux aguets » avec des alliés syndicaux, communautaires et autochtones</a:t>
            </a:r>
          </a:p>
          <a:p>
            <a:pPr marL="0" lvl="2" algn="l"/>
            <a:endParaRPr lang="fr-CA" sz="1600" b="1" dirty="0" smtClean="0">
              <a:solidFill>
                <a:srgbClr val="2A8BAA"/>
              </a:solidFill>
              <a:latin typeface="Segoe UI Light" panose="020B0502040204020203" pitchFamily="34" charset="0"/>
            </a:endParaRPr>
          </a:p>
          <a:p>
            <a:pPr marL="457200" lvl="2" indent="-457200" algn="l">
              <a:buBlip>
                <a:blip r:embed="rId4"/>
              </a:buBlip>
            </a:pPr>
            <a:r>
              <a:rPr lang="fr-CA" sz="3200" b="1" dirty="0" smtClean="0">
                <a:solidFill>
                  <a:srgbClr val="2A8BAA"/>
                </a:solidFill>
                <a:latin typeface="Segoe UI Light" panose="020B0502040204020203" pitchFamily="34" charset="0"/>
              </a:rPr>
              <a:t>Assurer une vigie municipale pour protéger nos services, nos sources d’eau et nos emplois</a:t>
            </a:r>
          </a:p>
          <a:p>
            <a:pPr marL="0" lvl="2" algn="l"/>
            <a:endParaRPr lang="fr-CA" sz="1600" b="1" dirty="0" smtClean="0">
              <a:solidFill>
                <a:srgbClr val="2A8BAA"/>
              </a:solidFill>
              <a:latin typeface="Segoe UI Light" panose="020B0502040204020203" pitchFamily="34" charset="0"/>
            </a:endParaRPr>
          </a:p>
          <a:p>
            <a:pPr marL="457200" lvl="2" indent="-457200" algn="l">
              <a:buBlip>
                <a:blip r:embed="rId4"/>
              </a:buBlip>
            </a:pPr>
            <a:r>
              <a:rPr lang="fr-CA" sz="3200" b="1" dirty="0" smtClean="0">
                <a:solidFill>
                  <a:srgbClr val="2A8BAA"/>
                </a:solidFill>
                <a:latin typeface="Segoe UI Light" panose="020B0502040204020203" pitchFamily="34" charset="0"/>
              </a:rPr>
              <a:t>Se familiariser davantage avec le projet Communautés bleues </a:t>
            </a:r>
          </a:p>
          <a:p>
            <a:pPr marL="457200" lvl="2" indent="-457200" algn="l">
              <a:buBlip>
                <a:blip r:embed="rId4"/>
              </a:buBlip>
            </a:pPr>
            <a:endParaRPr lang="fr-CA" sz="3200" b="1" dirty="0" smtClean="0">
              <a:solidFill>
                <a:srgbClr val="2A8BAA"/>
              </a:solidFill>
              <a:latin typeface="Segoe UI Light" panose="020B0502040204020203" pitchFamily="34" charset="0"/>
            </a:endParaRPr>
          </a:p>
          <a:p>
            <a:pPr>
              <a:buFont typeface="Wingdings" panose="05000000000000000000" pitchFamily="2" charset="2"/>
              <a:buChar char="q"/>
            </a:pPr>
            <a:endParaRPr lang="fr-CA" sz="3500" dirty="0" smtClean="0"/>
          </a:p>
          <a:p>
            <a:endParaRPr lang="fr-CA" sz="3500" dirty="0" smtClean="0"/>
          </a:p>
          <a:p>
            <a:endParaRPr lang="fr-CA" sz="3500" dirty="0" smtClean="0"/>
          </a:p>
          <a:p>
            <a:pPr marL="457200" lvl="2" indent="-457200" algn="l">
              <a:buBlip>
                <a:blip r:embed="rId4"/>
              </a:buBlip>
            </a:pPr>
            <a:endParaRPr lang="fr-CA" sz="3200" b="1" dirty="0" smtClean="0">
              <a:solidFill>
                <a:srgbClr val="2A8BAA"/>
              </a:solidFill>
              <a:latin typeface="Segoe UI Light" panose="020B0502040204020203" pitchFamily="34" charset="0"/>
            </a:endParaRPr>
          </a:p>
          <a:p>
            <a:pPr algn="l"/>
            <a:endParaRPr lang="fr-CA" sz="2800" dirty="0" smtClean="0">
              <a:solidFill>
                <a:srgbClr val="2A8BAA"/>
              </a:solidFill>
            </a:endParaRPr>
          </a:p>
          <a:p>
            <a:pPr algn="l"/>
            <a:endParaRPr lang="fr-CA" dirty="0" smtClean="0">
              <a:solidFill>
                <a:srgbClr val="2A8BAA"/>
              </a:solidFill>
            </a:endParaRPr>
          </a:p>
          <a:p>
            <a:pPr algn="l"/>
            <a:endParaRPr lang="fr-CA" dirty="0">
              <a:solidFill>
                <a:srgbClr val="2A8BAA"/>
              </a:solidFill>
            </a:endParaRPr>
          </a:p>
        </p:txBody>
      </p:sp>
    </p:spTree>
    <p:extLst>
      <p:ext uri="{BB962C8B-B14F-4D97-AF65-F5344CB8AC3E}">
        <p14:creationId xmlns:p14="http://schemas.microsoft.com/office/powerpoint/2010/main" val="8854781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ater_slideTemplate_pla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82" y="0"/>
            <a:ext cx="9563822" cy="6858000"/>
          </a:xfrm>
          <a:prstGeom prst="rect">
            <a:avLst/>
          </a:prstGeom>
        </p:spPr>
      </p:pic>
      <p:sp>
        <p:nvSpPr>
          <p:cNvPr id="2" name="Title 1"/>
          <p:cNvSpPr>
            <a:spLocks noGrp="1"/>
          </p:cNvSpPr>
          <p:nvPr>
            <p:ph type="ctrTitle"/>
          </p:nvPr>
        </p:nvSpPr>
        <p:spPr>
          <a:xfrm>
            <a:off x="249656" y="449333"/>
            <a:ext cx="7715783" cy="1202308"/>
          </a:xfrm>
        </p:spPr>
        <p:txBody>
          <a:bodyPr>
            <a:noAutofit/>
          </a:bodyPr>
          <a:lstStyle/>
          <a:p>
            <a:pPr algn="l"/>
            <a:r>
              <a:rPr lang="fr-CA" sz="4800" b="1" dirty="0" smtClean="0">
                <a:latin typeface="Segoe UI Light" panose="020B0502040204020203" pitchFamily="34" charset="0"/>
                <a:cs typeface="55 Helvetica Roman"/>
              </a:rPr>
              <a:t>Maintenant, que voulons-nous faire?</a:t>
            </a:r>
            <a:endParaRPr lang="fr-CA" sz="4800" b="1" dirty="0">
              <a:latin typeface="Segoe UI Light" panose="020B0502040204020203" pitchFamily="34" charset="0"/>
              <a:cs typeface="55 Helvetica Roman"/>
            </a:endParaRPr>
          </a:p>
        </p:txBody>
      </p:sp>
      <p:sp>
        <p:nvSpPr>
          <p:cNvPr id="6" name="Subtitle 2"/>
          <p:cNvSpPr>
            <a:spLocks noGrp="1"/>
          </p:cNvSpPr>
          <p:nvPr>
            <p:ph type="subTitle" idx="1"/>
          </p:nvPr>
        </p:nvSpPr>
        <p:spPr>
          <a:xfrm>
            <a:off x="387288" y="1549271"/>
            <a:ext cx="6881077" cy="4809945"/>
          </a:xfrm>
        </p:spPr>
        <p:txBody>
          <a:bodyPr vert="horz" lIns="91440" tIns="45720" rIns="91440" bIns="45720" rtlCol="0" anchor="t">
            <a:normAutofit/>
          </a:bodyPr>
          <a:lstStyle/>
          <a:p>
            <a:pPr lvl="2"/>
            <a:endParaRPr lang="fr-CA" sz="2000" dirty="0" smtClean="0"/>
          </a:p>
          <a:p>
            <a:r>
              <a:rPr lang="fr-CA" sz="4800" b="1" dirty="0" smtClean="0">
                <a:solidFill>
                  <a:srgbClr val="2A8BAA"/>
                </a:solidFill>
                <a:latin typeface="Segoe UI Light" panose="020B0502040204020203" pitchFamily="34" charset="0"/>
              </a:rPr>
              <a:t>« Que pouvons-nous amorcer dès maintenant? »</a:t>
            </a:r>
            <a:endParaRPr lang="fr-CA" sz="3200" b="1" dirty="0" smtClean="0">
              <a:solidFill>
                <a:srgbClr val="2A8BAA"/>
              </a:solidFill>
              <a:latin typeface="Segoe UI Light" panose="020B0502040204020203" pitchFamily="34" charset="0"/>
            </a:endParaRPr>
          </a:p>
          <a:p>
            <a:pPr>
              <a:buFont typeface="Wingdings" panose="05000000000000000000" pitchFamily="2" charset="2"/>
              <a:buChar char="q"/>
            </a:pPr>
            <a:endParaRPr lang="fr-CA" sz="3500" dirty="0" smtClean="0"/>
          </a:p>
          <a:p>
            <a:endParaRPr lang="fr-CA" sz="3500" dirty="0" smtClean="0"/>
          </a:p>
          <a:p>
            <a:endParaRPr lang="fr-CA" sz="3500" dirty="0" smtClean="0"/>
          </a:p>
          <a:p>
            <a:pPr marL="457200" lvl="2" indent="-457200" algn="l">
              <a:buBlip>
                <a:blip r:embed="rId4"/>
              </a:buBlip>
            </a:pPr>
            <a:endParaRPr lang="fr-CA" sz="3200" b="1" dirty="0" smtClean="0">
              <a:solidFill>
                <a:srgbClr val="2A8BAA"/>
              </a:solidFill>
              <a:latin typeface="Segoe UI Light" panose="020B0502040204020203" pitchFamily="34" charset="0"/>
            </a:endParaRPr>
          </a:p>
          <a:p>
            <a:pPr algn="l"/>
            <a:endParaRPr lang="fr-CA" sz="2800" dirty="0" smtClean="0">
              <a:solidFill>
                <a:srgbClr val="2A8BAA"/>
              </a:solidFill>
            </a:endParaRPr>
          </a:p>
          <a:p>
            <a:pPr algn="l"/>
            <a:endParaRPr lang="fr-CA" dirty="0" smtClean="0">
              <a:solidFill>
                <a:srgbClr val="2A8BAA"/>
              </a:solidFill>
            </a:endParaRPr>
          </a:p>
          <a:p>
            <a:pPr algn="l"/>
            <a:endParaRPr lang="fr-CA" dirty="0">
              <a:solidFill>
                <a:srgbClr val="2A8BAA"/>
              </a:solidFill>
            </a:endParaRPr>
          </a:p>
        </p:txBody>
      </p:sp>
    </p:spTree>
    <p:extLst>
      <p:ext uri="{BB962C8B-B14F-4D97-AF65-F5344CB8AC3E}">
        <p14:creationId xmlns:p14="http://schemas.microsoft.com/office/powerpoint/2010/main" val="6626986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ater_slideTemplate_pla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82" y="0"/>
            <a:ext cx="9563822" cy="6858000"/>
          </a:xfrm>
          <a:prstGeom prst="rect">
            <a:avLst/>
          </a:prstGeom>
        </p:spPr>
      </p:pic>
      <p:sp>
        <p:nvSpPr>
          <p:cNvPr id="2" name="Title 1"/>
          <p:cNvSpPr>
            <a:spLocks noGrp="1"/>
          </p:cNvSpPr>
          <p:nvPr>
            <p:ph type="ctrTitle"/>
          </p:nvPr>
        </p:nvSpPr>
        <p:spPr>
          <a:xfrm>
            <a:off x="249656" y="449333"/>
            <a:ext cx="7715783" cy="1202308"/>
          </a:xfrm>
        </p:spPr>
        <p:txBody>
          <a:bodyPr>
            <a:noAutofit/>
          </a:bodyPr>
          <a:lstStyle/>
          <a:p>
            <a:pPr algn="l"/>
            <a:r>
              <a:rPr lang="fr-CA" sz="4800" b="1" dirty="0" smtClean="0">
                <a:latin typeface="Segoe UI Light" panose="020B0502040204020203" pitchFamily="34" charset="0"/>
                <a:cs typeface="55 Helvetica Roman"/>
              </a:rPr>
              <a:t>Récapitulation :</a:t>
            </a:r>
            <a:endParaRPr lang="fr-CA" sz="4800" b="1" dirty="0">
              <a:latin typeface="Segoe UI Light" panose="020B0502040204020203" pitchFamily="34" charset="0"/>
              <a:cs typeface="55 Helvetica Roman"/>
            </a:endParaRPr>
          </a:p>
        </p:txBody>
      </p:sp>
      <p:sp>
        <p:nvSpPr>
          <p:cNvPr id="6" name="Subtitle 2"/>
          <p:cNvSpPr>
            <a:spLocks noGrp="1"/>
          </p:cNvSpPr>
          <p:nvPr>
            <p:ph type="subTitle" idx="1"/>
          </p:nvPr>
        </p:nvSpPr>
        <p:spPr>
          <a:xfrm>
            <a:off x="387288" y="1549271"/>
            <a:ext cx="6881077" cy="4809945"/>
          </a:xfrm>
        </p:spPr>
        <p:txBody>
          <a:bodyPr>
            <a:normAutofit/>
          </a:bodyPr>
          <a:lstStyle/>
          <a:p>
            <a:pPr lvl="2"/>
            <a:endParaRPr lang="fr-CA" sz="2000" dirty="0" smtClean="0"/>
          </a:p>
          <a:p>
            <a:r>
              <a:rPr lang="fr-CA" sz="4800" b="1" dirty="0" smtClean="0">
                <a:solidFill>
                  <a:srgbClr val="2A8BAA"/>
                </a:solidFill>
                <a:latin typeface="Segoe UI Light" panose="020B0502040204020203" pitchFamily="34" charset="0"/>
              </a:rPr>
              <a:t>« Partagez une prochaine étape que nous pouvons franchir à votre avis. »</a:t>
            </a:r>
          </a:p>
        </p:txBody>
      </p:sp>
    </p:spTree>
    <p:extLst>
      <p:ext uri="{BB962C8B-B14F-4D97-AF65-F5344CB8AC3E}">
        <p14:creationId xmlns:p14="http://schemas.microsoft.com/office/powerpoint/2010/main" val="40514029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ater_slideTemplate_pla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82" y="0"/>
            <a:ext cx="9563822" cy="6858000"/>
          </a:xfrm>
          <a:prstGeom prst="rect">
            <a:avLst/>
          </a:prstGeom>
        </p:spPr>
      </p:pic>
      <p:sp>
        <p:nvSpPr>
          <p:cNvPr id="2" name="Title 1"/>
          <p:cNvSpPr>
            <a:spLocks noGrp="1"/>
          </p:cNvSpPr>
          <p:nvPr>
            <p:ph type="ctrTitle"/>
          </p:nvPr>
        </p:nvSpPr>
        <p:spPr>
          <a:xfrm>
            <a:off x="249656" y="449333"/>
            <a:ext cx="7715783" cy="1202308"/>
          </a:xfrm>
        </p:spPr>
        <p:txBody>
          <a:bodyPr>
            <a:noAutofit/>
          </a:bodyPr>
          <a:lstStyle/>
          <a:p>
            <a:pPr algn="l"/>
            <a:r>
              <a:rPr lang="fr-CA" sz="4800" b="1" dirty="0" smtClean="0">
                <a:latin typeface="Segoe UI Light" panose="020B0502040204020203" pitchFamily="34" charset="0"/>
                <a:cs typeface="55 Helvetica Roman"/>
              </a:rPr>
              <a:t>Conclusion</a:t>
            </a:r>
            <a:endParaRPr lang="fr-CA" sz="4800" b="1" dirty="0">
              <a:latin typeface="Segoe UI Light" panose="020B0502040204020203" pitchFamily="34" charset="0"/>
              <a:cs typeface="55 Helvetica Roman"/>
            </a:endParaRPr>
          </a:p>
        </p:txBody>
      </p:sp>
      <p:sp>
        <p:nvSpPr>
          <p:cNvPr id="6" name="Subtitle 2"/>
          <p:cNvSpPr>
            <a:spLocks noGrp="1"/>
          </p:cNvSpPr>
          <p:nvPr>
            <p:ph type="subTitle" idx="1"/>
          </p:nvPr>
        </p:nvSpPr>
        <p:spPr>
          <a:xfrm>
            <a:off x="387288" y="1549271"/>
            <a:ext cx="6881077" cy="4809945"/>
          </a:xfrm>
        </p:spPr>
        <p:txBody>
          <a:bodyPr vert="horz" lIns="91440" tIns="45720" rIns="91440" bIns="45720" rtlCol="0" anchor="t">
            <a:normAutofit fontScale="92500" lnSpcReduction="10000"/>
          </a:bodyPr>
          <a:lstStyle/>
          <a:p>
            <a:pPr lvl="2"/>
            <a:endParaRPr lang="fr-CA" sz="2000" dirty="0" smtClean="0"/>
          </a:p>
          <a:p>
            <a:r>
              <a:rPr lang="fr-CA" sz="3600" b="1" dirty="0" smtClean="0">
                <a:solidFill>
                  <a:srgbClr val="2A8BAA"/>
                </a:solidFill>
                <a:latin typeface="Segoe UI Light" panose="020B0502040204020203" pitchFamily="34" charset="0"/>
              </a:rPr>
              <a:t>Quand nous réunirons-nous de nouveau?</a:t>
            </a:r>
          </a:p>
          <a:p>
            <a:r>
              <a:rPr lang="fr-CA" sz="3600" b="1" dirty="0" smtClean="0">
                <a:solidFill>
                  <a:srgbClr val="2A8BAA"/>
                </a:solidFill>
                <a:latin typeface="Segoe UI Light" panose="020B0502040204020203" pitchFamily="34" charset="0"/>
              </a:rPr>
              <a:t>Où nous réunirons-nous?</a:t>
            </a:r>
          </a:p>
          <a:p>
            <a:r>
              <a:rPr lang="fr-CA" sz="3600" b="1" dirty="0" smtClean="0">
                <a:solidFill>
                  <a:srgbClr val="2A8BAA"/>
                </a:solidFill>
                <a:latin typeface="Segoe UI Light" panose="020B0502040204020203" pitchFamily="34" charset="0"/>
              </a:rPr>
              <a:t>Qui doit y être invité?</a:t>
            </a:r>
          </a:p>
          <a:p>
            <a:r>
              <a:rPr lang="fr-CA" sz="3600" b="1" dirty="0" smtClean="0">
                <a:solidFill>
                  <a:srgbClr val="2A8BAA"/>
                </a:solidFill>
                <a:latin typeface="Segoe UI Light" panose="020B0502040204020203" pitchFamily="34" charset="0"/>
              </a:rPr>
              <a:t>Comment resterons-nous en communication?</a:t>
            </a:r>
          </a:p>
          <a:p>
            <a:endParaRPr lang="fr-CA" sz="3000" b="1" dirty="0" smtClean="0">
              <a:solidFill>
                <a:srgbClr val="2A8BAA"/>
              </a:solidFill>
              <a:latin typeface="Segoe UI Light" panose="020B0502040204020203" pitchFamily="34" charset="0"/>
            </a:endParaRPr>
          </a:p>
          <a:p>
            <a:r>
              <a:rPr lang="fr-CA" sz="4000" b="1" dirty="0" smtClean="0">
                <a:solidFill>
                  <a:schemeClr val="tx1"/>
                </a:solidFill>
                <a:latin typeface="Segoe UI Light" panose="020B0502040204020203" pitchFamily="34" charset="0"/>
              </a:rPr>
              <a:t>Merci de votre présence!</a:t>
            </a:r>
          </a:p>
          <a:p>
            <a:endParaRPr lang="fr-CA" sz="4800" b="1" dirty="0" smtClean="0">
              <a:solidFill>
                <a:srgbClr val="2A8BAA"/>
              </a:solidFill>
              <a:latin typeface="Segoe UI Light" panose="020B0502040204020203" pitchFamily="34" charset="0"/>
            </a:endParaRPr>
          </a:p>
          <a:p>
            <a:pPr marL="457200" lvl="2" indent="-457200" algn="l">
              <a:buBlip>
                <a:blip r:embed="rId4"/>
              </a:buBlip>
            </a:pPr>
            <a:endParaRPr lang="fr-CA" sz="3200" b="1" dirty="0" smtClean="0">
              <a:solidFill>
                <a:srgbClr val="2A8BAA"/>
              </a:solidFill>
              <a:latin typeface="Segoe UI Light" panose="020B0502040204020203" pitchFamily="34" charset="0"/>
            </a:endParaRPr>
          </a:p>
          <a:p>
            <a:pPr>
              <a:buFont typeface="Wingdings" panose="05000000000000000000" pitchFamily="2" charset="2"/>
              <a:buChar char="q"/>
            </a:pPr>
            <a:endParaRPr lang="fr-CA" sz="3500" dirty="0" smtClean="0"/>
          </a:p>
          <a:p>
            <a:endParaRPr lang="fr-CA" sz="3500" dirty="0" smtClean="0"/>
          </a:p>
          <a:p>
            <a:endParaRPr lang="fr-CA" sz="3500" dirty="0" smtClean="0"/>
          </a:p>
          <a:p>
            <a:pPr marL="457200" lvl="2" indent="-457200" algn="l">
              <a:buBlip>
                <a:blip r:embed="rId4"/>
              </a:buBlip>
            </a:pPr>
            <a:endParaRPr lang="fr-CA" sz="3200" b="1" dirty="0" smtClean="0">
              <a:solidFill>
                <a:srgbClr val="2A8BAA"/>
              </a:solidFill>
              <a:latin typeface="Segoe UI Light" panose="020B0502040204020203" pitchFamily="34" charset="0"/>
            </a:endParaRPr>
          </a:p>
          <a:p>
            <a:pPr algn="l"/>
            <a:endParaRPr lang="fr-CA" sz="2800" dirty="0" smtClean="0">
              <a:solidFill>
                <a:srgbClr val="2A8BAA"/>
              </a:solidFill>
            </a:endParaRPr>
          </a:p>
          <a:p>
            <a:pPr algn="l"/>
            <a:endParaRPr lang="fr-CA" dirty="0" smtClean="0">
              <a:solidFill>
                <a:srgbClr val="2A8BAA"/>
              </a:solidFill>
            </a:endParaRPr>
          </a:p>
          <a:p>
            <a:pPr algn="l"/>
            <a:endParaRPr lang="fr-CA" dirty="0">
              <a:solidFill>
                <a:srgbClr val="2A8BAA"/>
              </a:solidFill>
            </a:endParaRPr>
          </a:p>
        </p:txBody>
      </p:sp>
    </p:spTree>
    <p:extLst>
      <p:ext uri="{BB962C8B-B14F-4D97-AF65-F5344CB8AC3E}">
        <p14:creationId xmlns:p14="http://schemas.microsoft.com/office/powerpoint/2010/main" val="2419749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ater_slideTemplate_pla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22" y="0"/>
            <a:ext cx="9563822" cy="6858000"/>
          </a:xfrm>
          <a:prstGeom prst="rect">
            <a:avLst/>
          </a:prstGeom>
        </p:spPr>
      </p:pic>
      <p:sp>
        <p:nvSpPr>
          <p:cNvPr id="2" name="Title 1"/>
          <p:cNvSpPr>
            <a:spLocks noGrp="1"/>
          </p:cNvSpPr>
          <p:nvPr>
            <p:ph type="ctrTitle"/>
          </p:nvPr>
        </p:nvSpPr>
        <p:spPr>
          <a:xfrm>
            <a:off x="351257" y="220868"/>
            <a:ext cx="7464686" cy="1202308"/>
          </a:xfrm>
        </p:spPr>
        <p:txBody>
          <a:bodyPr>
            <a:noAutofit/>
          </a:bodyPr>
          <a:lstStyle/>
          <a:p>
            <a:pPr algn="l"/>
            <a:r>
              <a:rPr lang="fr-CA" sz="4000" b="1" dirty="0" smtClean="0">
                <a:latin typeface="Segoe UI Light" panose="020B0502040204020203" pitchFamily="34" charset="0"/>
                <a:cs typeface="55 Helvetica Roman"/>
              </a:rPr>
              <a:t>Pourquoi une discussion sur l’eau?</a:t>
            </a:r>
            <a:endParaRPr lang="fr-CA" sz="4000" b="1" dirty="0">
              <a:latin typeface="Segoe UI Light" panose="020B0502040204020203" pitchFamily="34" charset="0"/>
              <a:cs typeface="55 Helvetica Roman"/>
            </a:endParaRPr>
          </a:p>
        </p:txBody>
      </p:sp>
      <p:sp>
        <p:nvSpPr>
          <p:cNvPr id="6" name="Subtitle 2"/>
          <p:cNvSpPr>
            <a:spLocks noGrp="1"/>
          </p:cNvSpPr>
          <p:nvPr>
            <p:ph type="subTitle" idx="1"/>
          </p:nvPr>
        </p:nvSpPr>
        <p:spPr>
          <a:xfrm>
            <a:off x="387288" y="1730340"/>
            <a:ext cx="6881077" cy="2787339"/>
          </a:xfrm>
        </p:spPr>
        <p:txBody>
          <a:bodyPr>
            <a:normAutofit fontScale="92500" lnSpcReduction="10000"/>
          </a:bodyPr>
          <a:lstStyle/>
          <a:p>
            <a:pPr marL="457200" indent="-457200" algn="l">
              <a:buBlip>
                <a:blip r:embed="rId4"/>
              </a:buBlip>
            </a:pPr>
            <a:r>
              <a:rPr lang="fr-CA" sz="2800" b="1" dirty="0" smtClean="0">
                <a:solidFill>
                  <a:srgbClr val="2A8BAA"/>
                </a:solidFill>
                <a:latin typeface="Segoe UI Light" panose="020B0502040204020203" pitchFamily="34" charset="0"/>
              </a:rPr>
              <a:t>L’eau est essentielle à la vie</a:t>
            </a:r>
          </a:p>
          <a:p>
            <a:pPr marL="457200" indent="-457200" algn="l">
              <a:buBlip>
                <a:blip r:embed="rId4"/>
              </a:buBlip>
            </a:pPr>
            <a:r>
              <a:rPr lang="fr-CA" sz="2800" b="1" dirty="0" smtClean="0">
                <a:solidFill>
                  <a:srgbClr val="2A8BAA"/>
                </a:solidFill>
                <a:latin typeface="Segoe UI Light" panose="020B0502040204020203" pitchFamily="34" charset="0"/>
              </a:rPr>
              <a:t>L’accès à une eau potable sécuritaire et à l’assainissement est un droit fondamental de la personne</a:t>
            </a:r>
          </a:p>
          <a:p>
            <a:pPr marL="457200" indent="-457200" algn="l">
              <a:buBlip>
                <a:blip r:embed="rId4"/>
              </a:buBlip>
            </a:pPr>
            <a:r>
              <a:rPr lang="fr-CA" sz="2800" b="1" dirty="0" smtClean="0">
                <a:solidFill>
                  <a:srgbClr val="2A8BAA"/>
                </a:solidFill>
                <a:latin typeface="Segoe UI Light" panose="020B0502040204020203" pitchFamily="34" charset="0"/>
              </a:rPr>
              <a:t>La sécurité et la santé de toute collectivité dépendent de services d’eau potable</a:t>
            </a:r>
          </a:p>
          <a:p>
            <a:pPr algn="l"/>
            <a:endParaRPr lang="fr-CA" sz="2800" dirty="0" smtClean="0">
              <a:solidFill>
                <a:srgbClr val="2A8BAA"/>
              </a:solidFill>
            </a:endParaRPr>
          </a:p>
          <a:p>
            <a:pPr algn="l"/>
            <a:endParaRPr lang="fr-CA" dirty="0" smtClean="0">
              <a:solidFill>
                <a:srgbClr val="2A8BAA"/>
              </a:solidFill>
            </a:endParaRPr>
          </a:p>
          <a:p>
            <a:pPr algn="l"/>
            <a:endParaRPr lang="fr-CA" dirty="0">
              <a:solidFill>
                <a:srgbClr val="2A8BAA"/>
              </a:solidFill>
            </a:endParaRPr>
          </a:p>
        </p:txBody>
      </p:sp>
    </p:spTree>
    <p:extLst>
      <p:ext uri="{BB962C8B-B14F-4D97-AF65-F5344CB8AC3E}">
        <p14:creationId xmlns:p14="http://schemas.microsoft.com/office/powerpoint/2010/main" val="2302294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ater_slideTemplate_pla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22" y="0"/>
            <a:ext cx="9563822" cy="6858000"/>
          </a:xfrm>
          <a:prstGeom prst="rect">
            <a:avLst/>
          </a:prstGeom>
        </p:spPr>
      </p:pic>
      <p:sp>
        <p:nvSpPr>
          <p:cNvPr id="2" name="Title 1"/>
          <p:cNvSpPr>
            <a:spLocks noGrp="1"/>
          </p:cNvSpPr>
          <p:nvPr>
            <p:ph type="ctrTitle"/>
          </p:nvPr>
        </p:nvSpPr>
        <p:spPr>
          <a:xfrm>
            <a:off x="351256" y="220868"/>
            <a:ext cx="7486457" cy="1202308"/>
          </a:xfrm>
        </p:spPr>
        <p:txBody>
          <a:bodyPr>
            <a:noAutofit/>
          </a:bodyPr>
          <a:lstStyle/>
          <a:p>
            <a:pPr algn="l"/>
            <a:r>
              <a:rPr lang="fr-CA" sz="4000" b="1" dirty="0" smtClean="0">
                <a:latin typeface="Segoe UI Light" panose="020B0502040204020203" pitchFamily="34" charset="0"/>
                <a:cs typeface="55 Helvetica Roman"/>
              </a:rPr>
              <a:t>Pourquoi une discussion sur l’eau?</a:t>
            </a:r>
            <a:endParaRPr lang="fr-CA" sz="4000" b="1" dirty="0">
              <a:latin typeface="Segoe UI Light" panose="020B0502040204020203" pitchFamily="34" charset="0"/>
              <a:cs typeface="55 Helvetica Roman"/>
            </a:endParaRPr>
          </a:p>
        </p:txBody>
      </p:sp>
      <p:sp>
        <p:nvSpPr>
          <p:cNvPr id="6" name="Subtitle 2"/>
          <p:cNvSpPr>
            <a:spLocks noGrp="1"/>
          </p:cNvSpPr>
          <p:nvPr>
            <p:ph type="subTitle" idx="1"/>
          </p:nvPr>
        </p:nvSpPr>
        <p:spPr>
          <a:xfrm>
            <a:off x="387288" y="1549271"/>
            <a:ext cx="6881077" cy="4809945"/>
          </a:xfrm>
        </p:spPr>
        <p:txBody>
          <a:bodyPr>
            <a:normAutofit/>
          </a:bodyPr>
          <a:lstStyle/>
          <a:p>
            <a:pPr algn="l"/>
            <a:r>
              <a:rPr lang="fr-CA" sz="3400" b="1" dirty="0" smtClean="0">
                <a:solidFill>
                  <a:srgbClr val="2A8BAA"/>
                </a:solidFill>
                <a:latin typeface="Segoe UI Light" panose="020B0502040204020203" pitchFamily="34" charset="0"/>
              </a:rPr>
              <a:t>Plusieurs facteurs expliquent pourquoi les services publics d’aqueduc et d’égout sont en péril, dont : </a:t>
            </a:r>
          </a:p>
          <a:p>
            <a:pPr algn="l"/>
            <a:endParaRPr lang="fr-CA" sz="1500" b="1" dirty="0" smtClean="0">
              <a:solidFill>
                <a:srgbClr val="2A8BAA"/>
              </a:solidFill>
              <a:latin typeface="Segoe UI Light" panose="020B0502040204020203" pitchFamily="34" charset="0"/>
            </a:endParaRPr>
          </a:p>
          <a:p>
            <a:pPr marL="457200" indent="-457200" algn="l">
              <a:buBlip>
                <a:blip r:embed="rId4"/>
              </a:buBlip>
            </a:pPr>
            <a:r>
              <a:rPr lang="fr-CA" sz="2800" b="1" dirty="0" smtClean="0">
                <a:solidFill>
                  <a:srgbClr val="2A8BAA"/>
                </a:solidFill>
                <a:latin typeface="Segoe UI Light" panose="020B0502040204020203" pitchFamily="34" charset="0"/>
              </a:rPr>
              <a:t>Sous-financement</a:t>
            </a:r>
          </a:p>
          <a:p>
            <a:pPr marL="457200" indent="-457200" algn="l">
              <a:buBlip>
                <a:blip r:embed="rId4"/>
              </a:buBlip>
            </a:pPr>
            <a:r>
              <a:rPr lang="fr-CA" sz="2800" b="1" dirty="0" smtClean="0">
                <a:solidFill>
                  <a:srgbClr val="2A8BAA"/>
                </a:solidFill>
                <a:latin typeface="Segoe UI Light" panose="020B0502040204020203" pitchFamily="34" charset="0"/>
              </a:rPr>
              <a:t>Privatisation</a:t>
            </a:r>
          </a:p>
          <a:p>
            <a:pPr marL="457200" indent="-457200" algn="l">
              <a:buBlip>
                <a:blip r:embed="rId4"/>
              </a:buBlip>
            </a:pPr>
            <a:r>
              <a:rPr lang="fr-CA" sz="2800" b="1" dirty="0" smtClean="0">
                <a:solidFill>
                  <a:srgbClr val="2A8BAA"/>
                </a:solidFill>
                <a:latin typeface="Segoe UI Light" panose="020B0502040204020203" pitchFamily="34" charset="0"/>
              </a:rPr>
              <a:t>Accords commerciaux internationaux</a:t>
            </a:r>
          </a:p>
          <a:p>
            <a:pPr algn="l"/>
            <a:endParaRPr lang="fr-CA" dirty="0" smtClean="0">
              <a:solidFill>
                <a:srgbClr val="2A8BAA"/>
              </a:solidFill>
            </a:endParaRPr>
          </a:p>
          <a:p>
            <a:pPr algn="l"/>
            <a:endParaRPr lang="fr-CA" dirty="0">
              <a:solidFill>
                <a:srgbClr val="2A8BAA"/>
              </a:solidFill>
            </a:endParaRPr>
          </a:p>
        </p:txBody>
      </p:sp>
    </p:spTree>
    <p:extLst>
      <p:ext uri="{BB962C8B-B14F-4D97-AF65-F5344CB8AC3E}">
        <p14:creationId xmlns:p14="http://schemas.microsoft.com/office/powerpoint/2010/main" val="2503552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ater_slideTemplate_pla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22" y="0"/>
            <a:ext cx="9563822" cy="6858000"/>
          </a:xfrm>
          <a:prstGeom prst="rect">
            <a:avLst/>
          </a:prstGeom>
        </p:spPr>
      </p:pic>
      <p:sp>
        <p:nvSpPr>
          <p:cNvPr id="2" name="Title 1"/>
          <p:cNvSpPr>
            <a:spLocks noGrp="1"/>
          </p:cNvSpPr>
          <p:nvPr>
            <p:ph type="ctrTitle"/>
          </p:nvPr>
        </p:nvSpPr>
        <p:spPr>
          <a:xfrm>
            <a:off x="152399" y="220868"/>
            <a:ext cx="7670801" cy="1202308"/>
          </a:xfrm>
        </p:spPr>
        <p:txBody>
          <a:bodyPr>
            <a:normAutofit fontScale="90000"/>
          </a:bodyPr>
          <a:lstStyle/>
          <a:p>
            <a:pPr algn="l"/>
            <a:r>
              <a:rPr lang="fr-CA" sz="4000" b="1" dirty="0" smtClean="0">
                <a:latin typeface="Segoe UI Light" panose="020B0502040204020203" pitchFamily="34" charset="0"/>
                <a:cs typeface="55 Helvetica Roman"/>
              </a:rPr>
              <a:t>Pourquoi une discussion sur l’eau?</a:t>
            </a:r>
            <a:endParaRPr lang="fr-CA" sz="4000" b="1" dirty="0">
              <a:cs typeface="55 Helvetica Roman"/>
            </a:endParaRPr>
          </a:p>
        </p:txBody>
      </p:sp>
      <p:sp>
        <p:nvSpPr>
          <p:cNvPr id="6" name="Subtitle 2"/>
          <p:cNvSpPr>
            <a:spLocks noGrp="1"/>
          </p:cNvSpPr>
          <p:nvPr>
            <p:ph type="subTitle" idx="1"/>
          </p:nvPr>
        </p:nvSpPr>
        <p:spPr>
          <a:xfrm>
            <a:off x="387288" y="1549271"/>
            <a:ext cx="6881077" cy="4809945"/>
          </a:xfrm>
        </p:spPr>
        <p:txBody>
          <a:bodyPr>
            <a:normAutofit lnSpcReduction="10000"/>
          </a:bodyPr>
          <a:lstStyle/>
          <a:p>
            <a:pPr algn="l"/>
            <a:r>
              <a:rPr lang="fr-CA" sz="2800" b="1" dirty="0" smtClean="0">
                <a:solidFill>
                  <a:srgbClr val="2A8BAA"/>
                </a:solidFill>
                <a:latin typeface="Segoe UI Light" panose="020B0502040204020203" pitchFamily="34" charset="0"/>
              </a:rPr>
              <a:t>Des membres du </a:t>
            </a:r>
            <a:r>
              <a:rPr lang="fr-CA" sz="2800" b="1" dirty="0" err="1" smtClean="0">
                <a:solidFill>
                  <a:srgbClr val="2A8BAA"/>
                </a:solidFill>
                <a:latin typeface="Segoe UI Light" panose="020B0502040204020203" pitchFamily="34" charset="0"/>
              </a:rPr>
              <a:t>SCFP</a:t>
            </a:r>
            <a:r>
              <a:rPr lang="fr-CA" sz="2800" b="1" dirty="0" smtClean="0">
                <a:solidFill>
                  <a:srgbClr val="2A8BAA"/>
                </a:solidFill>
                <a:latin typeface="Segoe UI Light" panose="020B0502040204020203" pitchFamily="34" charset="0"/>
              </a:rPr>
              <a:t> livrent l’eau publique </a:t>
            </a:r>
          </a:p>
          <a:p>
            <a:pPr algn="l"/>
            <a:endParaRPr lang="fr-CA" sz="2800" b="1" dirty="0" smtClean="0">
              <a:solidFill>
                <a:srgbClr val="2A8BAA"/>
              </a:solidFill>
              <a:latin typeface="Segoe UI Light" panose="020B0502040204020203" pitchFamily="34" charset="0"/>
            </a:endParaRPr>
          </a:p>
          <a:p>
            <a:pPr algn="l"/>
            <a:r>
              <a:rPr lang="fr-CA" sz="2800" b="1" dirty="0" smtClean="0">
                <a:solidFill>
                  <a:srgbClr val="2A8BAA"/>
                </a:solidFill>
                <a:latin typeface="Segoe UI Light" panose="020B0502040204020203" pitchFamily="34" charset="0"/>
              </a:rPr>
              <a:t>L’eau est un bien public</a:t>
            </a:r>
          </a:p>
          <a:p>
            <a:pPr algn="l"/>
            <a:endParaRPr lang="fr-CA" sz="1600" b="1" dirty="0" smtClean="0">
              <a:solidFill>
                <a:srgbClr val="2A8BAA"/>
              </a:solidFill>
              <a:latin typeface="Segoe UI Light" panose="020B0502040204020203" pitchFamily="34" charset="0"/>
            </a:endParaRPr>
          </a:p>
          <a:p>
            <a:pPr algn="l"/>
            <a:r>
              <a:rPr lang="fr-CA" sz="2800" b="1" dirty="0" smtClean="0">
                <a:solidFill>
                  <a:srgbClr val="2A8BAA"/>
                </a:solidFill>
                <a:latin typeface="Segoe UI Light" panose="020B0502040204020203" pitchFamily="34" charset="0"/>
              </a:rPr>
              <a:t>Les Nations Unies ont déclaré que l’eau et l’assainissement sont des droits fondamentaux de la personne</a:t>
            </a:r>
          </a:p>
          <a:p>
            <a:pPr algn="l"/>
            <a:endParaRPr lang="fr-CA" sz="1600" b="1" dirty="0" smtClean="0">
              <a:solidFill>
                <a:srgbClr val="2A8BAA"/>
              </a:solidFill>
              <a:latin typeface="Segoe UI Light" panose="020B0502040204020203" pitchFamily="34" charset="0"/>
            </a:endParaRPr>
          </a:p>
          <a:p>
            <a:pPr algn="l"/>
            <a:r>
              <a:rPr lang="fr-CA" sz="2800" b="1" dirty="0" smtClean="0">
                <a:solidFill>
                  <a:srgbClr val="2A8BAA"/>
                </a:solidFill>
                <a:latin typeface="Segoe UI Light" panose="020B0502040204020203" pitchFamily="34" charset="0"/>
              </a:rPr>
              <a:t>Nous devons faire pression sur le Canada pour que ce droit soit maintenu et protégé</a:t>
            </a:r>
            <a:endParaRPr lang="fr-CA" sz="2800" dirty="0" smtClean="0">
              <a:solidFill>
                <a:srgbClr val="2A8BAA"/>
              </a:solidFill>
            </a:endParaRPr>
          </a:p>
          <a:p>
            <a:pPr algn="l"/>
            <a:endParaRPr lang="fr-CA" dirty="0" smtClean="0">
              <a:solidFill>
                <a:srgbClr val="2A8BAA"/>
              </a:solidFill>
            </a:endParaRPr>
          </a:p>
          <a:p>
            <a:pPr algn="l"/>
            <a:endParaRPr lang="fr-CA" dirty="0">
              <a:solidFill>
                <a:srgbClr val="2A8BAA"/>
              </a:solidFill>
            </a:endParaRPr>
          </a:p>
        </p:txBody>
      </p:sp>
    </p:spTree>
    <p:extLst>
      <p:ext uri="{BB962C8B-B14F-4D97-AF65-F5344CB8AC3E}">
        <p14:creationId xmlns:p14="http://schemas.microsoft.com/office/powerpoint/2010/main" val="923028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ater_slideTemplate_pla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27" y="0"/>
            <a:ext cx="9563822" cy="6858000"/>
          </a:xfrm>
          <a:prstGeom prst="rect">
            <a:avLst/>
          </a:prstGeom>
        </p:spPr>
      </p:pic>
      <p:sp>
        <p:nvSpPr>
          <p:cNvPr id="2" name="Title 1"/>
          <p:cNvSpPr>
            <a:spLocks noGrp="1"/>
          </p:cNvSpPr>
          <p:nvPr>
            <p:ph type="ctrTitle"/>
          </p:nvPr>
        </p:nvSpPr>
        <p:spPr>
          <a:xfrm>
            <a:off x="351257" y="220868"/>
            <a:ext cx="7331074" cy="1202308"/>
          </a:xfrm>
        </p:spPr>
        <p:txBody>
          <a:bodyPr>
            <a:normAutofit fontScale="90000"/>
          </a:bodyPr>
          <a:lstStyle/>
          <a:p>
            <a:pPr algn="l"/>
            <a:r>
              <a:rPr lang="fr-CA" sz="4800" b="1" dirty="0" smtClean="0">
                <a:latin typeface="Segoe UI Light" panose="020B0502040204020203" pitchFamily="34" charset="0"/>
                <a:cs typeface="55 Helvetica Roman"/>
              </a:rPr>
              <a:t>Communautés autochtones</a:t>
            </a:r>
            <a:endParaRPr lang="fr-CA" sz="4800" b="1" dirty="0">
              <a:latin typeface="Segoe UI Light" panose="020B0502040204020203" pitchFamily="34" charset="0"/>
              <a:cs typeface="55 Helvetica Roman"/>
            </a:endParaRPr>
          </a:p>
        </p:txBody>
      </p:sp>
      <p:sp>
        <p:nvSpPr>
          <p:cNvPr id="6" name="Subtitle 2"/>
          <p:cNvSpPr>
            <a:spLocks noGrp="1"/>
          </p:cNvSpPr>
          <p:nvPr>
            <p:ph type="subTitle" idx="1"/>
          </p:nvPr>
        </p:nvSpPr>
        <p:spPr>
          <a:xfrm>
            <a:off x="387287" y="1549271"/>
            <a:ext cx="7295043" cy="4809945"/>
          </a:xfrm>
        </p:spPr>
        <p:txBody>
          <a:bodyPr>
            <a:normAutofit lnSpcReduction="10000"/>
          </a:bodyPr>
          <a:lstStyle/>
          <a:p>
            <a:pPr algn="l"/>
            <a:r>
              <a:rPr lang="fr-CA" b="1" dirty="0" smtClean="0">
                <a:solidFill>
                  <a:srgbClr val="2A8BAA"/>
                </a:solidFill>
                <a:latin typeface="Segoe UI Light" panose="020B0502040204020203" pitchFamily="34" charset="0"/>
              </a:rPr>
              <a:t>Nombre de communautés autochtones sont privées du droit fondamental à l’eau</a:t>
            </a:r>
          </a:p>
          <a:p>
            <a:endParaRPr lang="fr-CA" sz="1600" b="1" dirty="0" smtClean="0">
              <a:solidFill>
                <a:srgbClr val="2A8BAA"/>
              </a:solidFill>
              <a:latin typeface="Segoe UI Light" panose="020B0502040204020203" pitchFamily="34" charset="0"/>
            </a:endParaRPr>
          </a:p>
          <a:p>
            <a:endParaRPr lang="fr-CA" sz="1600" b="1" dirty="0" smtClean="0">
              <a:solidFill>
                <a:srgbClr val="2A8BAA"/>
              </a:solidFill>
              <a:latin typeface="Segoe UI Light" panose="020B0502040204020203" pitchFamily="34" charset="0"/>
            </a:endParaRPr>
          </a:p>
          <a:p>
            <a:pPr lvl="0" algn="l"/>
            <a:r>
              <a:rPr lang="fr-CA" b="1" dirty="0" smtClean="0">
                <a:solidFill>
                  <a:srgbClr val="2A8BAA"/>
                </a:solidFill>
                <a:latin typeface="Segoe UI Light" panose="020B0502040204020203" pitchFamily="34" charset="0"/>
              </a:rPr>
              <a:t>Ce qui manque dans ces communautés :</a:t>
            </a:r>
          </a:p>
          <a:p>
            <a:pPr algn="l"/>
            <a:endParaRPr lang="fr-CA" sz="500" b="1" dirty="0" smtClean="0">
              <a:solidFill>
                <a:srgbClr val="2A8BAA"/>
              </a:solidFill>
              <a:latin typeface="Segoe UI Light" panose="020B0502040204020203" pitchFamily="34" charset="0"/>
            </a:endParaRPr>
          </a:p>
          <a:p>
            <a:pPr marL="457200" indent="-457200" algn="l">
              <a:buBlip>
                <a:blip r:embed="rId4"/>
              </a:buBlip>
            </a:pPr>
            <a:r>
              <a:rPr lang="fr-CA" sz="2800" b="1" dirty="0" smtClean="0">
                <a:solidFill>
                  <a:srgbClr val="2A8BAA"/>
                </a:solidFill>
                <a:latin typeface="Segoe UI Light" panose="020B0502040204020203" pitchFamily="34" charset="0"/>
              </a:rPr>
              <a:t>Des mesures d’assainissement adéquates</a:t>
            </a:r>
          </a:p>
          <a:p>
            <a:pPr marL="457200" indent="-457200" algn="l">
              <a:buBlip>
                <a:blip r:embed="rId4"/>
              </a:buBlip>
            </a:pPr>
            <a:r>
              <a:rPr lang="fr-CA" sz="2800" b="1" dirty="0" smtClean="0">
                <a:solidFill>
                  <a:srgbClr val="2A8BAA"/>
                </a:solidFill>
                <a:latin typeface="Segoe UI Light" panose="020B0502040204020203" pitchFamily="34" charset="0"/>
              </a:rPr>
              <a:t>Des services d’égout</a:t>
            </a:r>
          </a:p>
          <a:p>
            <a:pPr marL="457200" indent="-457200" algn="l">
              <a:buBlip>
                <a:blip r:embed="rId4"/>
              </a:buBlip>
            </a:pPr>
            <a:r>
              <a:rPr lang="fr-CA" sz="2800" b="1" dirty="0" smtClean="0">
                <a:solidFill>
                  <a:srgbClr val="2A8BAA"/>
                </a:solidFill>
                <a:latin typeface="Segoe UI Light" panose="020B0502040204020203" pitchFamily="34" charset="0"/>
              </a:rPr>
              <a:t>Des services d’aqueduc</a:t>
            </a:r>
            <a:endParaRPr lang="fr-CA" dirty="0">
              <a:solidFill>
                <a:srgbClr val="2A8BAA"/>
              </a:solidFill>
            </a:endParaRPr>
          </a:p>
        </p:txBody>
      </p:sp>
    </p:spTree>
    <p:extLst>
      <p:ext uri="{BB962C8B-B14F-4D97-AF65-F5344CB8AC3E}">
        <p14:creationId xmlns:p14="http://schemas.microsoft.com/office/powerpoint/2010/main" val="4246467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ater_slideTemplate_pla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22" y="0"/>
            <a:ext cx="9563822" cy="6858000"/>
          </a:xfrm>
          <a:prstGeom prst="rect">
            <a:avLst/>
          </a:prstGeom>
        </p:spPr>
      </p:pic>
      <p:sp>
        <p:nvSpPr>
          <p:cNvPr id="2" name="Title 1"/>
          <p:cNvSpPr>
            <a:spLocks noGrp="1"/>
          </p:cNvSpPr>
          <p:nvPr>
            <p:ph type="ctrTitle"/>
          </p:nvPr>
        </p:nvSpPr>
        <p:spPr>
          <a:xfrm>
            <a:off x="351257" y="220868"/>
            <a:ext cx="7331074" cy="1202308"/>
          </a:xfrm>
        </p:spPr>
        <p:txBody>
          <a:bodyPr>
            <a:normAutofit fontScale="90000"/>
          </a:bodyPr>
          <a:lstStyle/>
          <a:p>
            <a:pPr algn="l"/>
            <a:r>
              <a:rPr lang="fr-CA" b="1" dirty="0" smtClean="0">
                <a:latin typeface="Segoe UI Light" panose="020B0502040204020203" pitchFamily="34" charset="0"/>
                <a:cs typeface="55 Helvetica Roman"/>
              </a:rPr>
              <a:t>Communautés autochtones</a:t>
            </a:r>
            <a:endParaRPr lang="fr-CA" b="1" dirty="0">
              <a:cs typeface="55 Helvetica Roman"/>
            </a:endParaRPr>
          </a:p>
        </p:txBody>
      </p:sp>
      <p:sp>
        <p:nvSpPr>
          <p:cNvPr id="6" name="Subtitle 2"/>
          <p:cNvSpPr>
            <a:spLocks noGrp="1"/>
          </p:cNvSpPr>
          <p:nvPr>
            <p:ph type="subTitle" idx="1"/>
          </p:nvPr>
        </p:nvSpPr>
        <p:spPr>
          <a:xfrm>
            <a:off x="387288" y="1549271"/>
            <a:ext cx="6881077" cy="4809945"/>
          </a:xfrm>
        </p:spPr>
        <p:txBody>
          <a:bodyPr>
            <a:normAutofit fontScale="92500" lnSpcReduction="10000"/>
          </a:bodyPr>
          <a:lstStyle/>
          <a:p>
            <a:pPr algn="l"/>
            <a:r>
              <a:rPr lang="fr-CA" b="1" dirty="0" smtClean="0">
                <a:solidFill>
                  <a:srgbClr val="2A8BAA"/>
                </a:solidFill>
                <a:latin typeface="Segoe UI Light" panose="020B0502040204020203" pitchFamily="34" charset="0"/>
              </a:rPr>
              <a:t>Il arrive souvent que 150 avis d’ébullition d’eau soient en vigueur simultanément dans des communautés des Premières Nations d’un bout à l’autre du Canada</a:t>
            </a:r>
          </a:p>
          <a:p>
            <a:pPr algn="l"/>
            <a:endParaRPr lang="fr-CA" b="1" dirty="0" smtClean="0">
              <a:solidFill>
                <a:srgbClr val="2A8BAA"/>
              </a:solidFill>
              <a:latin typeface="Segoe UI Light" panose="020B0502040204020203" pitchFamily="34" charset="0"/>
              <a:ea typeface="Calibri" panose="020F0502020204030204" pitchFamily="34" charset="0"/>
              <a:cs typeface="Times New Roman" panose="02020603050405020304" pitchFamily="18" charset="0"/>
            </a:endParaRPr>
          </a:p>
          <a:p>
            <a:pPr algn="l"/>
            <a:r>
              <a:rPr lang="fr-CA" b="1" dirty="0" smtClean="0">
                <a:solidFill>
                  <a:srgbClr val="2A8BAA"/>
                </a:solidFill>
                <a:latin typeface="Segoe UI Light" panose="020B0502040204020203" pitchFamily="34" charset="0"/>
                <a:ea typeface="Calibri" panose="020F0502020204030204" pitchFamily="34" charset="0"/>
                <a:cs typeface="Times New Roman" panose="02020603050405020304" pitchFamily="18" charset="0"/>
              </a:rPr>
              <a:t>C’est près d’une communauté des Premières Nations sur cinq au pays, et ça affecte des milliers de familles</a:t>
            </a:r>
            <a:endParaRPr lang="fr-CA" b="1" dirty="0" smtClean="0">
              <a:solidFill>
                <a:srgbClr val="2A8BAA"/>
              </a:solidFill>
              <a:latin typeface="Segoe UI Light" panose="020B0502040204020203" pitchFamily="34" charset="0"/>
            </a:endParaRPr>
          </a:p>
          <a:p>
            <a:pPr algn="l"/>
            <a:endParaRPr lang="fr-CA" dirty="0" smtClean="0">
              <a:solidFill>
                <a:srgbClr val="2A8BAA"/>
              </a:solidFill>
            </a:endParaRPr>
          </a:p>
          <a:p>
            <a:pPr algn="l"/>
            <a:endParaRPr lang="fr-CA" dirty="0">
              <a:solidFill>
                <a:srgbClr val="2A8BAA"/>
              </a:solidFill>
            </a:endParaRPr>
          </a:p>
        </p:txBody>
      </p:sp>
    </p:spTree>
    <p:extLst>
      <p:ext uri="{BB962C8B-B14F-4D97-AF65-F5344CB8AC3E}">
        <p14:creationId xmlns:p14="http://schemas.microsoft.com/office/powerpoint/2010/main" val="744289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ater_slideTemplate_pla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22" y="0"/>
            <a:ext cx="9563822" cy="6858000"/>
          </a:xfrm>
          <a:prstGeom prst="rect">
            <a:avLst/>
          </a:prstGeom>
        </p:spPr>
      </p:pic>
      <p:sp>
        <p:nvSpPr>
          <p:cNvPr id="2" name="Title 1"/>
          <p:cNvSpPr>
            <a:spLocks noGrp="1"/>
          </p:cNvSpPr>
          <p:nvPr>
            <p:ph type="ctrTitle"/>
          </p:nvPr>
        </p:nvSpPr>
        <p:spPr>
          <a:xfrm>
            <a:off x="351257" y="220868"/>
            <a:ext cx="7331074" cy="1202308"/>
          </a:xfrm>
        </p:spPr>
        <p:txBody>
          <a:bodyPr>
            <a:normAutofit fontScale="90000"/>
          </a:bodyPr>
          <a:lstStyle/>
          <a:p>
            <a:pPr algn="l"/>
            <a:r>
              <a:rPr lang="fr-CA" b="1" dirty="0" smtClean="0">
                <a:latin typeface="Segoe UI Light" panose="020B0502040204020203" pitchFamily="34" charset="0"/>
                <a:cs typeface="55 Helvetica Roman"/>
              </a:rPr>
              <a:t>Communautés autochtones</a:t>
            </a:r>
            <a:endParaRPr lang="fr-CA" b="1" dirty="0">
              <a:cs typeface="55 Helvetica Roman"/>
            </a:endParaRPr>
          </a:p>
        </p:txBody>
      </p:sp>
      <p:sp>
        <p:nvSpPr>
          <p:cNvPr id="6" name="Subtitle 2"/>
          <p:cNvSpPr>
            <a:spLocks noGrp="1"/>
          </p:cNvSpPr>
          <p:nvPr>
            <p:ph type="subTitle" idx="1"/>
          </p:nvPr>
        </p:nvSpPr>
        <p:spPr>
          <a:xfrm>
            <a:off x="387288" y="1549271"/>
            <a:ext cx="6881077" cy="4809945"/>
          </a:xfrm>
        </p:spPr>
        <p:txBody>
          <a:bodyPr>
            <a:normAutofit/>
          </a:bodyPr>
          <a:lstStyle/>
          <a:p>
            <a:pPr algn="l"/>
            <a:r>
              <a:rPr lang="fr-CA" b="1" dirty="0" smtClean="0">
                <a:solidFill>
                  <a:srgbClr val="2A8BAA"/>
                </a:solidFill>
                <a:latin typeface="Segoe UI Light" panose="020B0502040204020203" pitchFamily="34" charset="0"/>
              </a:rPr>
              <a:t>Nombre de communautés vivent des problèmes sanitaires et économiques attribuables à l’exploitation industrielle </a:t>
            </a:r>
          </a:p>
          <a:p>
            <a:pPr algn="l"/>
            <a:endParaRPr lang="fr-CA" b="1" dirty="0" smtClean="0">
              <a:solidFill>
                <a:srgbClr val="2A8BAA"/>
              </a:solidFill>
              <a:latin typeface="Segoe UI Light" panose="020B0502040204020203" pitchFamily="34" charset="0"/>
            </a:endParaRPr>
          </a:p>
          <a:p>
            <a:pPr algn="l"/>
            <a:r>
              <a:rPr lang="fr-CA" b="1" dirty="0" smtClean="0">
                <a:solidFill>
                  <a:srgbClr val="2A8BAA"/>
                </a:solidFill>
                <a:latin typeface="Segoe UI Light" panose="020B0502040204020203" pitchFamily="34" charset="0"/>
              </a:rPr>
              <a:t>Les entreprises extraient les ressources naturelles et laissent derrière elles un gâchis environnemental</a:t>
            </a:r>
            <a:endParaRPr lang="fr-CA" sz="2800" dirty="0" smtClean="0">
              <a:solidFill>
                <a:srgbClr val="2A8BAA"/>
              </a:solidFill>
            </a:endParaRPr>
          </a:p>
          <a:p>
            <a:pPr algn="l"/>
            <a:endParaRPr lang="fr-CA" dirty="0" smtClean="0">
              <a:solidFill>
                <a:srgbClr val="2A8BAA"/>
              </a:solidFill>
            </a:endParaRPr>
          </a:p>
          <a:p>
            <a:pPr algn="l"/>
            <a:endParaRPr lang="fr-CA" dirty="0">
              <a:solidFill>
                <a:srgbClr val="2A8BAA"/>
              </a:solidFill>
            </a:endParaRPr>
          </a:p>
        </p:txBody>
      </p:sp>
    </p:spTree>
    <p:extLst>
      <p:ext uri="{BB962C8B-B14F-4D97-AF65-F5344CB8AC3E}">
        <p14:creationId xmlns:p14="http://schemas.microsoft.com/office/powerpoint/2010/main" val="19614384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918</TotalTime>
  <Words>1850</Words>
  <Application>Microsoft Macintosh PowerPoint</Application>
  <PresentationFormat>On-screen Show (4:3)</PresentationFormat>
  <Paragraphs>343</Paragraphs>
  <Slides>36</Slides>
  <Notes>35</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ATELIER : AGIR POUR L’EAU</vt:lpstr>
      <vt:lpstr>PowerPoint Presentation</vt:lpstr>
      <vt:lpstr>Pourquoi êtes-vous ici?</vt:lpstr>
      <vt:lpstr>Pourquoi une discussion sur l’eau?</vt:lpstr>
      <vt:lpstr>Pourquoi une discussion sur l’eau?</vt:lpstr>
      <vt:lpstr>Pourquoi une discussion sur l’eau?</vt:lpstr>
      <vt:lpstr>Communautés autochtones</vt:lpstr>
      <vt:lpstr>Communautés autochtones</vt:lpstr>
      <vt:lpstr>Communautés autochtones</vt:lpstr>
      <vt:lpstr>PowerPoint Presentation</vt:lpstr>
      <vt:lpstr>PowerPoint Presentation</vt:lpstr>
      <vt:lpstr>PowerPoint Presentation</vt:lpstr>
      <vt:lpstr>PowerPoint Presentation</vt:lpstr>
      <vt:lpstr>Investissement public</vt:lpstr>
      <vt:lpstr>La privatisation est synonyme de :</vt:lpstr>
      <vt:lpstr>Intérêts des entreprises</vt:lpstr>
      <vt:lpstr>Intérêts des entreprises</vt:lpstr>
      <vt:lpstr>Intérêts des entreprises</vt:lpstr>
      <vt:lpstr>Intérêts des entreprises</vt:lpstr>
      <vt:lpstr>Non à l’exploitation de l’eau à des fins de profit</vt:lpstr>
      <vt:lpstr>L’eau doit rester publique!</vt:lpstr>
      <vt:lpstr>L’eau doit rester publique!</vt:lpstr>
      <vt:lpstr>Que pouvons-nous faire?</vt:lpstr>
      <vt:lpstr>1re action proposée</vt:lpstr>
      <vt:lpstr>Qu’est-ce que la remunicipalisation?</vt:lpstr>
      <vt:lpstr>2e action proposée</vt:lpstr>
      <vt:lpstr>Une communauté bleue s’engage à :</vt:lpstr>
      <vt:lpstr>2e action proposée (suite)</vt:lpstr>
      <vt:lpstr>3e action proposée</vt:lpstr>
      <vt:lpstr>Prochaines étapes…</vt:lpstr>
      <vt:lpstr>Prochaines étapes…</vt:lpstr>
      <vt:lpstr>Prochaines étapes…</vt:lpstr>
      <vt:lpstr>Résumé de prochaine étapes possibles :</vt:lpstr>
      <vt:lpstr>Maintenant, que voulons-nous faire?</vt:lpstr>
      <vt:lpstr>Récapitulation :</vt:lpstr>
      <vt:lpstr>Conclusion</vt:lpstr>
    </vt:vector>
  </TitlesOfParts>
  <Company>CUPE / SCFP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Brown Bag Workshop water - UDD</dc:title>
  <dc:creator>Julie Turmel</dc:creator>
  <cp:lastModifiedBy>Colleen Reynolds</cp:lastModifiedBy>
  <cp:revision>50</cp:revision>
  <cp:lastPrinted>2016-03-03T15:22:51Z</cp:lastPrinted>
  <dcterms:created xsi:type="dcterms:W3CDTF">2016-02-23T15:28:32Z</dcterms:created>
  <dcterms:modified xsi:type="dcterms:W3CDTF">2016-03-14T15:50:20Z</dcterms:modified>
</cp:coreProperties>
</file>