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3"/>
  </p:notesMasterIdLst>
  <p:handoutMasterIdLst>
    <p:handoutMasterId r:id="rId44"/>
  </p:handoutMasterIdLst>
  <p:sldIdLst>
    <p:sldId id="315" r:id="rId5"/>
    <p:sldId id="314" r:id="rId6"/>
    <p:sldId id="313" r:id="rId7"/>
    <p:sldId id="311" r:id="rId8"/>
    <p:sldId id="316" r:id="rId9"/>
    <p:sldId id="317" r:id="rId10"/>
    <p:sldId id="318" r:id="rId11"/>
    <p:sldId id="319" r:id="rId12"/>
    <p:sldId id="320" r:id="rId13"/>
    <p:sldId id="321" r:id="rId14"/>
    <p:sldId id="322" r:id="rId15"/>
    <p:sldId id="323" r:id="rId16"/>
    <p:sldId id="275" r:id="rId17"/>
    <p:sldId id="324" r:id="rId18"/>
    <p:sldId id="325" r:id="rId19"/>
    <p:sldId id="326" r:id="rId20"/>
    <p:sldId id="327" r:id="rId21"/>
    <p:sldId id="328" r:id="rId22"/>
    <p:sldId id="329" r:id="rId23"/>
    <p:sldId id="330" r:id="rId24"/>
    <p:sldId id="331" r:id="rId25"/>
    <p:sldId id="332" r:id="rId26"/>
    <p:sldId id="333" r:id="rId27"/>
    <p:sldId id="334" r:id="rId28"/>
    <p:sldId id="336" r:id="rId29"/>
    <p:sldId id="291" r:id="rId30"/>
    <p:sldId id="292" r:id="rId31"/>
    <p:sldId id="294" r:id="rId32"/>
    <p:sldId id="307" r:id="rId33"/>
    <p:sldId id="297" r:id="rId34"/>
    <p:sldId id="298" r:id="rId35"/>
    <p:sldId id="299" r:id="rId36"/>
    <p:sldId id="301" r:id="rId37"/>
    <p:sldId id="302" r:id="rId38"/>
    <p:sldId id="308" r:id="rId39"/>
    <p:sldId id="337" r:id="rId40"/>
    <p:sldId id="304" r:id="rId41"/>
    <p:sldId id="306" r:id="rId42"/>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205" autoAdjust="0"/>
    <p:restoredTop sz="89677" autoAdjust="0"/>
  </p:normalViewPr>
  <p:slideViewPr>
    <p:cSldViewPr snapToGrid="0" snapToObjects="1">
      <p:cViewPr varScale="1">
        <p:scale>
          <a:sx n="95" d="100"/>
          <a:sy n="95" d="100"/>
        </p:scale>
        <p:origin x="1608"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0" d="100"/>
          <a:sy n="80" d="100"/>
        </p:scale>
        <p:origin x="390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05448" cy="463537"/>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sz="quarter" idx="1"/>
          </p:nvPr>
        </p:nvSpPr>
        <p:spPr>
          <a:xfrm>
            <a:off x="3927183" y="0"/>
            <a:ext cx="3005448" cy="463537"/>
          </a:xfrm>
          <a:prstGeom prst="rect">
            <a:avLst/>
          </a:prstGeom>
        </p:spPr>
        <p:txBody>
          <a:bodyPr vert="horz" lIns="90654" tIns="45327" rIns="90654" bIns="45327" rtlCol="0"/>
          <a:lstStyle>
            <a:lvl1pPr algn="r">
              <a:defRPr sz="1200"/>
            </a:lvl1pPr>
          </a:lstStyle>
          <a:p>
            <a:fld id="{C29740F9-E822-400F-AE91-76F0DE117DFF}" type="datetimeFigureOut">
              <a:rPr lang="en-US" smtClean="0"/>
              <a:t>4/22/2016</a:t>
            </a:fld>
            <a:endParaRPr lang="en-US"/>
          </a:p>
        </p:txBody>
      </p:sp>
      <p:sp>
        <p:nvSpPr>
          <p:cNvPr id="4" name="Footer Placeholder 3"/>
          <p:cNvSpPr>
            <a:spLocks noGrp="1"/>
          </p:cNvSpPr>
          <p:nvPr>
            <p:ph type="ftr" sz="quarter" idx="2"/>
          </p:nvPr>
        </p:nvSpPr>
        <p:spPr>
          <a:xfrm>
            <a:off x="1" y="8769364"/>
            <a:ext cx="3005448" cy="463537"/>
          </a:xfrm>
          <a:prstGeom prst="rect">
            <a:avLst/>
          </a:prstGeom>
        </p:spPr>
        <p:txBody>
          <a:bodyPr vert="horz" lIns="90654" tIns="45327" rIns="90654" bIns="45327" rtlCol="0" anchor="b"/>
          <a:lstStyle>
            <a:lvl1pPr algn="l">
              <a:defRPr sz="1200"/>
            </a:lvl1pPr>
          </a:lstStyle>
          <a:p>
            <a:endParaRPr lang="en-US"/>
          </a:p>
        </p:txBody>
      </p:sp>
      <p:sp>
        <p:nvSpPr>
          <p:cNvPr id="5" name="Slide Number Placeholder 4"/>
          <p:cNvSpPr>
            <a:spLocks noGrp="1"/>
          </p:cNvSpPr>
          <p:nvPr>
            <p:ph type="sldNum" sz="quarter" idx="3"/>
          </p:nvPr>
        </p:nvSpPr>
        <p:spPr>
          <a:xfrm>
            <a:off x="3927183" y="8769364"/>
            <a:ext cx="3005448" cy="463537"/>
          </a:xfrm>
          <a:prstGeom prst="rect">
            <a:avLst/>
          </a:prstGeom>
        </p:spPr>
        <p:txBody>
          <a:bodyPr vert="horz" lIns="90654" tIns="45327" rIns="90654" bIns="45327" rtlCol="0" anchor="b"/>
          <a:lstStyle>
            <a:lvl1pPr algn="r">
              <a:defRPr sz="1200"/>
            </a:lvl1pPr>
          </a:lstStyle>
          <a:p>
            <a:fld id="{86F5000D-5FFE-48E2-9610-019927EE29E9}" type="slidenum">
              <a:rPr lang="en-US" smtClean="0"/>
              <a:t>‹#›</a:t>
            </a:fld>
            <a:endParaRPr lang="en-US"/>
          </a:p>
        </p:txBody>
      </p:sp>
    </p:spTree>
    <p:extLst>
      <p:ext uri="{BB962C8B-B14F-4D97-AF65-F5344CB8AC3E}">
        <p14:creationId xmlns:p14="http://schemas.microsoft.com/office/powerpoint/2010/main" val="200888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6" tIns="46188" rIns="92376" bIns="46188" rtlCol="0"/>
          <a:lstStyle>
            <a:lvl1pPr algn="l">
              <a:defRPr sz="1200"/>
            </a:lvl1pPr>
          </a:lstStyle>
          <a:p>
            <a:endParaRPr lang="en-US"/>
          </a:p>
        </p:txBody>
      </p:sp>
      <p:sp>
        <p:nvSpPr>
          <p:cNvPr id="3" name="Date Placeholder 2"/>
          <p:cNvSpPr>
            <a:spLocks noGrp="1"/>
          </p:cNvSpPr>
          <p:nvPr>
            <p:ph type="dt" idx="1"/>
          </p:nvPr>
        </p:nvSpPr>
        <p:spPr>
          <a:xfrm>
            <a:off x="3927776" y="0"/>
            <a:ext cx="3004820" cy="461645"/>
          </a:xfrm>
          <a:prstGeom prst="rect">
            <a:avLst/>
          </a:prstGeom>
        </p:spPr>
        <p:txBody>
          <a:bodyPr vert="horz" lIns="92376" tIns="46188" rIns="92376" bIns="46188" rtlCol="0"/>
          <a:lstStyle>
            <a:lvl1pPr algn="r">
              <a:defRPr sz="1200"/>
            </a:lvl1pPr>
          </a:lstStyle>
          <a:p>
            <a:fld id="{E18BE396-52BE-8045-A25A-DBE2D7C5F2C1}" type="datetimeFigureOut">
              <a:rPr lang="en-US" smtClean="0"/>
              <a:pPr/>
              <a:t>4/22/2016</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76" tIns="46188" rIns="92376" bIns="46188"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76" tIns="46188" rIns="92376" bIns="46188" rtlCol="0"/>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en-US" dirty="0"/>
          </a:p>
        </p:txBody>
      </p:sp>
      <p:sp>
        <p:nvSpPr>
          <p:cNvPr id="6" name="Footer Placeholder 5"/>
          <p:cNvSpPr>
            <a:spLocks noGrp="1"/>
          </p:cNvSpPr>
          <p:nvPr>
            <p:ph type="ftr" sz="quarter" idx="4"/>
          </p:nvPr>
        </p:nvSpPr>
        <p:spPr>
          <a:xfrm>
            <a:off x="0" y="8769653"/>
            <a:ext cx="3004820" cy="461645"/>
          </a:xfrm>
          <a:prstGeom prst="rect">
            <a:avLst/>
          </a:prstGeom>
        </p:spPr>
        <p:txBody>
          <a:bodyPr vert="horz" lIns="92376" tIns="46188" rIns="92376" bIns="46188"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3"/>
            <a:ext cx="3004820" cy="461645"/>
          </a:xfrm>
          <a:prstGeom prst="rect">
            <a:avLst/>
          </a:prstGeom>
        </p:spPr>
        <p:txBody>
          <a:bodyPr vert="horz" lIns="92376" tIns="46188" rIns="92376" bIns="46188" rtlCol="0" anchor="b"/>
          <a:lstStyle>
            <a:lvl1pPr algn="r">
              <a:defRPr sz="1200"/>
            </a:lvl1pPr>
          </a:lstStyle>
          <a:p>
            <a:fld id="{C4EFE0F0-C47E-A745-B339-A1201670B422}" type="slidenum">
              <a:rPr lang="en-US" smtClean="0"/>
              <a:pPr/>
              <a:t>‹#›</a:t>
            </a:fld>
            <a:endParaRPr lang="en-US"/>
          </a:p>
        </p:txBody>
      </p:sp>
    </p:spTree>
    <p:extLst>
      <p:ext uri="{BB962C8B-B14F-4D97-AF65-F5344CB8AC3E}">
        <p14:creationId xmlns:p14="http://schemas.microsoft.com/office/powerpoint/2010/main" val="2317255059"/>
      </p:ext>
    </p:extLst>
  </p:cSld>
  <p:clrMap bg1="lt1" tx1="dk1" bg2="lt2" tx2="dk2" accent1="accent1" accent2="accent2" accent3="accent3" accent4="accent4" accent5="accent5" accent6="accent6" hlink="hlink" folHlink="folHlink"/>
  <p:notesStyle>
    <a:lvl1pPr marL="0" indent="0" algn="l" defTabSz="457200" rtl="0" eaLnBrk="1" latinLnBrk="0" hangingPunct="1">
      <a:buFontTx/>
      <a:buNone/>
      <a:defRPr sz="1400" kern="1200">
        <a:solidFill>
          <a:schemeClr val="tx1"/>
        </a:solidFill>
        <a:latin typeface="+mn-lt"/>
        <a:ea typeface="+mn-ea"/>
        <a:cs typeface="+mn-cs"/>
      </a:defRPr>
    </a:lvl1pPr>
    <a:lvl2pPr marL="7429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2pPr>
    <a:lvl3pPr marL="12001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3pPr>
    <a:lvl4pPr marL="16573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3293" indent="-283293">
              <a:buFont typeface="Arial" panose="020B0604020202020204" pitchFamily="34" charset="0"/>
              <a:buChar char="•"/>
            </a:pPr>
            <a:r>
              <a:rPr lang="fr-CA" dirty="0"/>
              <a:t>Bienvenue</a:t>
            </a:r>
            <a:r>
              <a:rPr lang="fr-CA" dirty="0" smtClean="0"/>
              <a:t>!</a:t>
            </a:r>
          </a:p>
          <a:p>
            <a:pPr marL="283293" indent="-283293">
              <a:buFont typeface="Arial" panose="020B0604020202020204" pitchFamily="34" charset="0"/>
              <a:buChar char="•"/>
            </a:pPr>
            <a:endParaRPr lang="fr-CA" dirty="0"/>
          </a:p>
          <a:p>
            <a:pPr marL="283293" indent="-283293">
              <a:buFont typeface="Arial" panose="020B0604020202020204" pitchFamily="34" charset="0"/>
              <a:buChar char="•"/>
            </a:pPr>
            <a:r>
              <a:rPr lang="fr-CA" dirty="0" smtClean="0"/>
              <a:t>Aujourd’hui</a:t>
            </a:r>
            <a:r>
              <a:rPr lang="fr-CA" dirty="0"/>
              <a:t>, vous assisterez à une présentation intitulée </a:t>
            </a:r>
            <a:r>
              <a:rPr lang="fr-CA" dirty="0" smtClean="0"/>
              <a:t/>
            </a:r>
            <a:br>
              <a:rPr lang="fr-CA" dirty="0" smtClean="0"/>
            </a:br>
            <a:r>
              <a:rPr lang="fr-CA" dirty="0" smtClean="0"/>
              <a:t>«</a:t>
            </a:r>
            <a:r>
              <a:rPr lang="fr-CA" dirty="0"/>
              <a:t> Parlons-en : discussions du SCFP sur les changements climatiques </a:t>
            </a:r>
            <a:r>
              <a:rPr lang="fr-CA" dirty="0" smtClean="0"/>
              <a:t>».</a:t>
            </a:r>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Elle a été élaborée par le </a:t>
            </a:r>
            <a:r>
              <a:rPr lang="fr-CA" dirty="0" smtClean="0"/>
              <a:t>SCFP national, </a:t>
            </a:r>
            <a:r>
              <a:rPr lang="fr-CA" dirty="0"/>
              <a:t>en consultation avec le </a:t>
            </a:r>
            <a:r>
              <a:rPr lang="fr-CA" dirty="0" smtClean="0"/>
              <a:t>Comité </a:t>
            </a:r>
            <a:r>
              <a:rPr lang="fr-CA" dirty="0"/>
              <a:t>national de l’environnement du </a:t>
            </a:r>
            <a:r>
              <a:rPr lang="fr-CA" dirty="0" smtClean="0"/>
              <a:t>syndicat</a:t>
            </a:r>
            <a:r>
              <a:rPr lang="fr-CA" dirty="0"/>
              <a: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a:t>
            </a:fld>
            <a:endParaRPr lang="en-US"/>
          </a:p>
        </p:txBody>
      </p:sp>
    </p:spTree>
    <p:extLst>
      <p:ext uri="{BB962C8B-B14F-4D97-AF65-F5344CB8AC3E}">
        <p14:creationId xmlns:p14="http://schemas.microsoft.com/office/powerpoint/2010/main" val="327286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Calgary, juin </a:t>
            </a:r>
            <a:r>
              <a:rPr lang="fr-CA" i="1" dirty="0" smtClean="0"/>
              <a:t>2013</a:t>
            </a:r>
          </a:p>
          <a:p>
            <a:endParaRPr lang="en-US" dirty="0"/>
          </a:p>
          <a:p>
            <a:pPr marL="283293" indent="-283293">
              <a:buFont typeface="Arial" panose="020B0604020202020204" pitchFamily="34" charset="0"/>
              <a:buChar char="•"/>
            </a:pPr>
            <a:r>
              <a:rPr lang="fr-CA" dirty="0"/>
              <a:t>Voyons maintenant les effets visibles des changements climatiques. </a:t>
            </a:r>
            <a:endParaRPr lang="fr-CA" dirty="0" smtClean="0"/>
          </a:p>
          <a:p>
            <a:pPr lvl="0"/>
            <a:endParaRPr lang="fr-CA" dirty="0"/>
          </a:p>
          <a:p>
            <a:pPr marL="283293" indent="-283293">
              <a:buFont typeface="Arial" panose="020B0604020202020204" pitchFamily="34" charset="0"/>
              <a:buChar char="•"/>
            </a:pPr>
            <a:r>
              <a:rPr lang="fr-CA" dirty="0"/>
              <a:t>En 2013, une fonte rapide des neiges, associée à des pluies torrentielles, a provoqué des inondations qui ont fait des ravages à Calgary et dans d’autres parties de l’Alberta. </a:t>
            </a:r>
            <a:endParaRPr lang="fr-CA" dirty="0" smtClean="0"/>
          </a:p>
          <a:p>
            <a:pPr lvl="0"/>
            <a:endParaRPr lang="en-US" dirty="0"/>
          </a:p>
          <a:p>
            <a:pPr marL="283293" indent="-283293">
              <a:buFont typeface="Arial" panose="020B0604020202020204" pitchFamily="34" charset="0"/>
              <a:buChar char="•"/>
            </a:pPr>
            <a:r>
              <a:rPr lang="fr-CA" dirty="0"/>
              <a:t>Ces inondations ont entraîné 1,7 milliard de dollars de dommages.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Les membres du SCFP ont été parmi les premiers à intervenir, puis à nettoyer les dégâts une fois les eaux retirées. </a:t>
            </a:r>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10</a:t>
            </a:fld>
            <a:endParaRPr lang="en-US"/>
          </a:p>
        </p:txBody>
      </p:sp>
    </p:spTree>
    <p:extLst>
      <p:ext uri="{BB962C8B-B14F-4D97-AF65-F5344CB8AC3E}">
        <p14:creationId xmlns:p14="http://schemas.microsoft.com/office/powerpoint/2010/main" val="334991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Photographie </a:t>
            </a:r>
            <a:r>
              <a:rPr lang="fr-CA" i="1" dirty="0"/>
              <a:t>prise en Alberta par un membre du </a:t>
            </a:r>
            <a:r>
              <a:rPr lang="fr-CA" i="1" dirty="0" smtClean="0"/>
              <a:t>SCFP</a:t>
            </a:r>
          </a:p>
          <a:p>
            <a:endParaRPr lang="en-US" dirty="0"/>
          </a:p>
          <a:p>
            <a:pPr marL="283293" indent="-283293">
              <a:buFont typeface="Arial" panose="020B0604020202020204" pitchFamily="34" charset="0"/>
              <a:buChar char="•"/>
            </a:pPr>
            <a:r>
              <a:rPr lang="fr-CA" dirty="0"/>
              <a:t>Cette photo a été </a:t>
            </a:r>
            <a:r>
              <a:rPr lang="fr-CA" dirty="0" smtClean="0"/>
              <a:t>prise </a:t>
            </a:r>
            <a:r>
              <a:rPr lang="fr-CA" dirty="0"/>
              <a:t>par un membre du SCFP qui a été dépêché d’une municipalité à une autre pour contribuer au nettoyage d’une région inondée de l’Alberta.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11</a:t>
            </a:fld>
            <a:endParaRPr lang="en-US"/>
          </a:p>
        </p:txBody>
      </p:sp>
    </p:spTree>
    <p:extLst>
      <p:ext uri="{BB962C8B-B14F-4D97-AF65-F5344CB8AC3E}">
        <p14:creationId xmlns:p14="http://schemas.microsoft.com/office/powerpoint/2010/main" val="196053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Toronto</a:t>
            </a:r>
          </a:p>
          <a:p>
            <a:endParaRPr lang="en-US" dirty="0"/>
          </a:p>
          <a:p>
            <a:pPr marL="283293" indent="-283293">
              <a:buFont typeface="Arial" panose="020B0604020202020204" pitchFamily="34" charset="0"/>
              <a:buChar char="•"/>
            </a:pPr>
            <a:r>
              <a:rPr lang="fr-CA" dirty="0"/>
              <a:t>Toujours en 2013, au mois de juillet cette fois, c’est Toronto qui a été la victime de pluies diluviennes causant des inondations. Ayant entraîné 850 millions de dollars de dommages, elles sont devenues le désastre naturel le plus coûteux que l’Ontario ait connu</a:t>
            </a:r>
            <a:r>
              <a:rPr lang="fr-CA" dirty="0" smtClean="0"/>
              <a:t>.</a:t>
            </a:r>
          </a:p>
          <a:p>
            <a:pPr lvl="0"/>
            <a:endParaRPr lang="en-US" dirty="0"/>
          </a:p>
          <a:p>
            <a:pPr marL="283293" indent="-283293">
              <a:buFont typeface="Arial" panose="020B0604020202020204" pitchFamily="34" charset="0"/>
              <a:buChar char="•"/>
            </a:pPr>
            <a:r>
              <a:rPr lang="fr-CA" dirty="0"/>
              <a:t>En quelques heures à peine, 126 mm de pluie sont tombés, soit l’équivalent de toutes les précipitations d’un mois complet en un seul orage. </a:t>
            </a:r>
            <a:endParaRPr lang="fr-CA" dirty="0" smtClean="0"/>
          </a:p>
          <a:p>
            <a:pPr lvl="0"/>
            <a:endParaRPr lang="en-US" dirty="0"/>
          </a:p>
          <a:p>
            <a:pPr marL="283293" indent="-283293">
              <a:buFont typeface="Arial" panose="020B0604020202020204" pitchFamily="34" charset="0"/>
              <a:buChar char="•"/>
            </a:pPr>
            <a:r>
              <a:rPr lang="fr-CA" dirty="0"/>
              <a:t>On entend de plus en plus souvent parler de ce genre de statistiques. Il suffit de penser à Buffalo, </a:t>
            </a:r>
            <a:r>
              <a:rPr lang="fr-CA" dirty="0" smtClean="0"/>
              <a:t>New York où </a:t>
            </a:r>
            <a:r>
              <a:rPr lang="fr-CA" dirty="0"/>
              <a:t>l’équivalent de toute une saison de neige est tombé en quelques jours durant le mois de novembre 2014.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12</a:t>
            </a:fld>
            <a:endParaRPr lang="en-US"/>
          </a:p>
        </p:txBody>
      </p:sp>
    </p:spTree>
    <p:extLst>
      <p:ext uri="{BB962C8B-B14F-4D97-AF65-F5344CB8AC3E}">
        <p14:creationId xmlns:p14="http://schemas.microsoft.com/office/powerpoint/2010/main" val="3283834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D’énormes tempêtes</a:t>
            </a:r>
          </a:p>
          <a:p>
            <a:endParaRPr lang="en-US" dirty="0"/>
          </a:p>
          <a:p>
            <a:pPr marL="283293" indent="-283293">
              <a:buFont typeface="Arial" panose="020B0604020202020204" pitchFamily="34" charset="0"/>
              <a:buChar char="•"/>
            </a:pPr>
            <a:r>
              <a:rPr lang="fr-CA" dirty="0"/>
              <a:t>Voici une image qui montre l’envergure de l’ouragan Sandy, qui s’est formé en octobre 2012. </a:t>
            </a:r>
            <a:endParaRPr lang="fr-CA" dirty="0" smtClean="0"/>
          </a:p>
          <a:p>
            <a:pPr lvl="0"/>
            <a:endParaRPr lang="en-US" dirty="0"/>
          </a:p>
          <a:p>
            <a:pPr marL="283293" indent="-283293">
              <a:buFont typeface="Arial" panose="020B0604020202020204" pitchFamily="34" charset="0"/>
              <a:buChar char="•"/>
            </a:pPr>
            <a:r>
              <a:rPr lang="fr-CA" dirty="0"/>
              <a:t>Il occupait près de la moitié de l’océan Atlantique, s’étendant sur une partie du Québec et de l’Ontario, jusqu’au Midwest américain. Sur l’image, on voit l’œil du cyclone qui s’approche de la côte Est des </a:t>
            </a:r>
            <a:r>
              <a:rPr lang="fr-CA" dirty="0" smtClean="0"/>
              <a:t/>
            </a:r>
            <a:br>
              <a:rPr lang="fr-CA" dirty="0" smtClean="0"/>
            </a:br>
            <a:r>
              <a:rPr lang="fr-CA" dirty="0" smtClean="0"/>
              <a:t>États-Unis</a:t>
            </a:r>
            <a:r>
              <a:rPr lang="fr-CA" dirty="0"/>
              <a:t>. </a:t>
            </a:r>
            <a:endParaRPr lang="fr-CA" dirty="0" smtClean="0"/>
          </a:p>
          <a:p>
            <a:pPr lvl="0"/>
            <a:endParaRPr lang="en-US" dirty="0"/>
          </a:p>
          <a:p>
            <a:pPr marL="283293" indent="-283293">
              <a:buFont typeface="Arial" panose="020B0604020202020204" pitchFamily="34" charset="0"/>
              <a:buChar char="•"/>
            </a:pPr>
            <a:r>
              <a:rPr lang="fr-CA" dirty="0"/>
              <a:t>Sandy n’était pas le pire ouragan qu’ait connu ce pays, et de loin, mais on en a beaucoup parlé parce qu’il a frappé des régions plus densément peuplées. </a:t>
            </a:r>
            <a:endParaRPr lang="fr-CA" dirty="0" smtClean="0"/>
          </a:p>
          <a:p>
            <a:pPr lvl="0"/>
            <a:endParaRPr lang="en-US" dirty="0"/>
          </a:p>
          <a:p>
            <a:pPr marL="283293" indent="-283293">
              <a:buFont typeface="Arial" panose="020B0604020202020204" pitchFamily="34" charset="0"/>
              <a:buChar char="•"/>
            </a:pPr>
            <a:r>
              <a:rPr lang="fr-CA" dirty="0"/>
              <a:t>Sandy a causé la mort de 268 personnes dans sept pays, des Caraïbes au Canada. </a:t>
            </a:r>
            <a:endParaRPr lang="fr-CA" dirty="0" smtClean="0"/>
          </a:p>
          <a:p>
            <a:pPr lvl="0"/>
            <a:endParaRPr lang="en-US" dirty="0"/>
          </a:p>
          <a:p>
            <a:pPr marL="283293" indent="-283293">
              <a:buFont typeface="Arial" panose="020B0604020202020204" pitchFamily="34" charset="0"/>
              <a:buChar char="•"/>
            </a:pPr>
            <a:r>
              <a:rPr lang="fr-CA" dirty="0"/>
              <a:t>Entraînant 68 milliards de dollars de dommages, l’ouragan est le deuxième plus coûteux de toute l’histoire des États-Unis.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13</a:t>
            </a:fld>
            <a:endParaRPr lang="en-US"/>
          </a:p>
        </p:txBody>
      </p:sp>
    </p:spTree>
    <p:extLst>
      <p:ext uri="{BB962C8B-B14F-4D97-AF65-F5344CB8AC3E}">
        <p14:creationId xmlns:p14="http://schemas.microsoft.com/office/powerpoint/2010/main" val="901243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Inondations</a:t>
            </a:r>
          </a:p>
          <a:p>
            <a:endParaRPr lang="en-US" dirty="0"/>
          </a:p>
          <a:p>
            <a:pPr marL="283293" indent="-283293">
              <a:buFont typeface="Arial" panose="020B0604020202020204" pitchFamily="34" charset="0"/>
              <a:buChar char="•"/>
            </a:pPr>
            <a:r>
              <a:rPr lang="fr-CA" dirty="0"/>
              <a:t>Encore des inondations</a:t>
            </a:r>
            <a:r>
              <a:rPr lang="fr-CA" dirty="0" smtClean="0"/>
              <a:t>.</a:t>
            </a:r>
          </a:p>
          <a:p>
            <a:pPr lvl="0"/>
            <a:endParaRPr lang="en-US" dirty="0"/>
          </a:p>
          <a:p>
            <a:pPr marL="283293" indent="-283293">
              <a:buFont typeface="Arial" panose="020B0604020202020204" pitchFamily="34" charset="0"/>
              <a:buChar char="•"/>
            </a:pPr>
            <a:r>
              <a:rPr lang="fr-CA" dirty="0"/>
              <a:t>Voici d’autres effets visibles des changements climatiques. Ceux-ci se sont produits en 2013, en Grèce.  </a:t>
            </a:r>
            <a:endParaRPr lang="en-US" dirty="0"/>
          </a:p>
          <a:p>
            <a:r>
              <a:rPr lang="fr-CA" dirty="0"/>
              <a: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14</a:t>
            </a:fld>
            <a:endParaRPr lang="en-US"/>
          </a:p>
        </p:txBody>
      </p:sp>
    </p:spTree>
    <p:extLst>
      <p:ext uri="{BB962C8B-B14F-4D97-AF65-F5344CB8AC3E}">
        <p14:creationId xmlns:p14="http://schemas.microsoft.com/office/powerpoint/2010/main" val="1239638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Inondations</a:t>
            </a:r>
          </a:p>
          <a:p>
            <a:endParaRPr lang="en-US" dirty="0"/>
          </a:p>
          <a:p>
            <a:pPr lvl="0"/>
            <a:r>
              <a:rPr lang="fr-CA" dirty="0"/>
              <a:t>Voici une autre inondation catastrophique, au Pakistan cette fois, en 2012.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15</a:t>
            </a:fld>
            <a:endParaRPr lang="en-US"/>
          </a:p>
        </p:txBody>
      </p:sp>
    </p:spTree>
    <p:extLst>
      <p:ext uri="{BB962C8B-B14F-4D97-AF65-F5344CB8AC3E}">
        <p14:creationId xmlns:p14="http://schemas.microsoft.com/office/powerpoint/2010/main" val="365477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Sécheresses </a:t>
            </a:r>
          </a:p>
          <a:p>
            <a:endParaRPr lang="en-US" dirty="0"/>
          </a:p>
          <a:p>
            <a:pPr lvl="0"/>
            <a:r>
              <a:rPr lang="fr-CA" dirty="0"/>
              <a:t>À l’autre extrême, les changements climatiques viennent aussi aggraver les sécheresses.</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16</a:t>
            </a:fld>
            <a:endParaRPr lang="en-US"/>
          </a:p>
        </p:txBody>
      </p:sp>
    </p:spTree>
    <p:extLst>
      <p:ext uri="{BB962C8B-B14F-4D97-AF65-F5344CB8AC3E}">
        <p14:creationId xmlns:p14="http://schemas.microsoft.com/office/powerpoint/2010/main" val="243814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Sécheresses </a:t>
            </a:r>
          </a:p>
          <a:p>
            <a:endParaRPr lang="en-US" dirty="0"/>
          </a:p>
          <a:p>
            <a:pPr marL="283293" indent="-283293">
              <a:buFont typeface="Arial" panose="020B0604020202020204" pitchFamily="34" charset="0"/>
              <a:buChar char="•"/>
            </a:pPr>
            <a:r>
              <a:rPr lang="fr-CA" dirty="0"/>
              <a:t>Les changements climatiques ont des incidences sur l’approvisionnement en eau.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17</a:t>
            </a:fld>
            <a:endParaRPr lang="en-US"/>
          </a:p>
        </p:txBody>
      </p:sp>
    </p:spTree>
    <p:extLst>
      <p:ext uri="{BB962C8B-B14F-4D97-AF65-F5344CB8AC3E}">
        <p14:creationId xmlns:p14="http://schemas.microsoft.com/office/powerpoint/2010/main" val="3015919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Feux </a:t>
            </a:r>
            <a:r>
              <a:rPr lang="fr-CA" i="1" dirty="0"/>
              <a:t>de végétation </a:t>
            </a:r>
            <a:endParaRPr lang="fr-CA" i="1" dirty="0" smtClean="0"/>
          </a:p>
          <a:p>
            <a:endParaRPr lang="en-US" dirty="0"/>
          </a:p>
          <a:p>
            <a:pPr marL="283293" indent="-283293">
              <a:buFont typeface="Arial" panose="020B0604020202020204" pitchFamily="34" charset="0"/>
              <a:buChar char="•"/>
            </a:pPr>
            <a:r>
              <a:rPr lang="fr-CA" dirty="0"/>
              <a:t>Les feux de végétation sont également aggravés par les changements climatiques.</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18</a:t>
            </a:fld>
            <a:endParaRPr lang="en-US"/>
          </a:p>
        </p:txBody>
      </p:sp>
    </p:spTree>
    <p:extLst>
      <p:ext uri="{BB962C8B-B14F-4D97-AF65-F5344CB8AC3E}">
        <p14:creationId xmlns:p14="http://schemas.microsoft.com/office/powerpoint/2010/main" val="1288687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420" y="4385627"/>
            <a:ext cx="5547360" cy="4626940"/>
          </a:xfrm>
        </p:spPr>
        <p:txBody>
          <a:bodyPr/>
          <a:lstStyle/>
          <a:p>
            <a:r>
              <a:rPr lang="fr-CA" i="1" dirty="0" smtClean="0"/>
              <a:t>Fonte </a:t>
            </a:r>
            <a:r>
              <a:rPr lang="fr-CA" i="1" dirty="0"/>
              <a:t>du pergélisol </a:t>
            </a:r>
            <a:endParaRPr lang="fr-CA" i="1" dirty="0" smtClean="0"/>
          </a:p>
          <a:p>
            <a:endParaRPr lang="en-US" sz="600" dirty="0"/>
          </a:p>
          <a:p>
            <a:pPr marL="283293" indent="-283293">
              <a:buFont typeface="Arial" panose="020B0604020202020204" pitchFamily="34" charset="0"/>
              <a:buChar char="•"/>
            </a:pPr>
            <a:r>
              <a:rPr lang="fr-CA" sz="1300" dirty="0"/>
              <a:t>Les changements climatiques provoquent en outre une fonte plus rapide du pergélisol, ce qui peut engendrer des effets dévastateurs dans les collectivités du Nord. </a:t>
            </a:r>
            <a:endParaRPr lang="en-US" sz="1300" dirty="0"/>
          </a:p>
          <a:p>
            <a:endParaRPr lang="fr-CA" sz="800" i="1" dirty="0"/>
          </a:p>
          <a:p>
            <a:r>
              <a:rPr lang="fr-CA" sz="1300" i="1" dirty="0"/>
              <a:t>(Point de transition : dites les points ci-dessous si vous voulez en rajouter.)</a:t>
            </a:r>
          </a:p>
          <a:p>
            <a:endParaRPr lang="en-US" sz="800" dirty="0"/>
          </a:p>
          <a:p>
            <a:pPr marL="283293" indent="-283293">
              <a:buFont typeface="Arial" panose="020B0604020202020204" pitchFamily="34" charset="0"/>
              <a:buChar char="•"/>
            </a:pPr>
            <a:r>
              <a:rPr lang="fr-CA" sz="1300" dirty="0"/>
              <a:t>Depuis 1992, on a compté sur la planète près de 6 600 grands désastres climatologiques, météorologiques et autres ayant causé 1 600 milliards de dollars de dommages et tué environ 600 000 personnes. </a:t>
            </a:r>
          </a:p>
          <a:p>
            <a:pPr lvl="0"/>
            <a:endParaRPr lang="en-US" sz="800" dirty="0"/>
          </a:p>
          <a:p>
            <a:pPr marL="283293" indent="-283293">
              <a:buFont typeface="Arial" panose="020B0604020202020204" pitchFamily="34" charset="0"/>
              <a:buChar char="•"/>
            </a:pPr>
            <a:r>
              <a:rPr lang="fr-CA" sz="1300" dirty="0"/>
              <a:t>De 1983 à 1992, le monde a connu 147 de ces désastres en moyenne chaque année. Or, ce chiffre a bondi à 306 depuis les dix dernières années. </a:t>
            </a:r>
          </a:p>
          <a:p>
            <a:pPr lvl="0"/>
            <a:endParaRPr lang="en-US" sz="800" dirty="0"/>
          </a:p>
          <a:p>
            <a:pPr marL="283293" indent="-283293">
              <a:buFont typeface="Arial" panose="020B0604020202020204" pitchFamily="34" charset="0"/>
              <a:buChar char="•"/>
            </a:pPr>
            <a:r>
              <a:rPr lang="fr-CA" sz="1300" dirty="0"/>
              <a:t>Il faut toutefois noter que les catastrophes que nous subissons ne sont pas toutes engendrées par les changements climatiques. La pauvreté, les conditions socioéconomiques, l’urbanisation et d’autres facteurs sont également en cause. </a:t>
            </a:r>
          </a:p>
          <a:p>
            <a:pPr lvl="0"/>
            <a:endParaRPr lang="en-US" sz="800" dirty="0"/>
          </a:p>
          <a:p>
            <a:pPr marL="283293" indent="-283293">
              <a:buFont typeface="Arial" panose="020B0604020202020204" pitchFamily="34" charset="0"/>
              <a:buChar char="•"/>
            </a:pPr>
            <a:r>
              <a:rPr lang="fr-CA" sz="1300" dirty="0"/>
              <a:t>Cela dit, on peut nettement constater une tendance à l’augmentation de ces phénomènes extrêmes, ce qui confirme ce que les scientifiques prédisent depuis des décennies en parlant de l’accélération des changements climatiques.  </a:t>
            </a:r>
            <a:endParaRPr lang="en-US" sz="1300" dirty="0"/>
          </a:p>
          <a:p>
            <a:endParaRPr lang="en-US" sz="1000"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19</a:t>
            </a:fld>
            <a:endParaRPr lang="en-US"/>
          </a:p>
        </p:txBody>
      </p:sp>
    </p:spTree>
    <p:extLst>
      <p:ext uri="{BB962C8B-B14F-4D97-AF65-F5344CB8AC3E}">
        <p14:creationId xmlns:p14="http://schemas.microsoft.com/office/powerpoint/2010/main" val="218833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Les militants</a:t>
            </a:r>
          </a:p>
          <a:p>
            <a:endParaRPr lang="en-US" dirty="0"/>
          </a:p>
          <a:p>
            <a:pPr marL="283293" indent="-283293">
              <a:buFont typeface="Arial" panose="020B0604020202020204" pitchFamily="34" charset="0"/>
              <a:buChar char="•"/>
            </a:pPr>
            <a:r>
              <a:rPr lang="fr-CA" dirty="0"/>
              <a:t>Nous sommes ici pour parler des changements climatiques, un enjeu qui préoccupe les membres du SCFP.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a:t>
            </a:fld>
            <a:endParaRPr lang="en-US"/>
          </a:p>
        </p:txBody>
      </p:sp>
    </p:spTree>
    <p:extLst>
      <p:ext uri="{BB962C8B-B14F-4D97-AF65-F5344CB8AC3E}">
        <p14:creationId xmlns:p14="http://schemas.microsoft.com/office/powerpoint/2010/main" val="942431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Les </a:t>
            </a:r>
            <a:r>
              <a:rPr lang="fr-CA" i="1" dirty="0"/>
              <a:t>systèmes </a:t>
            </a:r>
            <a:r>
              <a:rPr lang="fr-CA" i="1" dirty="0" smtClean="0"/>
              <a:t>mondiaux</a:t>
            </a:r>
          </a:p>
          <a:p>
            <a:endParaRPr lang="en-US" dirty="0"/>
          </a:p>
          <a:p>
            <a:pPr marL="283293" indent="-283293">
              <a:buFont typeface="Arial" panose="020B0604020202020204" pitchFamily="34" charset="0"/>
              <a:buChar char="•"/>
            </a:pPr>
            <a:r>
              <a:rPr lang="fr-CA" dirty="0"/>
              <a:t>Les changements climatiques ne causent pas que des inondations, des sécheresses et d’autres phénomènes naturels. </a:t>
            </a:r>
            <a:endParaRPr lang="fr-CA" dirty="0" smtClean="0"/>
          </a:p>
          <a:p>
            <a:pPr lvl="0"/>
            <a:endParaRPr lang="en-US" dirty="0"/>
          </a:p>
          <a:p>
            <a:pPr marL="283293" indent="-283293">
              <a:buFont typeface="Arial" panose="020B0604020202020204" pitchFamily="34" charset="0"/>
              <a:buChar char="•"/>
            </a:pPr>
            <a:r>
              <a:rPr lang="fr-CA" dirty="0"/>
              <a:t>Ils touchent aussi l’agriculture, l’approvisionnement en eau, la </a:t>
            </a:r>
            <a:r>
              <a:rPr lang="fr-CA" dirty="0" smtClean="0"/>
              <a:t>santé mondiale </a:t>
            </a:r>
            <a:r>
              <a:rPr lang="fr-CA" dirty="0"/>
              <a:t>et les </a:t>
            </a:r>
            <a:r>
              <a:rPr lang="fr-CA" dirty="0" smtClean="0"/>
              <a:t>emplois. </a:t>
            </a:r>
          </a:p>
          <a:p>
            <a:pPr lvl="0"/>
            <a:endParaRPr lang="en-US" dirty="0"/>
          </a:p>
          <a:p>
            <a:pPr marL="283293" indent="-283293">
              <a:buFont typeface="Arial" panose="020B0604020202020204" pitchFamily="34" charset="0"/>
              <a:buChar char="•"/>
            </a:pPr>
            <a:r>
              <a:rPr lang="fr-CA" dirty="0"/>
              <a:t>Ils peuvent ainsi entraîner de graves répercussions chez les gens, surtout au sein de populations plus vulnérables.</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20</a:t>
            </a:fld>
            <a:endParaRPr lang="en-US"/>
          </a:p>
        </p:txBody>
      </p:sp>
    </p:spTree>
    <p:extLst>
      <p:ext uri="{BB962C8B-B14F-4D97-AF65-F5344CB8AC3E}">
        <p14:creationId xmlns:p14="http://schemas.microsoft.com/office/powerpoint/2010/main" val="2214551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4EFE0F0-C47E-A745-B339-A1201670B422}" type="slidenum">
              <a:rPr lang="en-US" smtClean="0"/>
              <a:pPr/>
              <a:t>21</a:t>
            </a:fld>
            <a:endParaRPr lang="en-US"/>
          </a:p>
        </p:txBody>
      </p:sp>
      <p:sp>
        <p:nvSpPr>
          <p:cNvPr id="5" name="Notes Placeholder 4"/>
          <p:cNvSpPr>
            <a:spLocks noGrp="1"/>
          </p:cNvSpPr>
          <p:nvPr>
            <p:ph type="body" sz="quarter" idx="11"/>
          </p:nvPr>
        </p:nvSpPr>
        <p:spPr/>
        <p:txBody>
          <a:bodyPr/>
          <a:lstStyle/>
          <a:p>
            <a:r>
              <a:rPr lang="fr-CA" i="1" dirty="0" smtClean="0"/>
              <a:t>Sujet </a:t>
            </a:r>
            <a:r>
              <a:rPr lang="fr-CA" i="1" dirty="0"/>
              <a:t>de discussion </a:t>
            </a:r>
            <a:endParaRPr lang="fr-CA" i="1" dirty="0" smtClean="0"/>
          </a:p>
          <a:p>
            <a:endParaRPr lang="en-US" dirty="0"/>
          </a:p>
          <a:p>
            <a:pPr marL="283293" indent="-283293">
              <a:buFont typeface="Arial" panose="020B0604020202020204" pitchFamily="34" charset="0"/>
              <a:buChar char="•"/>
            </a:pPr>
            <a:r>
              <a:rPr lang="fr-CA" dirty="0"/>
              <a:t>Nous aimerions maintenant entendre ce que vous avez à dire. </a:t>
            </a:r>
            <a:endParaRPr lang="fr-CA" dirty="0" smtClean="0"/>
          </a:p>
          <a:p>
            <a:pPr lvl="0"/>
            <a:endParaRPr lang="en-US" dirty="0"/>
          </a:p>
          <a:p>
            <a:pPr marL="283293" indent="-283293">
              <a:buFont typeface="Arial" panose="020B0604020202020204" pitchFamily="34" charset="0"/>
              <a:buChar char="•"/>
            </a:pPr>
            <a:r>
              <a:rPr lang="fr-CA" dirty="0" smtClean="0"/>
              <a:t>Avez-vous </a:t>
            </a:r>
            <a:r>
              <a:rPr lang="fr-CA" dirty="0" smtClean="0"/>
              <a:t>été témoins de l’impact des changements climatiques dans votre vie ou votre travail?</a:t>
            </a:r>
          </a:p>
          <a:p>
            <a:pPr lvl="0"/>
            <a:endParaRPr lang="en-US" dirty="0"/>
          </a:p>
          <a:p>
            <a:pPr marL="283293" indent="-283293">
              <a:buFont typeface="Arial" panose="020B0604020202020204" pitchFamily="34" charset="0"/>
              <a:buChar char="•"/>
            </a:pPr>
            <a:r>
              <a:rPr lang="fr-CA" i="1" dirty="0"/>
              <a:t>(Prenez le temps voulu pour répondre ensemble à cette question.) </a:t>
            </a:r>
            <a:endParaRPr lang="en-US" dirty="0"/>
          </a:p>
          <a:p>
            <a:endParaRPr lang="en-US" dirty="0"/>
          </a:p>
        </p:txBody>
      </p:sp>
    </p:spTree>
    <p:extLst>
      <p:ext uri="{BB962C8B-B14F-4D97-AF65-F5344CB8AC3E}">
        <p14:creationId xmlns:p14="http://schemas.microsoft.com/office/powerpoint/2010/main" val="2488651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Que </a:t>
            </a:r>
            <a:r>
              <a:rPr lang="fr-CA" i="1" dirty="0"/>
              <a:t>sont les changements climatiques</a:t>
            </a:r>
            <a:r>
              <a:rPr lang="fr-CA" i="1" dirty="0" smtClean="0"/>
              <a:t>?</a:t>
            </a:r>
          </a:p>
          <a:p>
            <a:endParaRPr lang="en-US" dirty="0"/>
          </a:p>
          <a:p>
            <a:pPr marL="283293" indent="-283293">
              <a:buFont typeface="Arial" panose="020B0604020202020204" pitchFamily="34" charset="0"/>
              <a:buChar char="•"/>
            </a:pPr>
            <a:r>
              <a:rPr lang="fr-CA" dirty="0"/>
              <a:t>Les prochaines diapositives nous permettront de voir les principes de base des changements climatiques</a:t>
            </a:r>
            <a:r>
              <a:rPr lang="fr-CA" dirty="0" smtClean="0"/>
              <a:t>.</a:t>
            </a:r>
          </a:p>
          <a:p>
            <a:pPr lvl="0"/>
            <a:endParaRPr lang="en-US" dirty="0"/>
          </a:p>
          <a:p>
            <a:pPr marL="283293" indent="-283293">
              <a:buFont typeface="Arial" panose="020B0604020202020204" pitchFamily="34" charset="0"/>
              <a:buChar char="•"/>
            </a:pPr>
            <a:r>
              <a:rPr lang="fr-CA" dirty="0"/>
              <a:t>Nous avons vu leurs effets visibles; parlons maintenant des notions scientifiques qui les sous-tendent.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22</a:t>
            </a:fld>
            <a:endParaRPr lang="en-US"/>
          </a:p>
        </p:txBody>
      </p:sp>
    </p:spTree>
    <p:extLst>
      <p:ext uri="{BB962C8B-B14F-4D97-AF65-F5344CB8AC3E}">
        <p14:creationId xmlns:p14="http://schemas.microsoft.com/office/powerpoint/2010/main" val="561807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Les </a:t>
            </a:r>
            <a:r>
              <a:rPr lang="fr-CA" i="1" dirty="0"/>
              <a:t>combustibles </a:t>
            </a:r>
            <a:r>
              <a:rPr lang="fr-CA" i="1" dirty="0" smtClean="0"/>
              <a:t>fossiles</a:t>
            </a:r>
          </a:p>
          <a:p>
            <a:endParaRPr lang="en-US" dirty="0"/>
          </a:p>
          <a:p>
            <a:pPr marL="283293" indent="-283293">
              <a:buFont typeface="Arial" panose="020B0604020202020204" pitchFamily="34" charset="0"/>
              <a:buChar char="•"/>
            </a:pPr>
            <a:r>
              <a:rPr lang="fr-CA" dirty="0"/>
              <a:t>L’idée de base derrière les changements climatiques est vraiment simple : quand nous brûlons des combustibles fossiles, nous envoyons ce qu’on appelle des gaz à effet de serre (GES) dans l’atmosphère. Ne pouvant s’échapper, les GES s’accumulent (de manière accélérée depuis près de deux cents ans), et l’énergie thermique ainsi emprisonnée se met à perturber le climat terrestre. </a:t>
            </a:r>
            <a:endParaRPr lang="fr-CA" dirty="0" smtClean="0"/>
          </a:p>
          <a:p>
            <a:pPr lvl="0"/>
            <a:endParaRPr lang="en-US" dirty="0"/>
          </a:p>
          <a:p>
            <a:pPr marL="283293" indent="-283293">
              <a:buFont typeface="Arial" panose="020B0604020202020204" pitchFamily="34" charset="0"/>
              <a:buChar char="•"/>
            </a:pPr>
            <a:r>
              <a:rPr lang="fr-CA" dirty="0"/>
              <a:t>On dit que ces gaz sont « à effet de serre » parce que, comme le verre d’une </a:t>
            </a:r>
            <a:r>
              <a:rPr lang="fr-CA" i="1" dirty="0"/>
              <a:t>serre</a:t>
            </a:r>
            <a:r>
              <a:rPr lang="fr-CA" dirty="0"/>
              <a:t>, ils se combinent à l’atmosphère pour empêcher la chaleur de se dissiper, ce qui a pour effet de réchauffer ce qui se trouve à l’intérieur (la Terre).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23</a:t>
            </a:fld>
            <a:endParaRPr lang="en-US"/>
          </a:p>
        </p:txBody>
      </p:sp>
    </p:spTree>
    <p:extLst>
      <p:ext uri="{BB962C8B-B14F-4D97-AF65-F5344CB8AC3E}">
        <p14:creationId xmlns:p14="http://schemas.microsoft.com/office/powerpoint/2010/main" val="94885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Quels </a:t>
            </a:r>
            <a:r>
              <a:rPr lang="fr-CA" i="1" dirty="0"/>
              <a:t>sont les principaux types de GES? </a:t>
            </a:r>
            <a:endParaRPr lang="fr-CA" i="1" dirty="0" smtClean="0"/>
          </a:p>
          <a:p>
            <a:endParaRPr lang="en-US" dirty="0"/>
          </a:p>
          <a:p>
            <a:pPr marL="283293" indent="-283293">
              <a:buFont typeface="Arial" panose="020B0604020202020204" pitchFamily="34" charset="0"/>
              <a:buChar char="•"/>
            </a:pPr>
            <a:r>
              <a:rPr lang="fr-CA" dirty="0"/>
              <a:t>Quels sont les principaux types de GES</a:t>
            </a:r>
            <a:r>
              <a:rPr lang="fr-CA" dirty="0" smtClean="0"/>
              <a:t>?</a:t>
            </a:r>
          </a:p>
          <a:p>
            <a:pPr lvl="0"/>
            <a:endParaRPr lang="en-US" dirty="0"/>
          </a:p>
          <a:p>
            <a:pPr marL="283293" indent="-283293">
              <a:buFont typeface="Arial" panose="020B0604020202020204" pitchFamily="34" charset="0"/>
              <a:buChar char="•"/>
            </a:pPr>
            <a:r>
              <a:rPr lang="fr-CA" dirty="0"/>
              <a:t>Les GES résultent principalement de la combustion du pétrole, du charbon et du gaz naturel</a:t>
            </a:r>
            <a:r>
              <a:rPr lang="fr-CA" dirty="0" smtClean="0"/>
              <a:t>.</a:t>
            </a:r>
          </a:p>
          <a:p>
            <a:pPr lvl="0"/>
            <a:endParaRPr lang="en-US" dirty="0"/>
          </a:p>
          <a:p>
            <a:pPr marL="283293" indent="-283293">
              <a:buFont typeface="Arial" panose="020B0604020202020204" pitchFamily="34" charset="0"/>
              <a:buChar char="•"/>
            </a:pPr>
            <a:r>
              <a:rPr lang="fr-CA" dirty="0"/>
              <a:t>Il s’agit surtout de méthane et de dioxyde de carbone, mais aussi de vapeur d’eau. Chacun de ces gaz contribue au stockage dans l’atmosphère d’énergie thermique qui serait autrement dispersée dans l’espace.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24</a:t>
            </a:fld>
            <a:endParaRPr lang="en-US"/>
          </a:p>
        </p:txBody>
      </p:sp>
    </p:spTree>
    <p:extLst>
      <p:ext uri="{BB962C8B-B14F-4D97-AF65-F5344CB8AC3E}">
        <p14:creationId xmlns:p14="http://schemas.microsoft.com/office/powerpoint/2010/main" val="3808253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i="1" kern="1200" dirty="0" smtClean="0">
                <a:solidFill>
                  <a:schemeClr val="tx1"/>
                </a:solidFill>
                <a:effectLst/>
                <a:latin typeface="+mn-lt"/>
                <a:ea typeface="+mn-ea"/>
                <a:cs typeface="+mn-cs"/>
              </a:rPr>
              <a:t>D’où les GES </a:t>
            </a:r>
            <a:r>
              <a:rPr lang="en-CA" i="1" kern="1200" dirty="0" err="1" smtClean="0">
                <a:solidFill>
                  <a:schemeClr val="tx1"/>
                </a:solidFill>
                <a:effectLst/>
                <a:latin typeface="+mn-lt"/>
                <a:ea typeface="+mn-ea"/>
                <a:cs typeface="+mn-cs"/>
              </a:rPr>
              <a:t>viennent-il</a:t>
            </a:r>
            <a:r>
              <a:rPr lang="en-CA" i="1" kern="1200" dirty="0" smtClean="0">
                <a:solidFill>
                  <a:schemeClr val="tx1"/>
                </a:solidFill>
                <a:effectLst/>
                <a:latin typeface="+mn-lt"/>
                <a:ea typeface="+mn-ea"/>
                <a:cs typeface="+mn-cs"/>
              </a:rPr>
              <a:t>?</a:t>
            </a:r>
          </a:p>
          <a:p>
            <a:endParaRPr lang="en-CA" dirty="0"/>
          </a:p>
          <a:p>
            <a:pPr marL="283293" indent="-283293">
              <a:buFont typeface="Arial" panose="020B0604020202020204" pitchFamily="34" charset="0"/>
              <a:buChar char="•"/>
            </a:pPr>
            <a:r>
              <a:rPr lang="en-CA" kern="1200" dirty="0" smtClean="0">
                <a:solidFill>
                  <a:schemeClr val="tx1"/>
                </a:solidFill>
                <a:effectLst/>
                <a:latin typeface="+mn-lt"/>
                <a:ea typeface="+mn-ea"/>
                <a:cs typeface="+mn-cs"/>
              </a:rPr>
              <a:t>D’où </a:t>
            </a:r>
            <a:r>
              <a:rPr lang="en-CA" kern="1200" dirty="0" err="1" smtClean="0">
                <a:solidFill>
                  <a:schemeClr val="tx1"/>
                </a:solidFill>
                <a:effectLst/>
                <a:latin typeface="+mn-lt"/>
                <a:ea typeface="+mn-ea"/>
                <a:cs typeface="+mn-cs"/>
              </a:rPr>
              <a:t>viennent</a:t>
            </a:r>
            <a:r>
              <a:rPr lang="en-CA" kern="1200" dirty="0" smtClean="0">
                <a:solidFill>
                  <a:schemeClr val="tx1"/>
                </a:solidFill>
                <a:effectLst/>
                <a:latin typeface="+mn-lt"/>
                <a:ea typeface="+mn-ea"/>
                <a:cs typeface="+mn-cs"/>
              </a:rPr>
              <a:t> les GES?</a:t>
            </a:r>
          </a:p>
          <a:p>
            <a:pPr marL="283293" indent="-283293">
              <a:buFont typeface="Arial" panose="020B0604020202020204" pitchFamily="34" charset="0"/>
              <a:buChar char="•"/>
            </a:pPr>
            <a:endParaRPr lang="en-CA" dirty="0"/>
          </a:p>
          <a:p>
            <a:pPr marL="283293" indent="-283293">
              <a:buFont typeface="Arial" panose="020B0604020202020204" pitchFamily="34" charset="0"/>
              <a:buChar char="•"/>
            </a:pPr>
            <a:r>
              <a:rPr lang="en-CA" kern="1200" dirty="0" err="1" smtClean="0">
                <a:solidFill>
                  <a:schemeClr val="tx1"/>
                </a:solidFill>
                <a:effectLst/>
                <a:latin typeface="+mn-lt"/>
                <a:ea typeface="+mn-ea"/>
                <a:cs typeface="+mn-cs"/>
              </a:rPr>
              <a:t>Cette</a:t>
            </a:r>
            <a:r>
              <a:rPr lang="en-CA" kern="1200" dirty="0" smtClean="0">
                <a:solidFill>
                  <a:schemeClr val="tx1"/>
                </a:solidFill>
                <a:effectLst/>
                <a:latin typeface="+mn-lt"/>
                <a:ea typeface="+mn-ea"/>
                <a:cs typeface="+mn-cs"/>
              </a:rPr>
              <a:t> </a:t>
            </a:r>
            <a:r>
              <a:rPr lang="en-CA" kern="1200" dirty="0" err="1" smtClean="0">
                <a:solidFill>
                  <a:schemeClr val="tx1"/>
                </a:solidFill>
                <a:effectLst/>
                <a:latin typeface="+mn-lt"/>
                <a:ea typeface="+mn-ea"/>
                <a:cs typeface="+mn-cs"/>
              </a:rPr>
              <a:t>diapositive</a:t>
            </a:r>
            <a:r>
              <a:rPr lang="en-CA" kern="1200" dirty="0" smtClean="0">
                <a:solidFill>
                  <a:schemeClr val="tx1"/>
                </a:solidFill>
                <a:effectLst/>
                <a:latin typeface="+mn-lt"/>
                <a:ea typeface="+mn-ea"/>
                <a:cs typeface="+mn-cs"/>
              </a:rPr>
              <a:t> </a:t>
            </a:r>
            <a:r>
              <a:rPr lang="en-CA" kern="1200" dirty="0" err="1" smtClean="0">
                <a:solidFill>
                  <a:schemeClr val="tx1"/>
                </a:solidFill>
                <a:effectLst/>
                <a:latin typeface="+mn-lt"/>
                <a:ea typeface="+mn-ea"/>
                <a:cs typeface="+mn-cs"/>
              </a:rPr>
              <a:t>montre</a:t>
            </a:r>
            <a:r>
              <a:rPr lang="en-CA" kern="1200" dirty="0" smtClean="0">
                <a:solidFill>
                  <a:schemeClr val="tx1"/>
                </a:solidFill>
                <a:effectLst/>
                <a:latin typeface="+mn-lt"/>
                <a:ea typeface="+mn-ea"/>
                <a:cs typeface="+mn-cs"/>
              </a:rPr>
              <a:t> </a:t>
            </a:r>
            <a:r>
              <a:rPr lang="en-CA" kern="1200" dirty="0" err="1" smtClean="0">
                <a:solidFill>
                  <a:schemeClr val="tx1"/>
                </a:solidFill>
                <a:effectLst/>
                <a:latin typeface="+mn-lt"/>
                <a:ea typeface="+mn-ea"/>
                <a:cs typeface="+mn-cs"/>
              </a:rPr>
              <a:t>certaines</a:t>
            </a:r>
            <a:r>
              <a:rPr lang="en-CA" kern="1200" dirty="0" smtClean="0">
                <a:solidFill>
                  <a:schemeClr val="tx1"/>
                </a:solidFill>
                <a:effectLst/>
                <a:latin typeface="+mn-lt"/>
                <a:ea typeface="+mn-ea"/>
                <a:cs typeface="+mn-cs"/>
              </a:rPr>
              <a:t> des </a:t>
            </a:r>
            <a:r>
              <a:rPr lang="en-CA" kern="1200" dirty="0" err="1" smtClean="0">
                <a:solidFill>
                  <a:schemeClr val="tx1"/>
                </a:solidFill>
                <a:effectLst/>
                <a:latin typeface="+mn-lt"/>
                <a:ea typeface="+mn-ea"/>
                <a:cs typeface="+mn-cs"/>
              </a:rPr>
              <a:t>principales</a:t>
            </a:r>
            <a:r>
              <a:rPr lang="en-CA" kern="1200" dirty="0" smtClean="0">
                <a:solidFill>
                  <a:schemeClr val="tx1"/>
                </a:solidFill>
                <a:effectLst/>
                <a:latin typeface="+mn-lt"/>
                <a:ea typeface="+mn-ea"/>
                <a:cs typeface="+mn-cs"/>
              </a:rPr>
              <a:t> sources de GES.</a:t>
            </a:r>
          </a:p>
          <a:p>
            <a:pPr marL="283293" indent="-283293">
              <a:buFont typeface="Arial" panose="020B0604020202020204" pitchFamily="34" charset="0"/>
              <a:buChar char="•"/>
            </a:pPr>
            <a:endParaRPr lang="en-CA" dirty="0"/>
          </a:p>
          <a:p>
            <a:pPr marL="283293" indent="-283293">
              <a:buFont typeface="Arial" panose="020B0604020202020204" pitchFamily="34" charset="0"/>
              <a:buChar char="•"/>
            </a:pPr>
            <a:r>
              <a:rPr lang="en-CA" i="1" kern="1200" dirty="0" smtClean="0">
                <a:solidFill>
                  <a:schemeClr val="tx1"/>
                </a:solidFill>
                <a:effectLst/>
                <a:latin typeface="+mn-lt"/>
                <a:ea typeface="+mn-ea"/>
                <a:cs typeface="+mn-cs"/>
              </a:rPr>
              <a:t>(</a:t>
            </a:r>
            <a:r>
              <a:rPr lang="en-CA" i="1" kern="1200" dirty="0" err="1" smtClean="0">
                <a:solidFill>
                  <a:schemeClr val="tx1"/>
                </a:solidFill>
                <a:effectLst/>
                <a:latin typeface="+mn-lt"/>
                <a:ea typeface="+mn-ea"/>
                <a:cs typeface="+mn-cs"/>
              </a:rPr>
              <a:t>Passez</a:t>
            </a:r>
            <a:r>
              <a:rPr lang="en-CA" i="1" kern="1200" dirty="0" smtClean="0">
                <a:solidFill>
                  <a:schemeClr val="tx1"/>
                </a:solidFill>
                <a:effectLst/>
                <a:latin typeface="+mn-lt"/>
                <a:ea typeface="+mn-ea"/>
                <a:cs typeface="+mn-cs"/>
              </a:rPr>
              <a:t> en revue les categories </a:t>
            </a:r>
            <a:r>
              <a:rPr lang="en-CA" i="1" kern="1200" dirty="0" err="1" smtClean="0">
                <a:solidFill>
                  <a:schemeClr val="tx1"/>
                </a:solidFill>
                <a:effectLst/>
                <a:latin typeface="+mn-lt"/>
                <a:ea typeface="+mn-ea"/>
                <a:cs typeface="+mn-cs"/>
              </a:rPr>
              <a:t>montrées</a:t>
            </a:r>
            <a:r>
              <a:rPr lang="en-CA" i="1" kern="1200" dirty="0" smtClean="0">
                <a:solidFill>
                  <a:schemeClr val="tx1"/>
                </a:solidFill>
                <a:effectLst/>
                <a:latin typeface="+mn-lt"/>
                <a:ea typeface="+mn-ea"/>
                <a:cs typeface="+mn-cs"/>
              </a:rPr>
              <a:t>.)</a:t>
            </a:r>
          </a:p>
          <a:p>
            <a:pPr marL="283293" indent="-283293">
              <a:buFont typeface="Arial" panose="020B0604020202020204" pitchFamily="34" charset="0"/>
              <a:buChar char="•"/>
            </a:pPr>
            <a:endParaRPr lang="en-CA"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EFE0F0-C47E-A745-B339-A1201670B422}" type="slidenum">
              <a:rPr lang="en-US" smtClean="0"/>
              <a:pPr/>
              <a:t>25</a:t>
            </a:fld>
            <a:endParaRPr lang="en-US"/>
          </a:p>
        </p:txBody>
      </p:sp>
    </p:spTree>
    <p:extLst>
      <p:ext uri="{BB962C8B-B14F-4D97-AF65-F5344CB8AC3E}">
        <p14:creationId xmlns:p14="http://schemas.microsoft.com/office/powerpoint/2010/main" val="262294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Statistiques </a:t>
            </a:r>
            <a:r>
              <a:rPr lang="fr-CA" i="1" dirty="0"/>
              <a:t>et impacts </a:t>
            </a:r>
            <a:endParaRPr lang="fr-CA" i="1" dirty="0" smtClean="0"/>
          </a:p>
          <a:p>
            <a:endParaRPr lang="en-US" dirty="0"/>
          </a:p>
          <a:p>
            <a:pPr marL="283293" indent="-283293">
              <a:buFont typeface="Arial" panose="020B0604020202020204" pitchFamily="34" charset="0"/>
              <a:buChar char="•"/>
            </a:pPr>
            <a:r>
              <a:rPr lang="fr-CA" dirty="0"/>
              <a:t>Voyons maintenant quelques répercussions qui illustrent bien ce qui est en train de se passer</a:t>
            </a:r>
            <a:r>
              <a:rPr lang="fr-CA" dirty="0" smtClean="0"/>
              <a:t>.</a:t>
            </a:r>
          </a:p>
          <a:p>
            <a:pPr lvl="0"/>
            <a:endParaRPr lang="en-US" dirty="0"/>
          </a:p>
          <a:p>
            <a:pPr marL="283293" indent="-283293">
              <a:buFont typeface="Arial" panose="020B0604020202020204" pitchFamily="34" charset="0"/>
              <a:buChar char="•"/>
            </a:pPr>
            <a:r>
              <a:rPr lang="fr-CA" i="1" dirty="0" smtClean="0"/>
              <a:t>(Lisez la </a:t>
            </a:r>
            <a:r>
              <a:rPr lang="fr-CA" i="1" dirty="0"/>
              <a:t>liste de données.)</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26</a:t>
            </a:fld>
            <a:endParaRPr lang="en-US"/>
          </a:p>
        </p:txBody>
      </p:sp>
    </p:spTree>
    <p:extLst>
      <p:ext uri="{BB962C8B-B14F-4D97-AF65-F5344CB8AC3E}">
        <p14:creationId xmlns:p14="http://schemas.microsoft.com/office/powerpoint/2010/main" val="244758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Les </a:t>
            </a:r>
            <a:r>
              <a:rPr lang="fr-CA" i="1" dirty="0"/>
              <a:t>notions scientifiques qui sous-tendent les changements climatiques </a:t>
            </a:r>
            <a:endParaRPr lang="fr-CA" i="1" dirty="0" smtClean="0"/>
          </a:p>
          <a:p>
            <a:endParaRPr lang="en-US" dirty="0"/>
          </a:p>
          <a:p>
            <a:pPr marL="283293" indent="-283293">
              <a:buFont typeface="Arial" panose="020B0604020202020204" pitchFamily="34" charset="0"/>
              <a:buChar char="•"/>
            </a:pPr>
            <a:r>
              <a:rPr lang="fr-CA" dirty="0"/>
              <a:t>L’ONU a constitué un organisme directeur appelé le Groupe d’experts intergouvernemental sur l’évolution du climat (</a:t>
            </a:r>
            <a:r>
              <a:rPr lang="fr-CA" dirty="0" smtClean="0"/>
              <a:t>GIEC). </a:t>
            </a:r>
          </a:p>
          <a:p>
            <a:pPr lvl="0"/>
            <a:endParaRPr lang="en-US" dirty="0"/>
          </a:p>
          <a:p>
            <a:pPr marL="283293" indent="-283293">
              <a:buFont typeface="Arial" panose="020B0604020202020204" pitchFamily="34" charset="0"/>
              <a:buChar char="•"/>
            </a:pPr>
            <a:r>
              <a:rPr lang="fr-CA" dirty="0"/>
              <a:t>Pour vous donner une idée de l’étendue de la recherche sur les changements climatiques et des efforts consacrés à la rédaction d’un rapport du </a:t>
            </a:r>
            <a:r>
              <a:rPr lang="fr-CA" dirty="0" smtClean="0"/>
              <a:t>GIEC, </a:t>
            </a:r>
            <a:r>
              <a:rPr lang="fr-CA" dirty="0"/>
              <a:t>pensez au fait qu’il s’agit de la plus importante collaboration scientifique de l’histoire de l’humanité! </a:t>
            </a:r>
            <a:endParaRPr lang="fr-CA" dirty="0" smtClean="0"/>
          </a:p>
          <a:p>
            <a:pPr lvl="0"/>
            <a:endParaRPr lang="en-US" dirty="0"/>
          </a:p>
          <a:p>
            <a:pPr marL="283293" indent="-283293">
              <a:buFont typeface="Arial" panose="020B0604020202020204" pitchFamily="34" charset="0"/>
              <a:buChar char="•"/>
            </a:pPr>
            <a:r>
              <a:rPr lang="fr-CA" dirty="0"/>
              <a:t>Alors, quand des gens bougonneront en disant que les chercheurs ne savent pas ce qu’ils racontent, rappelez-vous l’incroyable étendue des travaux qu’ils effectuent constamment sur le climat.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27</a:t>
            </a:fld>
            <a:endParaRPr lang="en-US"/>
          </a:p>
        </p:txBody>
      </p:sp>
    </p:spTree>
    <p:extLst>
      <p:ext uri="{BB962C8B-B14F-4D97-AF65-F5344CB8AC3E}">
        <p14:creationId xmlns:p14="http://schemas.microsoft.com/office/powerpoint/2010/main" val="1161808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Les </a:t>
            </a:r>
            <a:r>
              <a:rPr lang="fr-CA" i="1" dirty="0"/>
              <a:t>conclusions du </a:t>
            </a:r>
            <a:r>
              <a:rPr lang="fr-CA" i="1" dirty="0" smtClean="0"/>
              <a:t>GIEC</a:t>
            </a:r>
          </a:p>
          <a:p>
            <a:endParaRPr lang="en-US" dirty="0"/>
          </a:p>
          <a:p>
            <a:pPr marL="283293" indent="-283293">
              <a:buFont typeface="Arial" panose="020B0604020202020204" pitchFamily="34" charset="0"/>
              <a:buChar char="•"/>
            </a:pPr>
            <a:r>
              <a:rPr lang="fr-CA" dirty="0"/>
              <a:t>Le </a:t>
            </a:r>
            <a:r>
              <a:rPr lang="fr-CA" dirty="0" smtClean="0"/>
              <a:t>GIEC </a:t>
            </a:r>
            <a:r>
              <a:rPr lang="fr-CA" dirty="0"/>
              <a:t>a conclu à un degré de certitude de 95 % que ce sont les humains qui causent les changements climatiques</a:t>
            </a:r>
            <a:r>
              <a:rPr lang="fr-CA" dirty="0" smtClean="0"/>
              <a:t>.</a:t>
            </a:r>
          </a:p>
          <a:p>
            <a:pPr lvl="0"/>
            <a:endParaRPr lang="en-US" dirty="0"/>
          </a:p>
          <a:p>
            <a:pPr marL="283293" indent="-283293">
              <a:buFont typeface="Arial" panose="020B0604020202020204" pitchFamily="34" charset="0"/>
              <a:buChar char="•"/>
            </a:pPr>
            <a:r>
              <a:rPr lang="fr-CA" dirty="0"/>
              <a:t>Il a établi que nous </a:t>
            </a:r>
            <a:r>
              <a:rPr lang="fr-CA" dirty="0" smtClean="0"/>
              <a:t>devons </a:t>
            </a:r>
            <a:r>
              <a:rPr lang="fr-CA" dirty="0"/>
              <a:t>réduire les émissions de GES.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28</a:t>
            </a:fld>
            <a:endParaRPr lang="en-US"/>
          </a:p>
        </p:txBody>
      </p:sp>
    </p:spTree>
    <p:extLst>
      <p:ext uri="{BB962C8B-B14F-4D97-AF65-F5344CB8AC3E}">
        <p14:creationId xmlns:p14="http://schemas.microsoft.com/office/powerpoint/2010/main" val="3944018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Graphique </a:t>
            </a:r>
            <a:r>
              <a:rPr lang="fr-CA" i="1" dirty="0"/>
              <a:t>sur les émissions (bâton de hockey</a:t>
            </a:r>
            <a:r>
              <a:rPr lang="fr-CA" i="1" dirty="0" smtClean="0"/>
              <a:t>)</a:t>
            </a:r>
          </a:p>
          <a:p>
            <a:endParaRPr lang="en-US" dirty="0"/>
          </a:p>
          <a:p>
            <a:pPr marL="283293" indent="-283293">
              <a:buFont typeface="Arial" panose="020B0604020202020204" pitchFamily="34" charset="0"/>
              <a:buChar char="•"/>
            </a:pPr>
            <a:r>
              <a:rPr lang="fr-CA" dirty="0"/>
              <a:t>Voici une illustration qui vous aidera à comprendre la situation en un coup d’œil</a:t>
            </a:r>
            <a:r>
              <a:rPr lang="fr-CA" dirty="0" smtClean="0"/>
              <a:t>.</a:t>
            </a:r>
          </a:p>
          <a:p>
            <a:pPr lvl="0"/>
            <a:endParaRPr lang="en-US" dirty="0"/>
          </a:p>
          <a:p>
            <a:pPr marL="283293" indent="-283293">
              <a:buFont typeface="Arial" panose="020B0604020202020204" pitchFamily="34" charset="0"/>
              <a:buChar char="•"/>
            </a:pPr>
            <a:r>
              <a:rPr lang="fr-CA" dirty="0"/>
              <a:t>Il montre la rapidité avec laquelle les températures se sont élevées. Elles étaient relativement stables jusqu’à tout récemment, quand les émissions de GES ont commencé à augmenter.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29</a:t>
            </a:fld>
            <a:endParaRPr lang="en-US"/>
          </a:p>
        </p:txBody>
      </p:sp>
    </p:spTree>
    <p:extLst>
      <p:ext uri="{BB962C8B-B14F-4D97-AF65-F5344CB8AC3E}">
        <p14:creationId xmlns:p14="http://schemas.microsoft.com/office/powerpoint/2010/main" val="363564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La direction du </a:t>
            </a:r>
            <a:r>
              <a:rPr lang="fr-CA" i="1" dirty="0" smtClean="0"/>
              <a:t>SCFP</a:t>
            </a:r>
          </a:p>
          <a:p>
            <a:endParaRPr lang="en-US" dirty="0"/>
          </a:p>
          <a:p>
            <a:pPr marL="283293" indent="-283293">
              <a:buFont typeface="Arial" panose="020B0604020202020204" pitchFamily="34" charset="0"/>
              <a:buChar char="•"/>
            </a:pPr>
            <a:r>
              <a:rPr lang="fr-CA" dirty="0"/>
              <a:t>Le SCFP croit que l’environnement est une question qui concerne les travailleurs. Les dirigeants du Syndicat abordent donc souvent le sujet des changements climatiques. </a:t>
            </a:r>
            <a:endParaRPr lang="fr-CA" dirty="0" smtClean="0"/>
          </a:p>
          <a:p>
            <a:pPr marL="283293" indent="-283293">
              <a:buFont typeface="Arial" panose="020B0604020202020204" pitchFamily="34" charset="0"/>
              <a:buChar char="•"/>
            </a:pPr>
            <a:endParaRPr lang="fr-CA" dirty="0"/>
          </a:p>
          <a:p>
            <a:pPr marL="283293" indent="-283293">
              <a:buFont typeface="Arial" panose="020B0604020202020204" pitchFamily="34" charset="0"/>
              <a:buChar char="•"/>
            </a:pPr>
            <a:r>
              <a:rPr lang="fr-CA" dirty="0" smtClean="0"/>
              <a:t>On </a:t>
            </a:r>
            <a:r>
              <a:rPr lang="fr-CA" dirty="0"/>
              <a:t>voit ici notre confrère Charles Fleury en train de mettre de l’avant les idées du SCFP dans le cadre de la Conférence de l’Organisation des Nations unies (ONU) sur les changements climatiques (COP21), tenue à Paris.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a:t>
            </a:fld>
            <a:endParaRPr lang="en-US"/>
          </a:p>
        </p:txBody>
      </p:sp>
    </p:spTree>
    <p:extLst>
      <p:ext uri="{BB962C8B-B14F-4D97-AF65-F5344CB8AC3E}">
        <p14:creationId xmlns:p14="http://schemas.microsoft.com/office/powerpoint/2010/main" val="61808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La </a:t>
            </a:r>
            <a:r>
              <a:rPr lang="fr-CA" i="1" dirty="0"/>
              <a:t>tendance au </a:t>
            </a:r>
            <a:r>
              <a:rPr lang="fr-CA" i="1" dirty="0" smtClean="0"/>
              <a:t>réchauffement</a:t>
            </a:r>
          </a:p>
          <a:p>
            <a:endParaRPr lang="en-US" dirty="0"/>
          </a:p>
          <a:p>
            <a:pPr marL="283293" indent="-283293">
              <a:buFont typeface="Arial" panose="020B0604020202020204" pitchFamily="34" charset="0"/>
              <a:buChar char="•"/>
            </a:pPr>
            <a:r>
              <a:rPr lang="fr-CA" dirty="0"/>
              <a:t>La tendance au réchauffement est indéniable. </a:t>
            </a:r>
            <a:endParaRPr lang="fr-CA" dirty="0" smtClean="0"/>
          </a:p>
          <a:p>
            <a:pPr lvl="0"/>
            <a:endParaRPr lang="en-US" dirty="0"/>
          </a:p>
          <a:p>
            <a:pPr marL="283293" indent="-283293">
              <a:buFont typeface="Arial" panose="020B0604020202020204" pitchFamily="34" charset="0"/>
              <a:buChar char="•"/>
            </a:pPr>
            <a:r>
              <a:rPr lang="fr-CA" dirty="0"/>
              <a:t>Nous avons connu 39 années consécutives durant lesquelles les températures mondiales ont été au-dessus de la normale. Nous n’avons pas eu d’année réellement « froide » depuis le milieu des années 1970. </a:t>
            </a:r>
            <a:endParaRPr lang="fr-CA" dirty="0" smtClean="0"/>
          </a:p>
          <a:p>
            <a:pPr lvl="0"/>
            <a:endParaRPr lang="en-US" dirty="0"/>
          </a:p>
          <a:p>
            <a:pPr marL="283293" indent="-283293">
              <a:buFont typeface="Arial" panose="020B0604020202020204" pitchFamily="34" charset="0"/>
              <a:buChar char="•"/>
            </a:pPr>
            <a:r>
              <a:rPr lang="fr-CA" dirty="0"/>
              <a:t>Imaginez un bulletin de météo où on vous aurait annoncé que les 39 prochaines années seraient plus chaudes que la moyenne. C’est pourtant ce qu’on a bel et bien confirmé en mesurant les effets des changements climatiques à l’échelle internationale</a:t>
            </a:r>
            <a:r>
              <a:rPr lang="fr-CA" dirty="0" smtClean="0"/>
              <a:t>.</a:t>
            </a:r>
          </a:p>
          <a:p>
            <a:pPr lvl="0"/>
            <a:endParaRPr lang="en-US" dirty="0"/>
          </a:p>
          <a:p>
            <a:pPr marL="283293" indent="-283293">
              <a:buFont typeface="Arial" panose="020B0604020202020204" pitchFamily="34" charset="0"/>
              <a:buChar char="•"/>
            </a:pPr>
            <a:r>
              <a:rPr lang="fr-CA" dirty="0"/>
              <a:t>À cause de nous, la température moyenne de la planète a déjà augmenté d’environ un degré, et nous sommes en voie de doubler cette </a:t>
            </a:r>
            <a:r>
              <a:rPr lang="fr-CA" dirty="0" smtClean="0"/>
              <a:t>hausse.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30</a:t>
            </a:fld>
            <a:endParaRPr lang="en-US"/>
          </a:p>
        </p:txBody>
      </p:sp>
    </p:spTree>
    <p:extLst>
      <p:ext uri="{BB962C8B-B14F-4D97-AF65-F5344CB8AC3E}">
        <p14:creationId xmlns:p14="http://schemas.microsoft.com/office/powerpoint/2010/main" val="427458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Sujet </a:t>
            </a:r>
            <a:r>
              <a:rPr lang="fr-CA" dirty="0"/>
              <a:t>de </a:t>
            </a:r>
            <a:r>
              <a:rPr lang="fr-CA" dirty="0" smtClean="0"/>
              <a:t>discussion</a:t>
            </a:r>
          </a:p>
          <a:p>
            <a:endParaRPr lang="en-US" dirty="0"/>
          </a:p>
          <a:p>
            <a:pPr marL="283293" indent="-283293">
              <a:buFont typeface="Arial" panose="020B0604020202020204" pitchFamily="34" charset="0"/>
              <a:buChar char="•"/>
            </a:pPr>
            <a:r>
              <a:rPr lang="fr-CA" i="1" dirty="0"/>
              <a:t>(Posez la question et prenez le temps de discuter des réponses.)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31</a:t>
            </a:fld>
            <a:endParaRPr lang="en-US"/>
          </a:p>
        </p:txBody>
      </p:sp>
    </p:spTree>
    <p:extLst>
      <p:ext uri="{BB962C8B-B14F-4D97-AF65-F5344CB8AC3E}">
        <p14:creationId xmlns:p14="http://schemas.microsoft.com/office/powerpoint/2010/main" val="752218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Il </a:t>
            </a:r>
            <a:r>
              <a:rPr lang="fr-CA" i="1" dirty="0"/>
              <a:t>existe des solutions</a:t>
            </a:r>
            <a:r>
              <a:rPr lang="fr-CA" i="1" dirty="0" smtClean="0"/>
              <a:t>!</a:t>
            </a:r>
          </a:p>
          <a:p>
            <a:endParaRPr lang="en-US" dirty="0"/>
          </a:p>
          <a:p>
            <a:pPr marL="283293" indent="-283293">
              <a:buFont typeface="Arial" panose="020B0604020202020204" pitchFamily="34" charset="0"/>
              <a:buChar char="•"/>
            </a:pPr>
            <a:r>
              <a:rPr lang="fr-CA" dirty="0"/>
              <a:t>Quand nous parlons de régler la crise climatique actuelle, il faut nous rappeler que les travailleurs ont un rôle important à jouer en la matière.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32</a:t>
            </a:fld>
            <a:endParaRPr lang="en-US"/>
          </a:p>
        </p:txBody>
      </p:sp>
    </p:spTree>
    <p:extLst>
      <p:ext uri="{BB962C8B-B14F-4D97-AF65-F5344CB8AC3E}">
        <p14:creationId xmlns:p14="http://schemas.microsoft.com/office/powerpoint/2010/main" val="313570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Le militantisme</a:t>
            </a:r>
          </a:p>
          <a:p>
            <a:endParaRPr lang="en-US" dirty="0"/>
          </a:p>
          <a:p>
            <a:pPr marL="283293" indent="-283293">
              <a:buFont typeface="Arial" panose="020B0604020202020204" pitchFamily="34" charset="0"/>
              <a:buChar char="•"/>
            </a:pPr>
            <a:r>
              <a:rPr lang="fr-CA" dirty="0"/>
              <a:t>Une partie de la solution réside dans notre propre militantisme. </a:t>
            </a:r>
            <a:endParaRPr lang="fr-CA" dirty="0" smtClean="0"/>
          </a:p>
          <a:p>
            <a:pPr lvl="0"/>
            <a:endParaRPr lang="en-US" dirty="0"/>
          </a:p>
          <a:p>
            <a:pPr marL="283293" indent="-283293">
              <a:buFont typeface="Arial" panose="020B0604020202020204" pitchFamily="34" charset="0"/>
              <a:buChar char="•"/>
            </a:pPr>
            <a:r>
              <a:rPr lang="fr-CA" dirty="0"/>
              <a:t>Les membres du SCFP soutiennent déjà les démarches visant l’atténuation des changements climatiques, mais il faut intensifier nos </a:t>
            </a:r>
            <a:r>
              <a:rPr lang="fr-CA" dirty="0" smtClean="0"/>
              <a:t>efforts </a:t>
            </a:r>
            <a:r>
              <a:rPr lang="fr-CA" dirty="0"/>
              <a:t>en la matière.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33</a:t>
            </a:fld>
            <a:endParaRPr lang="en-US"/>
          </a:p>
        </p:txBody>
      </p:sp>
    </p:spTree>
    <p:extLst>
      <p:ext uri="{BB962C8B-B14F-4D97-AF65-F5344CB8AC3E}">
        <p14:creationId xmlns:p14="http://schemas.microsoft.com/office/powerpoint/2010/main" val="617228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Mesures </a:t>
            </a:r>
            <a:r>
              <a:rPr lang="fr-CA" i="1" dirty="0"/>
              <a:t>écologiques en milieu de </a:t>
            </a:r>
            <a:r>
              <a:rPr lang="fr-CA" i="1" dirty="0" smtClean="0"/>
              <a:t>travail</a:t>
            </a:r>
          </a:p>
          <a:p>
            <a:endParaRPr lang="en-US" dirty="0"/>
          </a:p>
          <a:p>
            <a:pPr marL="283293" indent="-283293">
              <a:buFont typeface="Arial" panose="020B0604020202020204" pitchFamily="34" charset="0"/>
              <a:buChar char="•"/>
            </a:pPr>
            <a:r>
              <a:rPr lang="fr-CA" dirty="0"/>
              <a:t>Les membres du SCFP peuvent effectuer des changements au travail, en adoptant notamment des mesures dans les domaines suivants. </a:t>
            </a:r>
            <a:endParaRPr lang="fr-CA" dirty="0" smtClean="0"/>
          </a:p>
          <a:p>
            <a:pPr lvl="0"/>
            <a:endParaRPr lang="en-US" dirty="0"/>
          </a:p>
          <a:p>
            <a:pPr marL="283293" indent="-283293">
              <a:buFont typeface="Arial" panose="020B0604020202020204" pitchFamily="34" charset="0"/>
              <a:buChar char="•"/>
            </a:pPr>
            <a:r>
              <a:rPr lang="fr-CA" i="1" dirty="0"/>
              <a:t>(Lisez les champs d’action possibles énumérés sur les diapositives.) </a:t>
            </a:r>
            <a:endParaRPr lang="fr-CA" i="1" dirty="0" smtClean="0"/>
          </a:p>
          <a:p>
            <a:pPr lvl="0"/>
            <a:endParaRPr lang="en-US" dirty="0"/>
          </a:p>
          <a:p>
            <a:pPr marL="283293" indent="-283293">
              <a:buFont typeface="Arial" panose="020B0604020202020204" pitchFamily="34" charset="0"/>
              <a:buChar char="•"/>
            </a:pPr>
            <a:r>
              <a:rPr lang="fr-CA" dirty="0"/>
              <a:t>Le </a:t>
            </a:r>
            <a:r>
              <a:rPr lang="fr-CA" dirty="0" smtClean="0"/>
              <a:t>SCFP national </a:t>
            </a:r>
            <a:r>
              <a:rPr lang="fr-CA" dirty="0"/>
              <a:t>a mis au point de nombreux outils. Il existe par exemple un questionnaire en ligne permettant de réaliser un audit environnemental des milieux de travail. Il existe aussi une fiche d’information sur la manière de former un comité environnemental. Le SCFP dispose également d’une politique nationale en matière d’environnement.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34</a:t>
            </a:fld>
            <a:endParaRPr lang="en-US"/>
          </a:p>
        </p:txBody>
      </p:sp>
    </p:spTree>
    <p:extLst>
      <p:ext uri="{BB962C8B-B14F-4D97-AF65-F5344CB8AC3E}">
        <p14:creationId xmlns:p14="http://schemas.microsoft.com/office/powerpoint/2010/main" val="15090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 </a:t>
            </a:r>
            <a:r>
              <a:rPr lang="fr-CA" i="1" dirty="0" smtClean="0"/>
              <a:t>La </a:t>
            </a:r>
            <a:r>
              <a:rPr lang="fr-CA" i="1" dirty="0"/>
              <a:t>législation et la </a:t>
            </a:r>
            <a:r>
              <a:rPr lang="fr-CA" i="1" dirty="0" smtClean="0"/>
              <a:t>réglementation</a:t>
            </a:r>
          </a:p>
          <a:p>
            <a:endParaRPr lang="en-US" dirty="0"/>
          </a:p>
          <a:p>
            <a:pPr marL="283293" indent="-283293">
              <a:buFont typeface="Arial" panose="020B0604020202020204" pitchFamily="34" charset="0"/>
              <a:buChar char="•"/>
            </a:pPr>
            <a:r>
              <a:rPr lang="fr-CA" dirty="0"/>
              <a:t>Il faut nous doter de lois et de règlements à tous les ordres de gouvernement pour réduire les émissions de GES</a:t>
            </a:r>
            <a:r>
              <a:rPr lang="fr-CA" dirty="0" smtClean="0"/>
              <a:t>.</a:t>
            </a:r>
          </a:p>
          <a:p>
            <a:pPr lvl="0"/>
            <a:r>
              <a:rPr lang="fr-CA" dirty="0" smtClean="0"/>
              <a:t> </a:t>
            </a:r>
            <a:endParaRPr lang="en-US" dirty="0"/>
          </a:p>
          <a:p>
            <a:pPr marL="283293" indent="-283293">
              <a:buFont typeface="Arial" panose="020B0604020202020204" pitchFamily="34" charset="0"/>
              <a:buChar char="•"/>
            </a:pPr>
            <a:r>
              <a:rPr lang="fr-CA" dirty="0"/>
              <a:t>Des traités internationaux, comme ceux de l’ONU sur les changements climatiques, doivent également être signés pour assurer une coopération internationale et une concertation des actions en la matière. Mais cela ne suffira pas.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35</a:t>
            </a:fld>
            <a:endParaRPr lang="en-US"/>
          </a:p>
        </p:txBody>
      </p:sp>
    </p:spTree>
    <p:extLst>
      <p:ext uri="{BB962C8B-B14F-4D97-AF65-F5344CB8AC3E}">
        <p14:creationId xmlns:p14="http://schemas.microsoft.com/office/powerpoint/2010/main" val="3531262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Emplois </a:t>
            </a:r>
            <a:r>
              <a:rPr lang="fr-CA" i="1" dirty="0"/>
              <a:t>verts et écologisation de </a:t>
            </a:r>
            <a:r>
              <a:rPr lang="fr-CA" i="1" dirty="0" smtClean="0"/>
              <a:t>l’économie</a:t>
            </a:r>
          </a:p>
          <a:p>
            <a:endParaRPr lang="en-US" dirty="0"/>
          </a:p>
          <a:p>
            <a:pPr marL="283293" indent="-283293">
              <a:buFont typeface="Arial" panose="020B0604020202020204" pitchFamily="34" charset="0"/>
              <a:buChar char="•"/>
            </a:pPr>
            <a:r>
              <a:rPr lang="fr-CA" dirty="0" smtClean="0"/>
              <a:t>Les actions pour </a:t>
            </a:r>
            <a:r>
              <a:rPr lang="fr-CA" dirty="0"/>
              <a:t>ralentir les changements climatiques </a:t>
            </a:r>
            <a:r>
              <a:rPr lang="fr-CA" dirty="0" smtClean="0"/>
              <a:t>peuvent </a:t>
            </a:r>
            <a:r>
              <a:rPr lang="fr-CA" dirty="0"/>
              <a:t>favoriser la transformation de l’économie et rendre nos emplois moins nocifs pour la planète. </a:t>
            </a:r>
            <a:endParaRPr lang="fr-CA" dirty="0" smtClean="0"/>
          </a:p>
          <a:p>
            <a:pPr lvl="0"/>
            <a:endParaRPr lang="en-US" dirty="0"/>
          </a:p>
          <a:p>
            <a:pPr marL="283293" indent="-283293">
              <a:buFont typeface="Arial" panose="020B0604020202020204" pitchFamily="34" charset="0"/>
              <a:buChar char="•"/>
            </a:pPr>
            <a:r>
              <a:rPr lang="fr-CA" dirty="0"/>
              <a:t>Nous devons inventer de nouveaux types d’emploi, en veillant à ce que les travailleurs et leurs collectivités soient traités équitablement, et que tous puissent suivre des cours de recyclage leur permettant de s’adapter aux nouvelles tâches. C’est ce que nous entendons par « juste transition </a:t>
            </a:r>
            <a:r>
              <a:rPr lang="fr-CA" dirty="0" smtClean="0"/>
              <a:t>».</a:t>
            </a:r>
          </a:p>
          <a:p>
            <a:pPr lvl="0"/>
            <a:endParaRPr lang="en-US" dirty="0"/>
          </a:p>
          <a:p>
            <a:pPr marL="283293" indent="-283293">
              <a:buFont typeface="Arial" panose="020B0604020202020204" pitchFamily="34" charset="0"/>
              <a:buChar char="•"/>
            </a:pPr>
            <a:r>
              <a:rPr lang="fr-CA" dirty="0"/>
              <a:t>Le SCFP est actif au sein du Réseau pour une économie verte, qui rassemble des environnementalistes et des représentants syndicaux autour d’une même table dans le but de promouvoir </a:t>
            </a:r>
            <a:r>
              <a:rPr lang="fr-CA" dirty="0" smtClean="0"/>
              <a:t>des </a:t>
            </a:r>
            <a:r>
              <a:rPr lang="fr-CA" dirty="0"/>
              <a:t>solutions.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36</a:t>
            </a:fld>
            <a:endParaRPr lang="en-US"/>
          </a:p>
        </p:txBody>
      </p:sp>
    </p:spTree>
    <p:extLst>
      <p:ext uri="{BB962C8B-B14F-4D97-AF65-F5344CB8AC3E}">
        <p14:creationId xmlns:p14="http://schemas.microsoft.com/office/powerpoint/2010/main" val="1616247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Sujets </a:t>
            </a:r>
            <a:r>
              <a:rPr lang="fr-CA" i="1" dirty="0"/>
              <a:t>de </a:t>
            </a:r>
            <a:r>
              <a:rPr lang="fr-CA" i="1" dirty="0" smtClean="0"/>
              <a:t>discussion</a:t>
            </a:r>
          </a:p>
          <a:p>
            <a:endParaRPr lang="en-US" dirty="0"/>
          </a:p>
          <a:p>
            <a:pPr marL="283293" indent="-283293">
              <a:buFont typeface="Arial" panose="020B0604020202020204" pitchFamily="34" charset="0"/>
              <a:buChar char="•"/>
            </a:pPr>
            <a:r>
              <a:rPr lang="fr-CA" dirty="0"/>
              <a:t>Nous aimerions maintenant entendre vos idées et </a:t>
            </a:r>
            <a:r>
              <a:rPr lang="fr-CA" dirty="0" smtClean="0"/>
              <a:t>vos solutions.  </a:t>
            </a:r>
          </a:p>
          <a:p>
            <a:pPr lvl="0"/>
            <a:endParaRPr lang="en-US" dirty="0"/>
          </a:p>
          <a:p>
            <a:pPr marL="283293" indent="-283293">
              <a:buFont typeface="Arial" panose="020B0604020202020204" pitchFamily="34" charset="0"/>
              <a:buChar char="•"/>
            </a:pPr>
            <a:r>
              <a:rPr lang="fr-CA" i="1" dirty="0"/>
              <a:t>(Lisez les questions sur la diapositive.) </a:t>
            </a:r>
            <a:endParaRPr lang="fr-CA" i="1" dirty="0" smtClean="0"/>
          </a:p>
          <a:p>
            <a:pPr lvl="0"/>
            <a:endParaRPr lang="en-US" dirty="0"/>
          </a:p>
          <a:p>
            <a:pPr marL="283293" indent="-283293">
              <a:buFont typeface="Arial" panose="020B0604020202020204" pitchFamily="34" charset="0"/>
              <a:buChar char="•"/>
            </a:pPr>
            <a:r>
              <a:rPr lang="fr-CA" i="1" dirty="0"/>
              <a:t>(Animez une discussion ouverte sur ces questions, en prenant le temps d’entendre le plus de propositions possible des gens dans la salle.)</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37</a:t>
            </a:fld>
            <a:endParaRPr lang="en-US"/>
          </a:p>
        </p:txBody>
      </p:sp>
    </p:spTree>
    <p:extLst>
      <p:ext uri="{BB962C8B-B14F-4D97-AF65-F5344CB8AC3E}">
        <p14:creationId xmlns:p14="http://schemas.microsoft.com/office/powerpoint/2010/main" val="775683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4EFE0F0-C47E-A745-B339-A1201670B422}" type="slidenum">
              <a:rPr lang="en-US" smtClean="0"/>
              <a:pPr/>
              <a:t>38</a:t>
            </a:fld>
            <a:endParaRPr lang="en-US"/>
          </a:p>
        </p:txBody>
      </p:sp>
      <p:sp>
        <p:nvSpPr>
          <p:cNvPr id="6" name="Rectangle 5"/>
          <p:cNvSpPr/>
          <p:nvPr/>
        </p:nvSpPr>
        <p:spPr>
          <a:xfrm>
            <a:off x="360455" y="8769653"/>
            <a:ext cx="1038314" cy="213972"/>
          </a:xfrm>
          <a:prstGeom prst="rect">
            <a:avLst/>
          </a:prstGeom>
        </p:spPr>
        <p:txBody>
          <a:bodyPr wrap="square" lIns="90654" tIns="45327" rIns="90654" bIns="45327">
            <a:spAutoFit/>
          </a:bodyPr>
          <a:lstStyle/>
          <a:p>
            <a:r>
              <a:rPr lang="fr-CA" sz="800" dirty="0"/>
              <a:t>: md/</a:t>
            </a:r>
            <a:r>
              <a:rPr lang="fr-CA" sz="800" dirty="0" err="1"/>
              <a:t>sepb</a:t>
            </a:r>
            <a:r>
              <a:rPr lang="fr-CA" sz="800" dirty="0"/>
              <a:t> 491</a:t>
            </a:r>
            <a:endParaRPr lang="en-US" sz="800" dirty="0"/>
          </a:p>
        </p:txBody>
      </p:sp>
      <p:sp>
        <p:nvSpPr>
          <p:cNvPr id="7" name="Notes Placeholder 2"/>
          <p:cNvSpPr>
            <a:spLocks noGrp="1"/>
          </p:cNvSpPr>
          <p:nvPr>
            <p:ph type="body" idx="3"/>
          </p:nvPr>
        </p:nvSpPr>
        <p:spPr>
          <a:xfrm>
            <a:off x="693420" y="4385628"/>
            <a:ext cx="5547360" cy="4154805"/>
          </a:xfrm>
        </p:spPr>
        <p:txBody>
          <a:bodyPr/>
          <a:lstStyle/>
          <a:p>
            <a:r>
              <a:rPr lang="fr-CA" i="1" dirty="0"/>
              <a:t>Le SCFP et le climat  </a:t>
            </a:r>
          </a:p>
          <a:p>
            <a:endParaRPr lang="en-US" dirty="0"/>
          </a:p>
          <a:p>
            <a:pPr marL="283293" indent="-283293">
              <a:buFont typeface="Arial" panose="020B0604020202020204" pitchFamily="34" charset="0"/>
              <a:buChar char="•"/>
            </a:pPr>
            <a:r>
              <a:rPr lang="fr-CA" dirty="0"/>
              <a:t>Si vous désirez obtenir plus d’information, vous pouvez vous adresser aux entités suivantes.</a:t>
            </a:r>
          </a:p>
          <a:p>
            <a:pPr lvl="0"/>
            <a:r>
              <a:rPr lang="fr-CA" dirty="0"/>
              <a:t> </a:t>
            </a:r>
            <a:endParaRPr lang="en-US" dirty="0"/>
          </a:p>
          <a:p>
            <a:pPr lvl="0"/>
            <a:r>
              <a:rPr lang="fr-CA" dirty="0"/>
              <a:t>Merci. </a:t>
            </a:r>
            <a:endParaRPr lang="en-US" dirty="0"/>
          </a:p>
          <a:p>
            <a:endParaRPr lang="en-US" dirty="0"/>
          </a:p>
        </p:txBody>
      </p:sp>
    </p:spTree>
    <p:extLst>
      <p:ext uri="{BB962C8B-B14F-4D97-AF65-F5344CB8AC3E}">
        <p14:creationId xmlns:p14="http://schemas.microsoft.com/office/powerpoint/2010/main" val="254302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 </a:t>
            </a:r>
            <a:r>
              <a:rPr lang="fr-CA" i="1" dirty="0" smtClean="0"/>
              <a:t>Manifestation</a:t>
            </a:r>
          </a:p>
          <a:p>
            <a:endParaRPr lang="en-US" dirty="0"/>
          </a:p>
          <a:p>
            <a:pPr marL="283293" indent="-283293">
              <a:buFont typeface="Arial" panose="020B0604020202020204" pitchFamily="34" charset="0"/>
              <a:buChar char="•"/>
            </a:pPr>
            <a:r>
              <a:rPr lang="fr-CA" dirty="0"/>
              <a:t>Le SCFP et d’autres représentants du monde syndical se joignent souvent à la population et à d’autres alliés afin d’exiger que des mesures soient prises pour ralentir les changements climatiques.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4</a:t>
            </a:fld>
            <a:endParaRPr lang="en-US"/>
          </a:p>
        </p:txBody>
      </p:sp>
    </p:spTree>
    <p:extLst>
      <p:ext uri="{BB962C8B-B14F-4D97-AF65-F5344CB8AC3E}">
        <p14:creationId xmlns:p14="http://schemas.microsoft.com/office/powerpoint/2010/main" val="258108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Pourquoi?</a:t>
            </a:r>
          </a:p>
          <a:p>
            <a:endParaRPr lang="en-US" dirty="0"/>
          </a:p>
          <a:p>
            <a:pPr marL="283293" indent="-283293">
              <a:buFont typeface="Arial" panose="020B0604020202020204" pitchFamily="34" charset="0"/>
              <a:buChar char="•"/>
            </a:pPr>
            <a:r>
              <a:rPr lang="fr-CA" dirty="0"/>
              <a:t>Pourquoi parlons-nous de changements climatiques</a:t>
            </a:r>
            <a:r>
              <a:rPr lang="fr-CA" dirty="0" smtClean="0"/>
              <a:t>?</a:t>
            </a:r>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Nous en parlons parce qu’ils sont en train de se produire. Les scientifiques sont clairs : nous devons agir de toute urgence.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Il s’agit d’une importante question de justice sociale. Les changements climatiques touchent les collectivités et les emplois. Les syndicats doivent travailler à trouver des solutions.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5</a:t>
            </a:fld>
            <a:endParaRPr lang="en-US"/>
          </a:p>
        </p:txBody>
      </p:sp>
    </p:spTree>
    <p:extLst>
      <p:ext uri="{BB962C8B-B14F-4D97-AF65-F5344CB8AC3E}">
        <p14:creationId xmlns:p14="http://schemas.microsoft.com/office/powerpoint/2010/main" val="166594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Par où </a:t>
            </a:r>
            <a:r>
              <a:rPr lang="fr-CA" i="1" dirty="0" smtClean="0"/>
              <a:t>commencer?</a:t>
            </a:r>
          </a:p>
          <a:p>
            <a:endParaRPr lang="en-US" dirty="0"/>
          </a:p>
          <a:p>
            <a:pPr marL="283293" indent="-283293">
              <a:buFont typeface="Arial" panose="020B0604020202020204" pitchFamily="34" charset="0"/>
              <a:buChar char="•"/>
            </a:pPr>
            <a:r>
              <a:rPr lang="fr-CA" dirty="0"/>
              <a:t>Par où devrions-nous commencer? Quelles </a:t>
            </a:r>
            <a:r>
              <a:rPr lang="fr-CA" dirty="0" smtClean="0"/>
              <a:t>sont </a:t>
            </a:r>
            <a:r>
              <a:rPr lang="fr-CA" dirty="0"/>
              <a:t>les premières </a:t>
            </a:r>
            <a:r>
              <a:rPr lang="fr-CA" dirty="0" smtClean="0"/>
              <a:t>étapes? </a:t>
            </a:r>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Il nous faut apprendre à transmettre nos idées et nos expériences.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Nous devons parler ouvertement des changements climatiques.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i="1" dirty="0"/>
              <a:t>(Ici, vous pouvez </a:t>
            </a:r>
            <a:r>
              <a:rPr lang="fr-CA" i="1" dirty="0" smtClean="0"/>
              <a:t>(le présentateur) expliquer </a:t>
            </a:r>
            <a:r>
              <a:rPr lang="fr-CA" i="1" dirty="0"/>
              <a:t>brièvement votre perception du problème ou raconter une histoire personnelle sur les répercussions des changements climatiques sur votre propre vie.)</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6</a:t>
            </a:fld>
            <a:endParaRPr lang="en-US"/>
          </a:p>
        </p:txBody>
      </p:sp>
    </p:spTree>
    <p:extLst>
      <p:ext uri="{BB962C8B-B14F-4D97-AF65-F5344CB8AC3E}">
        <p14:creationId xmlns:p14="http://schemas.microsoft.com/office/powerpoint/2010/main" val="159639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4EFE0F0-C47E-A745-B339-A1201670B422}" type="slidenum">
              <a:rPr lang="en-US" smtClean="0"/>
              <a:pPr/>
              <a:t>7</a:t>
            </a:fld>
            <a:endParaRPr lang="en-US"/>
          </a:p>
        </p:txBody>
      </p:sp>
      <p:sp>
        <p:nvSpPr>
          <p:cNvPr id="5" name="Notes Placeholder 4"/>
          <p:cNvSpPr>
            <a:spLocks noGrp="1"/>
          </p:cNvSpPr>
          <p:nvPr>
            <p:ph type="body" sz="quarter" idx="11"/>
          </p:nvPr>
        </p:nvSpPr>
        <p:spPr/>
        <p:txBody>
          <a:bodyPr/>
          <a:lstStyle/>
          <a:p>
            <a:r>
              <a:rPr lang="fr-CA" i="1" dirty="0"/>
              <a:t>Des phénomènes météorologiques de plus en plus </a:t>
            </a:r>
            <a:r>
              <a:rPr lang="fr-CA" i="1" dirty="0" smtClean="0"/>
              <a:t>extrêmes</a:t>
            </a:r>
          </a:p>
          <a:p>
            <a:endParaRPr lang="en-US" dirty="0"/>
          </a:p>
          <a:p>
            <a:pPr marL="283293" indent="-283293">
              <a:buFont typeface="Arial" panose="020B0604020202020204" pitchFamily="34" charset="0"/>
              <a:buChar char="•"/>
            </a:pPr>
            <a:r>
              <a:rPr lang="fr-CA" dirty="0"/>
              <a:t>Quels sont les impacts les plus importants des changements climatiques?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smtClean="0"/>
              <a:t>Bien </a:t>
            </a:r>
            <a:r>
              <a:rPr lang="fr-CA" dirty="0"/>
              <a:t>que les notions de climat et de météo ne soient pas les mêmes, on ne peut nier que les modèles ont changé, et que les phénomènes naturels sont de plus en plus imprévisibles et excessifs.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Cela se produit notamment parce qu’il y a davantage d’énergie thermique dans l’atmosphère. Cette énergie perturbe le courant-jet, qui ralentit, fluctue et devient propice à la création de systèmes météorologiques plus intenses. </a:t>
            </a:r>
            <a:endParaRPr lang="en-US" dirty="0"/>
          </a:p>
          <a:p>
            <a:endParaRPr lang="en-US" dirty="0"/>
          </a:p>
        </p:txBody>
      </p:sp>
    </p:spTree>
    <p:extLst>
      <p:ext uri="{BB962C8B-B14F-4D97-AF65-F5344CB8AC3E}">
        <p14:creationId xmlns:p14="http://schemas.microsoft.com/office/powerpoint/2010/main" val="129883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 Graphique des températures mondiales en </a:t>
            </a:r>
            <a:r>
              <a:rPr lang="fr-CA" i="1" dirty="0" smtClean="0"/>
              <a:t>2014</a:t>
            </a:r>
          </a:p>
          <a:p>
            <a:endParaRPr lang="en-US" dirty="0"/>
          </a:p>
          <a:p>
            <a:pPr marL="283293" indent="-283293">
              <a:buFont typeface="Arial" panose="020B0604020202020204" pitchFamily="34" charset="0"/>
              <a:buChar char="•"/>
            </a:pPr>
            <a:r>
              <a:rPr lang="fr-CA" dirty="0"/>
              <a:t>Voyons de quelle façon les températures ont changé sur la planète.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Comparativement aux moyennes historiques, elles ont augmenté un peu partout, comme le montrent les points rouges sur la carte</a:t>
            </a:r>
            <a:r>
              <a:rPr lang="fr-CA" dirty="0" smtClean="0"/>
              <a:t>.</a:t>
            </a:r>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Étrangement, le Canada — surtout les régions du centre — a été l’un des quelques endroits au monde où les températures ont été inférieures à la normale en 2014.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On peut voir beaucoup de rouge en Europe, de même que dans certaines parties de la Chine, de l’Australie et de la côte du Pacifique, en Colombie-Britannique.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a:t>On peut donc conclure qu’en moyenne, la Terre se réchauffe, mais pas de manière uniforme. Les répercussions des changements climatiques ne sont pas les mêmes partout.</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8</a:t>
            </a:fld>
            <a:endParaRPr lang="en-US"/>
          </a:p>
        </p:txBody>
      </p:sp>
    </p:spTree>
    <p:extLst>
      <p:ext uri="{BB962C8B-B14F-4D97-AF65-F5344CB8AC3E}">
        <p14:creationId xmlns:p14="http://schemas.microsoft.com/office/powerpoint/2010/main" val="3391081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a:t> Il fait chaud</a:t>
            </a:r>
            <a:r>
              <a:rPr lang="fr-CA" i="1" dirty="0" smtClean="0"/>
              <a:t>!</a:t>
            </a:r>
          </a:p>
          <a:p>
            <a:endParaRPr lang="en-US" dirty="0"/>
          </a:p>
          <a:p>
            <a:pPr marL="283293" indent="-283293">
              <a:buFont typeface="Arial" panose="020B0604020202020204" pitchFamily="34" charset="0"/>
              <a:buChar char="•"/>
            </a:pPr>
            <a:r>
              <a:rPr lang="fr-CA" dirty="0"/>
              <a:t>Il est impossible de nier les faits. </a:t>
            </a:r>
            <a:endParaRPr lang="fr-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fr-CA" dirty="0" smtClean="0"/>
              <a:t>2015 a </a:t>
            </a:r>
            <a:r>
              <a:rPr lang="fr-CA" dirty="0"/>
              <a:t>été </a:t>
            </a:r>
            <a:r>
              <a:rPr lang="fr-CA" dirty="0" smtClean="0"/>
              <a:t>l’année la </a:t>
            </a:r>
            <a:r>
              <a:rPr lang="fr-CA" dirty="0"/>
              <a:t>plus chaude qu’on n’ait jamais enregistrée. </a:t>
            </a:r>
            <a:endParaRPr lang="fr-CA" dirty="0" smtClean="0"/>
          </a:p>
          <a:p>
            <a:pPr lvl="0"/>
            <a:endParaRPr lang="en-US" dirty="0"/>
          </a:p>
          <a:p>
            <a:pPr marL="283293" indent="-283293">
              <a:buFont typeface="Arial" panose="020B0604020202020204" pitchFamily="34" charset="0"/>
              <a:buChar char="•"/>
            </a:pPr>
            <a:r>
              <a:rPr lang="fr-CA" dirty="0"/>
              <a:t>À l’échelle mondiale, les cinq années les plus chaudes ont eu lieu au 21</a:t>
            </a:r>
            <a:r>
              <a:rPr lang="fr-CA" baseline="30000" dirty="0"/>
              <a:t>e</a:t>
            </a:r>
            <a:r>
              <a:rPr lang="fr-CA" dirty="0"/>
              <a:t> siècle (depuis 2005, en fait</a:t>
            </a:r>
            <a:r>
              <a:rPr lang="fr-CA" dirty="0" smtClean="0"/>
              <a:t>).</a:t>
            </a:r>
          </a:p>
          <a:p>
            <a:pPr lvl="0"/>
            <a:endParaRPr lang="en-US" dirty="0"/>
          </a:p>
          <a:p>
            <a:pPr marL="283293" indent="-283293">
              <a:buFont typeface="Arial" panose="020B0604020202020204" pitchFamily="34" charset="0"/>
              <a:buChar char="•"/>
            </a:pPr>
            <a:r>
              <a:rPr lang="fr-CA" dirty="0"/>
              <a:t>En 2015, on a enregistré une hausse de 0,9 °C au-dessus de la moyenne du 20</a:t>
            </a:r>
            <a:r>
              <a:rPr lang="fr-CA" baseline="30000" dirty="0"/>
              <a:t>e</a:t>
            </a:r>
            <a:r>
              <a:rPr lang="fr-CA" dirty="0"/>
              <a:t> siècle.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9</a:t>
            </a:fld>
            <a:endParaRPr lang="en-US"/>
          </a:p>
        </p:txBody>
      </p:sp>
    </p:spTree>
    <p:extLst>
      <p:ext uri="{BB962C8B-B14F-4D97-AF65-F5344CB8AC3E}">
        <p14:creationId xmlns:p14="http://schemas.microsoft.com/office/powerpoint/2010/main" val="365397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997827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8722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58975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83321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95103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C3A2B-A1A8-5440-9287-C12BFBAAD306}"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33903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C3A2B-A1A8-5440-9287-C12BFBAAD306}" type="datetimeFigureOut">
              <a:rPr lang="en-US" smtClean="0"/>
              <a:pPr/>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87640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C3A2B-A1A8-5440-9287-C12BFBAAD306}" type="datetimeFigureOut">
              <a:rPr lang="en-US" smtClean="0"/>
              <a:pPr/>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17644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C3A2B-A1A8-5440-9287-C12BFBAAD306}" type="datetimeFigureOut">
              <a:rPr lang="en-US" smtClean="0"/>
              <a:pPr/>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1988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C3A2B-A1A8-5440-9287-C12BFBAAD306}"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35049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C3A2B-A1A8-5440-9287-C12BFBAAD306}"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7725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C3A2B-A1A8-5440-9287-C12BFBAAD306}" type="datetimeFigureOut">
              <a:rPr lang="en-US" smtClean="0"/>
              <a:pPr/>
              <a:t>4/22/2016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8613F-8E15-9F41-BAEC-F592C902D127}" type="slidenum">
              <a:rPr lang="en-US" smtClean="0"/>
              <a:pPr/>
              <a:t>‹#›</a:t>
            </a:fld>
            <a:endParaRPr lang="en-US"/>
          </a:p>
        </p:txBody>
      </p:sp>
    </p:spTree>
    <p:extLst>
      <p:ext uri="{BB962C8B-B14F-4D97-AF65-F5344CB8AC3E}">
        <p14:creationId xmlns:p14="http://schemas.microsoft.com/office/powerpoint/2010/main" val="4659703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concept 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76225" y="4696480"/>
            <a:ext cx="8613775" cy="1046440"/>
          </a:xfrm>
          <a:prstGeom prst="rect">
            <a:avLst/>
          </a:prstGeom>
          <a:noFill/>
        </p:spPr>
        <p:txBody>
          <a:bodyPr wrap="square" rtlCol="0">
            <a:spAutoFit/>
          </a:bodyPr>
          <a:lstStyle/>
          <a:p>
            <a:pPr algn="r"/>
            <a:r>
              <a:rPr lang="fr-CA" sz="3700" b="1" dirty="0" smtClean="0">
                <a:latin typeface="Avenir Book"/>
              </a:rPr>
              <a:t>Parlons-en :</a:t>
            </a:r>
          </a:p>
          <a:p>
            <a:r>
              <a:rPr lang="fr-CA" sz="2500" b="1" dirty="0" smtClean="0">
                <a:latin typeface="Avenir Book"/>
              </a:rPr>
              <a:t>Discussions du SCFP sur les changements climatiques </a:t>
            </a:r>
            <a:endParaRPr lang="en-US" sz="2500" b="1" dirty="0">
              <a:latin typeface="Avenir Book"/>
            </a:endParaRPr>
          </a:p>
        </p:txBody>
      </p:sp>
      <p:sp>
        <p:nvSpPr>
          <p:cNvPr id="6" name="TextBox 5"/>
          <p:cNvSpPr txBox="1"/>
          <p:nvPr/>
        </p:nvSpPr>
        <p:spPr>
          <a:xfrm>
            <a:off x="3257551" y="6106269"/>
            <a:ext cx="5543549" cy="369332"/>
          </a:xfrm>
          <a:prstGeom prst="rect">
            <a:avLst/>
          </a:prstGeom>
          <a:noFill/>
        </p:spPr>
        <p:txBody>
          <a:bodyPr wrap="square" rtlCol="0">
            <a:spAutoFit/>
          </a:bodyPr>
          <a:lstStyle/>
          <a:p>
            <a:pPr algn="r"/>
            <a:r>
              <a:rPr lang="fr-CA" b="1" i="1" dirty="0" smtClean="0">
                <a:latin typeface="Avenir Book"/>
              </a:rPr>
              <a:t>Comité national de l’environnement du SCFP </a:t>
            </a:r>
            <a:endParaRPr lang="en-US" b="1" i="1" dirty="0">
              <a:latin typeface="Avenir Book"/>
            </a:endParaRPr>
          </a:p>
        </p:txBody>
      </p:sp>
    </p:spTree>
    <p:extLst>
      <p:ext uri="{BB962C8B-B14F-4D97-AF65-F5344CB8AC3E}">
        <p14:creationId xmlns:p14="http://schemas.microsoft.com/office/powerpoint/2010/main" val="1698391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81" b="8681"/>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TextBox 4"/>
          <p:cNvSpPr txBox="1"/>
          <p:nvPr/>
        </p:nvSpPr>
        <p:spPr>
          <a:xfrm>
            <a:off x="1604962" y="408057"/>
            <a:ext cx="5934075" cy="707886"/>
          </a:xfrm>
          <a:prstGeom prst="rect">
            <a:avLst/>
          </a:prstGeom>
          <a:noFill/>
        </p:spPr>
        <p:txBody>
          <a:bodyPr wrap="square" rtlCol="0">
            <a:spAutoFit/>
          </a:bodyPr>
          <a:lstStyle/>
          <a:p>
            <a:r>
              <a:rPr lang="fr-CA" sz="4000" b="1" dirty="0" smtClean="0">
                <a:latin typeface="Avenir Book"/>
              </a:rPr>
              <a:t>Calgary, le 22 juin 2013</a:t>
            </a:r>
            <a:endParaRPr lang="en-US" sz="4000" b="1" dirty="0">
              <a:latin typeface="Avenir Book"/>
            </a:endParaRPr>
          </a:p>
        </p:txBody>
      </p:sp>
    </p:spTree>
    <p:extLst>
      <p:ext uri="{BB962C8B-B14F-4D97-AF65-F5344CB8AC3E}">
        <p14:creationId xmlns:p14="http://schemas.microsoft.com/office/powerpoint/2010/main" val="1535794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firth\AppData\Local\Temp\Temp1_flood pics 2 (2).zip\flood pics 2\IMG_0504_2.JPG"/>
          <p:cNvPicPr>
            <a:picLocks noGrp="1" noChangeAspect="1" noChangeArrowheads="1"/>
          </p:cNvPicPr>
          <p:nvPr>
            <p:ph idx="1"/>
          </p:nvPr>
        </p:nvPicPr>
        <p:blipFill>
          <a:blip r:embed="rId3" cstate="print"/>
          <a:srcRect t="14602" b="14602"/>
          <a:stretch>
            <a:fillRect/>
          </a:stretch>
        </p:blipFill>
        <p:spPr bwMode="auto">
          <a:prstGeom prst="rect">
            <a:avLst/>
          </a:prstGeom>
          <a:noFill/>
        </p:spPr>
      </p:pic>
      <p:sp>
        <p:nvSpPr>
          <p:cNvPr id="6" name="TextBox 5"/>
          <p:cNvSpPr txBox="1"/>
          <p:nvPr/>
        </p:nvSpPr>
        <p:spPr>
          <a:xfrm>
            <a:off x="1866900" y="295811"/>
            <a:ext cx="5410200" cy="707886"/>
          </a:xfrm>
          <a:prstGeom prst="rect">
            <a:avLst/>
          </a:prstGeom>
          <a:noFill/>
        </p:spPr>
        <p:txBody>
          <a:bodyPr wrap="square" rtlCol="0">
            <a:spAutoFit/>
          </a:bodyPr>
          <a:lstStyle/>
          <a:p>
            <a:r>
              <a:rPr lang="fr-CA" sz="4000" b="1" dirty="0" smtClean="0">
                <a:latin typeface="Avenir Book"/>
              </a:rPr>
              <a:t>Inondation en Alberta </a:t>
            </a:r>
            <a:endParaRPr lang="en-US" sz="4000" b="1" dirty="0">
              <a:latin typeface="Avenir Book"/>
            </a:endParaRPr>
          </a:p>
        </p:txBody>
      </p:sp>
    </p:spTree>
    <p:extLst>
      <p:ext uri="{BB962C8B-B14F-4D97-AF65-F5344CB8AC3E}">
        <p14:creationId xmlns:p14="http://schemas.microsoft.com/office/powerpoint/2010/main" val="3539604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81" b="8681"/>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 name="TextBox 2"/>
          <p:cNvSpPr txBox="1"/>
          <p:nvPr/>
        </p:nvSpPr>
        <p:spPr>
          <a:xfrm>
            <a:off x="1490662" y="322332"/>
            <a:ext cx="6162675" cy="707886"/>
          </a:xfrm>
          <a:prstGeom prst="rect">
            <a:avLst/>
          </a:prstGeom>
          <a:noFill/>
        </p:spPr>
        <p:txBody>
          <a:bodyPr wrap="square" rtlCol="0">
            <a:spAutoFit/>
          </a:bodyPr>
          <a:lstStyle/>
          <a:p>
            <a:r>
              <a:rPr lang="fr-CA" sz="4000" b="1" dirty="0" smtClean="0">
                <a:latin typeface="Avenir Book"/>
              </a:rPr>
              <a:t>Toronto, le 8 juillet 2013</a:t>
            </a:r>
            <a:endParaRPr lang="en-US" sz="4000" b="1" dirty="0">
              <a:latin typeface="Avenir Book"/>
            </a:endParaRPr>
          </a:p>
        </p:txBody>
      </p:sp>
    </p:spTree>
    <p:extLst>
      <p:ext uri="{BB962C8B-B14F-4D97-AF65-F5344CB8AC3E}">
        <p14:creationId xmlns:p14="http://schemas.microsoft.com/office/powerpoint/2010/main" val="1389189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4304" b="14304"/>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TextBox 4"/>
          <p:cNvSpPr txBox="1"/>
          <p:nvPr/>
        </p:nvSpPr>
        <p:spPr>
          <a:xfrm>
            <a:off x="5476775" y="6126163"/>
            <a:ext cx="3769753" cy="369332"/>
          </a:xfrm>
          <a:prstGeom prst="rect">
            <a:avLst/>
          </a:prstGeom>
          <a:noFill/>
        </p:spPr>
        <p:txBody>
          <a:bodyPr wrap="square" rtlCol="0">
            <a:spAutoFit/>
          </a:bodyPr>
          <a:lstStyle/>
          <a:p>
            <a:r>
              <a:rPr lang="en-US" dirty="0" err="1" smtClean="0">
                <a:latin typeface="Avenir Book"/>
              </a:rPr>
              <a:t>Ouragan</a:t>
            </a:r>
            <a:r>
              <a:rPr lang="en-US" dirty="0" smtClean="0">
                <a:latin typeface="Avenir Book"/>
              </a:rPr>
              <a:t> Sandy, </a:t>
            </a:r>
            <a:r>
              <a:rPr lang="en-US" dirty="0" err="1" smtClean="0">
                <a:latin typeface="Avenir Book"/>
              </a:rPr>
              <a:t>octobre</a:t>
            </a:r>
            <a:r>
              <a:rPr lang="en-US" dirty="0" smtClean="0">
                <a:latin typeface="Avenir Book"/>
              </a:rPr>
              <a:t> 2012</a:t>
            </a:r>
            <a:endParaRPr lang="en-US" dirty="0">
              <a:latin typeface="Avenir Book"/>
            </a:endParaRPr>
          </a:p>
        </p:txBody>
      </p:sp>
      <p:sp>
        <p:nvSpPr>
          <p:cNvPr id="6" name="TextBox 5"/>
          <p:cNvSpPr txBox="1"/>
          <p:nvPr/>
        </p:nvSpPr>
        <p:spPr>
          <a:xfrm>
            <a:off x="1414462" y="368439"/>
            <a:ext cx="6315075" cy="707886"/>
          </a:xfrm>
          <a:prstGeom prst="rect">
            <a:avLst/>
          </a:prstGeom>
          <a:noFill/>
        </p:spPr>
        <p:txBody>
          <a:bodyPr wrap="square" rtlCol="0">
            <a:spAutoFit/>
          </a:bodyPr>
          <a:lstStyle/>
          <a:p>
            <a:pPr algn="ctr"/>
            <a:r>
              <a:rPr lang="fr-CA" sz="4000" b="1" dirty="0" smtClean="0">
                <a:latin typeface="Avenir Book"/>
              </a:rPr>
              <a:t>D’énormes tempêtes</a:t>
            </a:r>
            <a:endParaRPr lang="en-US" sz="4000" b="1" dirty="0">
              <a:latin typeface="Avenir Book"/>
            </a:endParaRPr>
          </a:p>
        </p:txBody>
      </p:sp>
    </p:spTree>
    <p:extLst>
      <p:ext uri="{BB962C8B-B14F-4D97-AF65-F5344CB8AC3E}">
        <p14:creationId xmlns:p14="http://schemas.microsoft.com/office/powerpoint/2010/main" val="833161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88531" y="6126163"/>
            <a:ext cx="3622581" cy="369332"/>
          </a:xfrm>
          <a:prstGeom prst="rect">
            <a:avLst/>
          </a:prstGeom>
          <a:noFill/>
        </p:spPr>
        <p:txBody>
          <a:bodyPr wrap="square" rtlCol="0">
            <a:spAutoFit/>
          </a:bodyPr>
          <a:lstStyle/>
          <a:p>
            <a:r>
              <a:rPr lang="en-US" dirty="0" err="1" smtClean="0">
                <a:latin typeface="Avenir Book"/>
              </a:rPr>
              <a:t>Athène</a:t>
            </a:r>
            <a:r>
              <a:rPr lang="en-US" dirty="0" smtClean="0">
                <a:latin typeface="Avenir Book"/>
              </a:rPr>
              <a:t>, </a:t>
            </a:r>
            <a:r>
              <a:rPr lang="en-US" dirty="0" err="1" smtClean="0">
                <a:latin typeface="Avenir Book"/>
              </a:rPr>
              <a:t>Grèce</a:t>
            </a:r>
            <a:r>
              <a:rPr lang="en-US" dirty="0" smtClean="0">
                <a:latin typeface="Avenir Book"/>
              </a:rPr>
              <a:t>, </a:t>
            </a:r>
            <a:r>
              <a:rPr lang="en-US" dirty="0" err="1" smtClean="0">
                <a:latin typeface="Avenir Book"/>
              </a:rPr>
              <a:t>février</a:t>
            </a:r>
            <a:r>
              <a:rPr lang="en-US" dirty="0" smtClean="0">
                <a:latin typeface="Avenir Book"/>
              </a:rPr>
              <a:t> 2013</a:t>
            </a:r>
            <a:endParaRPr lang="en-US" dirty="0">
              <a:latin typeface="Avenir Book"/>
            </a:endParaRPr>
          </a:p>
        </p:txBody>
      </p:sp>
      <p:pic>
        <p:nvPicPr>
          <p:cNvPr id="6"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747" b="8747"/>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 name="TextBox 3"/>
          <p:cNvSpPr txBox="1"/>
          <p:nvPr/>
        </p:nvSpPr>
        <p:spPr>
          <a:xfrm>
            <a:off x="1162050" y="362544"/>
            <a:ext cx="6819900" cy="769441"/>
          </a:xfrm>
          <a:prstGeom prst="rect">
            <a:avLst/>
          </a:prstGeom>
          <a:noFill/>
        </p:spPr>
        <p:txBody>
          <a:bodyPr wrap="square" rtlCol="0">
            <a:spAutoFit/>
          </a:bodyPr>
          <a:lstStyle/>
          <a:p>
            <a:pPr algn="ctr"/>
            <a:r>
              <a:rPr lang="fr-CA" sz="4400" b="1" dirty="0" smtClean="0">
                <a:latin typeface="Avenir Book"/>
              </a:rPr>
              <a:t>Inondations soudaines</a:t>
            </a:r>
            <a:endParaRPr lang="en-US" sz="4400" b="1" dirty="0">
              <a:latin typeface="Avenir Book"/>
            </a:endParaRPr>
          </a:p>
        </p:txBody>
      </p:sp>
    </p:spTree>
    <p:extLst>
      <p:ext uri="{BB962C8B-B14F-4D97-AF65-F5344CB8AC3E}">
        <p14:creationId xmlns:p14="http://schemas.microsoft.com/office/powerpoint/2010/main" val="1002357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97053" y="6083115"/>
            <a:ext cx="3718235" cy="369332"/>
          </a:xfrm>
          <a:prstGeom prst="rect">
            <a:avLst/>
          </a:prstGeom>
          <a:noFill/>
        </p:spPr>
        <p:txBody>
          <a:bodyPr wrap="square" rtlCol="0">
            <a:spAutoFit/>
          </a:bodyPr>
          <a:lstStyle/>
          <a:p>
            <a:r>
              <a:rPr lang="en-US" dirty="0" smtClean="0">
                <a:latin typeface="Avenir Book"/>
              </a:rPr>
              <a:t>Pakistan, </a:t>
            </a:r>
            <a:r>
              <a:rPr lang="en-US" dirty="0" err="1" smtClean="0">
                <a:latin typeface="Avenir Book"/>
              </a:rPr>
              <a:t>août</a:t>
            </a:r>
            <a:r>
              <a:rPr lang="en-US" dirty="0" smtClean="0">
                <a:latin typeface="Avenir Book"/>
              </a:rPr>
              <a:t> 2012</a:t>
            </a:r>
            <a:endParaRPr lang="en-US" dirty="0">
              <a:latin typeface="Avenir Book"/>
            </a:endParaRPr>
          </a:p>
        </p:txBody>
      </p:sp>
      <p:pic>
        <p:nvPicPr>
          <p:cNvPr id="6"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TextBox 6"/>
          <p:cNvSpPr txBox="1"/>
          <p:nvPr/>
        </p:nvSpPr>
        <p:spPr>
          <a:xfrm>
            <a:off x="1323975" y="314325"/>
            <a:ext cx="6496050" cy="769441"/>
          </a:xfrm>
          <a:prstGeom prst="rect">
            <a:avLst/>
          </a:prstGeom>
          <a:noFill/>
        </p:spPr>
        <p:txBody>
          <a:bodyPr wrap="square" rtlCol="0">
            <a:spAutoFit/>
          </a:bodyPr>
          <a:lstStyle/>
          <a:p>
            <a:pPr algn="ctr"/>
            <a:r>
              <a:rPr lang="fr-CA" sz="4400" b="1" dirty="0" smtClean="0">
                <a:latin typeface="Avenir Book"/>
              </a:rPr>
              <a:t>Inondations soudaines</a:t>
            </a:r>
            <a:endParaRPr lang="en-US" sz="4400" b="1" dirty="0">
              <a:latin typeface="Avenir Book"/>
            </a:endParaRPr>
          </a:p>
        </p:txBody>
      </p:sp>
    </p:spTree>
    <p:extLst>
      <p:ext uri="{BB962C8B-B14F-4D97-AF65-F5344CB8AC3E}">
        <p14:creationId xmlns:p14="http://schemas.microsoft.com/office/powerpoint/2010/main" val="4099321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747" b="8747"/>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TextBox 4"/>
          <p:cNvSpPr txBox="1"/>
          <p:nvPr/>
        </p:nvSpPr>
        <p:spPr>
          <a:xfrm>
            <a:off x="5601903" y="6083115"/>
            <a:ext cx="3773793" cy="369332"/>
          </a:xfrm>
          <a:prstGeom prst="rect">
            <a:avLst/>
          </a:prstGeom>
          <a:noFill/>
        </p:spPr>
        <p:txBody>
          <a:bodyPr wrap="square" rtlCol="0">
            <a:spAutoFit/>
          </a:bodyPr>
          <a:lstStyle/>
          <a:p>
            <a:r>
              <a:rPr lang="en-US" dirty="0" smtClean="0">
                <a:latin typeface="Avenir Book"/>
              </a:rPr>
              <a:t>Lac Poyang, Chine, </a:t>
            </a:r>
            <a:r>
              <a:rPr lang="en-US" dirty="0" err="1" smtClean="0">
                <a:latin typeface="Avenir Book"/>
              </a:rPr>
              <a:t>mai</a:t>
            </a:r>
            <a:r>
              <a:rPr lang="en-US" dirty="0" smtClean="0">
                <a:latin typeface="Avenir Book"/>
              </a:rPr>
              <a:t> 2011</a:t>
            </a:r>
            <a:endParaRPr lang="en-US" dirty="0">
              <a:latin typeface="Avenir Book"/>
            </a:endParaRPr>
          </a:p>
        </p:txBody>
      </p:sp>
      <p:sp>
        <p:nvSpPr>
          <p:cNvPr id="6" name="TextBox 5"/>
          <p:cNvSpPr txBox="1"/>
          <p:nvPr/>
        </p:nvSpPr>
        <p:spPr>
          <a:xfrm>
            <a:off x="2166937" y="400050"/>
            <a:ext cx="4810125" cy="769441"/>
          </a:xfrm>
          <a:prstGeom prst="rect">
            <a:avLst/>
          </a:prstGeom>
          <a:noFill/>
        </p:spPr>
        <p:txBody>
          <a:bodyPr wrap="square" rtlCol="0">
            <a:spAutoFit/>
          </a:bodyPr>
          <a:lstStyle/>
          <a:p>
            <a:pPr algn="ctr"/>
            <a:r>
              <a:rPr lang="fr-CA" sz="4400" b="1" dirty="0" smtClean="0">
                <a:latin typeface="Avenir Book"/>
              </a:rPr>
              <a:t>Sécheresses</a:t>
            </a:r>
            <a:endParaRPr lang="en-US" sz="4400" b="1" dirty="0">
              <a:latin typeface="Avenir Book"/>
            </a:endParaRPr>
          </a:p>
        </p:txBody>
      </p:sp>
    </p:spTree>
    <p:extLst>
      <p:ext uri="{BB962C8B-B14F-4D97-AF65-F5344CB8AC3E}">
        <p14:creationId xmlns:p14="http://schemas.microsoft.com/office/powerpoint/2010/main" val="1662709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50029" y="6083115"/>
            <a:ext cx="3725667" cy="369332"/>
          </a:xfrm>
          <a:prstGeom prst="rect">
            <a:avLst/>
          </a:prstGeom>
          <a:noFill/>
        </p:spPr>
        <p:txBody>
          <a:bodyPr wrap="square" rtlCol="0">
            <a:spAutoFit/>
          </a:bodyPr>
          <a:lstStyle/>
          <a:p>
            <a:r>
              <a:rPr lang="en-US" dirty="0" smtClean="0">
                <a:latin typeface="Avenir Book"/>
              </a:rPr>
              <a:t>Lac Folsom, </a:t>
            </a:r>
            <a:r>
              <a:rPr lang="en-US" dirty="0" err="1" smtClean="0">
                <a:latin typeface="Avenir Book"/>
              </a:rPr>
              <a:t>Californie</a:t>
            </a:r>
            <a:r>
              <a:rPr lang="en-US" dirty="0" smtClean="0">
                <a:latin typeface="Avenir Book"/>
              </a:rPr>
              <a:t>, 2014</a:t>
            </a:r>
            <a:endParaRPr lang="en-US" dirty="0">
              <a:latin typeface="Avenir Book"/>
            </a:endParaRPr>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t="9107" b="9107"/>
          <a:stretch>
            <a:fillRect/>
          </a:stretch>
        </p:blipFill>
        <p:spPr>
          <a:prstGeom prst="rect">
            <a:avLst/>
          </a:prstGeom>
        </p:spPr>
      </p:pic>
      <p:sp>
        <p:nvSpPr>
          <p:cNvPr id="4" name="TextBox 3"/>
          <p:cNvSpPr txBox="1"/>
          <p:nvPr/>
        </p:nvSpPr>
        <p:spPr>
          <a:xfrm>
            <a:off x="928687" y="104775"/>
            <a:ext cx="7286625" cy="1323439"/>
          </a:xfrm>
          <a:prstGeom prst="rect">
            <a:avLst/>
          </a:prstGeom>
          <a:noFill/>
        </p:spPr>
        <p:txBody>
          <a:bodyPr wrap="square" rtlCol="0">
            <a:spAutoFit/>
          </a:bodyPr>
          <a:lstStyle/>
          <a:p>
            <a:pPr algn="ctr"/>
            <a:r>
              <a:rPr lang="fr-CA" sz="4000" b="1" dirty="0" smtClean="0">
                <a:latin typeface="Avenir Book"/>
              </a:rPr>
              <a:t>Sécheresses et l’approvisionnement en eau </a:t>
            </a:r>
            <a:endParaRPr lang="en-US" sz="4000" b="1" dirty="0">
              <a:latin typeface="Avenir Book"/>
            </a:endParaRPr>
          </a:p>
        </p:txBody>
      </p:sp>
    </p:spTree>
    <p:extLst>
      <p:ext uri="{BB962C8B-B14F-4D97-AF65-F5344CB8AC3E}">
        <p14:creationId xmlns:p14="http://schemas.microsoft.com/office/powerpoint/2010/main" val="3627399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1785" y="6083115"/>
            <a:ext cx="3793775" cy="369332"/>
          </a:xfrm>
          <a:prstGeom prst="rect">
            <a:avLst/>
          </a:prstGeom>
          <a:noFill/>
        </p:spPr>
        <p:txBody>
          <a:bodyPr wrap="square" rtlCol="0">
            <a:spAutoFit/>
          </a:bodyPr>
          <a:lstStyle/>
          <a:p>
            <a:r>
              <a:rPr lang="en-US" dirty="0" err="1" smtClean="0">
                <a:latin typeface="Avenir Book"/>
              </a:rPr>
              <a:t>Californie</a:t>
            </a:r>
            <a:r>
              <a:rPr lang="en-US" dirty="0" smtClean="0">
                <a:latin typeface="Avenir Book"/>
              </a:rPr>
              <a:t>, </a:t>
            </a:r>
            <a:r>
              <a:rPr lang="en-US" dirty="0" err="1" smtClean="0">
                <a:latin typeface="Avenir Book"/>
              </a:rPr>
              <a:t>septembre</a:t>
            </a:r>
            <a:r>
              <a:rPr lang="en-US" dirty="0" smtClean="0">
                <a:latin typeface="Avenir Book"/>
              </a:rPr>
              <a:t> 2012</a:t>
            </a:r>
            <a:endParaRPr lang="en-US" dirty="0">
              <a:latin typeface="Avenir Book"/>
            </a:endParaRPr>
          </a:p>
        </p:txBody>
      </p:sp>
      <p:pic>
        <p:nvPicPr>
          <p:cNvPr id="8" name="Content Placeholder 7"/>
          <p:cNvPicPr>
            <a:picLocks noGrp="1" noChangeAspect="1"/>
          </p:cNvPicPr>
          <p:nvPr>
            <p:ph idx="1"/>
          </p:nvPr>
        </p:nvPicPr>
        <p:blipFill>
          <a:blip r:embed="rId3"/>
          <a:srcRect t="8773" b="8773"/>
          <a:stretch>
            <a:fillRect/>
          </a:stretch>
        </p:blipFill>
        <p:spPr/>
      </p:pic>
      <p:sp>
        <p:nvSpPr>
          <p:cNvPr id="4" name="TextBox 3"/>
          <p:cNvSpPr txBox="1"/>
          <p:nvPr/>
        </p:nvSpPr>
        <p:spPr>
          <a:xfrm>
            <a:off x="1819275" y="305425"/>
            <a:ext cx="5505450" cy="769441"/>
          </a:xfrm>
          <a:prstGeom prst="rect">
            <a:avLst/>
          </a:prstGeom>
          <a:noFill/>
        </p:spPr>
        <p:txBody>
          <a:bodyPr wrap="square" rtlCol="0">
            <a:spAutoFit/>
          </a:bodyPr>
          <a:lstStyle/>
          <a:p>
            <a:pPr algn="ctr"/>
            <a:r>
              <a:rPr lang="fr-CA" sz="4400" b="1" dirty="0" smtClean="0">
                <a:latin typeface="Avenir Book"/>
              </a:rPr>
              <a:t>Feux </a:t>
            </a:r>
            <a:endParaRPr lang="en-US" sz="4400" b="1" dirty="0">
              <a:latin typeface="Avenir Book"/>
            </a:endParaRPr>
          </a:p>
        </p:txBody>
      </p:sp>
    </p:spTree>
    <p:extLst>
      <p:ext uri="{BB962C8B-B14F-4D97-AF65-F5344CB8AC3E}">
        <p14:creationId xmlns:p14="http://schemas.microsoft.com/office/powerpoint/2010/main" val="4176746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206" y="1600200"/>
            <a:ext cx="8011235" cy="4525963"/>
          </a:xfrm>
        </p:spPr>
      </p:pic>
      <p:sp>
        <p:nvSpPr>
          <p:cNvPr id="7" name="TextBox 6"/>
          <p:cNvSpPr txBox="1"/>
          <p:nvPr/>
        </p:nvSpPr>
        <p:spPr>
          <a:xfrm>
            <a:off x="5779442" y="6126163"/>
            <a:ext cx="2804999" cy="369332"/>
          </a:xfrm>
          <a:prstGeom prst="rect">
            <a:avLst/>
          </a:prstGeom>
          <a:noFill/>
        </p:spPr>
        <p:txBody>
          <a:bodyPr wrap="none" rtlCol="0">
            <a:spAutoFit/>
          </a:bodyPr>
          <a:lstStyle/>
          <a:p>
            <a:r>
              <a:rPr lang="en-CA" dirty="0" err="1">
                <a:latin typeface="Avenir Book"/>
              </a:rPr>
              <a:t>Shishmaref</a:t>
            </a:r>
            <a:r>
              <a:rPr lang="en-CA" dirty="0">
                <a:latin typeface="Avenir Book"/>
              </a:rPr>
              <a:t>, </a:t>
            </a:r>
            <a:r>
              <a:rPr lang="en-CA" dirty="0" smtClean="0">
                <a:latin typeface="Avenir Book"/>
              </a:rPr>
              <a:t>Alaska, 2014</a:t>
            </a:r>
            <a:endParaRPr lang="en-CA" dirty="0">
              <a:latin typeface="Avenir Book"/>
            </a:endParaRPr>
          </a:p>
        </p:txBody>
      </p:sp>
      <p:sp>
        <p:nvSpPr>
          <p:cNvPr id="5" name="TextBox 4"/>
          <p:cNvSpPr txBox="1"/>
          <p:nvPr/>
        </p:nvSpPr>
        <p:spPr>
          <a:xfrm>
            <a:off x="1877455" y="296525"/>
            <a:ext cx="5402735" cy="769441"/>
          </a:xfrm>
          <a:prstGeom prst="rect">
            <a:avLst/>
          </a:prstGeom>
          <a:noFill/>
        </p:spPr>
        <p:txBody>
          <a:bodyPr wrap="square" rtlCol="0">
            <a:spAutoFit/>
          </a:bodyPr>
          <a:lstStyle/>
          <a:p>
            <a:pPr algn="ctr"/>
            <a:r>
              <a:rPr lang="fr-CA" sz="4400" b="1" dirty="0" smtClean="0">
                <a:latin typeface="Avenir Book"/>
              </a:rPr>
              <a:t>Fonte du pergélisol</a:t>
            </a:r>
            <a:endParaRPr lang="en-US" sz="4400" b="1" dirty="0">
              <a:latin typeface="Avenir Book"/>
            </a:endParaRPr>
          </a:p>
        </p:txBody>
      </p:sp>
    </p:spTree>
    <p:extLst>
      <p:ext uri="{BB962C8B-B14F-4D97-AF65-F5344CB8AC3E}">
        <p14:creationId xmlns:p14="http://schemas.microsoft.com/office/powerpoint/2010/main" val="395606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51966"/>
            <a:ext cx="9144000" cy="5306034"/>
          </a:xfrm>
        </p:spPr>
      </p:pic>
      <p:sp>
        <p:nvSpPr>
          <p:cNvPr id="6" name="TextBox 5"/>
          <p:cNvSpPr txBox="1"/>
          <p:nvPr/>
        </p:nvSpPr>
        <p:spPr>
          <a:xfrm>
            <a:off x="1557337" y="209550"/>
            <a:ext cx="6029325" cy="1477328"/>
          </a:xfrm>
          <a:prstGeom prst="rect">
            <a:avLst/>
          </a:prstGeom>
          <a:noFill/>
        </p:spPr>
        <p:txBody>
          <a:bodyPr wrap="square" rtlCol="0">
            <a:spAutoFit/>
          </a:bodyPr>
          <a:lstStyle/>
          <a:p>
            <a:pPr algn="ctr"/>
            <a:r>
              <a:rPr lang="fr-CA" sz="3000" b="1" dirty="0" smtClean="0">
                <a:latin typeface="Avenir Book"/>
              </a:rPr>
              <a:t>Militants syndicaux participant à une marche pour le climat en novembre 2015.</a:t>
            </a:r>
            <a:endParaRPr lang="en-US" sz="3000" b="1" dirty="0">
              <a:latin typeface="Avenir Book"/>
            </a:endParaRPr>
          </a:p>
        </p:txBody>
      </p:sp>
    </p:spTree>
    <p:extLst>
      <p:ext uri="{BB962C8B-B14F-4D97-AF65-F5344CB8AC3E}">
        <p14:creationId xmlns:p14="http://schemas.microsoft.com/office/powerpoint/2010/main" val="162298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17463"/>
            <a:ext cx="4782224" cy="2906247"/>
          </a:xfrm>
          <a:prstGeom prst="rect">
            <a:avLst/>
          </a:prstGeom>
        </p:spPr>
      </p:pic>
      <p:pic>
        <p:nvPicPr>
          <p:cNvPr id="4" name="Picture 3"/>
          <p:cNvPicPr>
            <a:picLocks noChangeAspect="1"/>
          </p:cNvPicPr>
          <p:nvPr/>
        </p:nvPicPr>
        <p:blipFill>
          <a:blip r:embed="rId4"/>
          <a:stretch>
            <a:fillRect/>
          </a:stretch>
        </p:blipFill>
        <p:spPr>
          <a:xfrm>
            <a:off x="2520063" y="3870675"/>
            <a:ext cx="1527131" cy="2057237"/>
          </a:xfrm>
          <a:prstGeom prst="rect">
            <a:avLst/>
          </a:prstGeom>
        </p:spPr>
      </p:pic>
      <p:pic>
        <p:nvPicPr>
          <p:cNvPr id="6" name="Picture 5"/>
          <p:cNvPicPr>
            <a:picLocks noChangeAspect="1"/>
          </p:cNvPicPr>
          <p:nvPr/>
        </p:nvPicPr>
        <p:blipFill>
          <a:blip r:embed="rId5"/>
          <a:stretch>
            <a:fillRect/>
          </a:stretch>
        </p:blipFill>
        <p:spPr>
          <a:xfrm>
            <a:off x="4593527" y="4009532"/>
            <a:ext cx="1780737" cy="1779522"/>
          </a:xfrm>
          <a:prstGeom prst="rect">
            <a:avLst/>
          </a:prstGeom>
        </p:spPr>
      </p:pic>
      <p:pic>
        <p:nvPicPr>
          <p:cNvPr id="7" name="Picture 6"/>
          <p:cNvPicPr>
            <a:picLocks noChangeAspect="1"/>
          </p:cNvPicPr>
          <p:nvPr/>
        </p:nvPicPr>
        <p:blipFill>
          <a:blip r:embed="rId6"/>
          <a:stretch>
            <a:fillRect/>
          </a:stretch>
        </p:blipFill>
        <p:spPr>
          <a:xfrm>
            <a:off x="342561" y="4069382"/>
            <a:ext cx="1791039" cy="190754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8300" y="4069382"/>
            <a:ext cx="1993900" cy="1701483"/>
          </a:xfrm>
          <a:prstGeom prst="rect">
            <a:avLst/>
          </a:prstGeom>
        </p:spPr>
      </p:pic>
      <p:sp>
        <p:nvSpPr>
          <p:cNvPr id="8" name="TextBox 7"/>
          <p:cNvSpPr txBox="1"/>
          <p:nvPr/>
        </p:nvSpPr>
        <p:spPr>
          <a:xfrm>
            <a:off x="554757" y="2929726"/>
            <a:ext cx="8077539" cy="707886"/>
          </a:xfrm>
          <a:prstGeom prst="rect">
            <a:avLst/>
          </a:prstGeom>
          <a:noFill/>
        </p:spPr>
        <p:txBody>
          <a:bodyPr wrap="square" rtlCol="0">
            <a:spAutoFit/>
          </a:bodyPr>
          <a:lstStyle/>
          <a:p>
            <a:pPr algn="ctr"/>
            <a:r>
              <a:rPr lang="fr-CA" sz="4000" b="1" dirty="0" smtClean="0">
                <a:latin typeface="Avenir Book"/>
              </a:rPr>
              <a:t>Systèmes vulnérables au climat</a:t>
            </a:r>
            <a:endParaRPr lang="en-US" sz="4000" b="1" dirty="0">
              <a:latin typeface="Avenir Book"/>
            </a:endParaRPr>
          </a:p>
        </p:txBody>
      </p:sp>
      <p:sp>
        <p:nvSpPr>
          <p:cNvPr id="10" name="TextBox 9"/>
          <p:cNvSpPr txBox="1"/>
          <p:nvPr/>
        </p:nvSpPr>
        <p:spPr>
          <a:xfrm>
            <a:off x="554758" y="6160974"/>
            <a:ext cx="8157442" cy="430887"/>
          </a:xfrm>
          <a:prstGeom prst="rect">
            <a:avLst/>
          </a:prstGeom>
          <a:noFill/>
        </p:spPr>
        <p:txBody>
          <a:bodyPr wrap="square" rtlCol="0">
            <a:spAutoFit/>
          </a:bodyPr>
          <a:lstStyle/>
          <a:p>
            <a:r>
              <a:rPr lang="fr-CA" dirty="0" smtClean="0"/>
              <a:t>    </a:t>
            </a:r>
            <a:r>
              <a:rPr lang="fr-CA" sz="2200" dirty="0" smtClean="0"/>
              <a:t>Eau                 Nourriture               Santé                   Emplois</a:t>
            </a:r>
            <a:endParaRPr lang="en-US" sz="2200" dirty="0"/>
          </a:p>
        </p:txBody>
      </p:sp>
    </p:spTree>
    <p:extLst>
      <p:ext uri="{BB962C8B-B14F-4D97-AF65-F5344CB8AC3E}">
        <p14:creationId xmlns:p14="http://schemas.microsoft.com/office/powerpoint/2010/main" val="245881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575" y="1295400"/>
            <a:ext cx="7839075" cy="3939540"/>
          </a:xfrm>
          <a:prstGeom prst="rect">
            <a:avLst/>
          </a:prstGeom>
          <a:noFill/>
        </p:spPr>
        <p:txBody>
          <a:bodyPr wrap="square" rtlCol="0">
            <a:spAutoFit/>
          </a:bodyPr>
          <a:lstStyle/>
          <a:p>
            <a:pPr algn="ctr"/>
            <a:r>
              <a:rPr lang="fr-CA" sz="5000" b="1" dirty="0" smtClean="0">
                <a:latin typeface="Avenir Book"/>
              </a:rPr>
              <a:t>Sujet de discussion :</a:t>
            </a:r>
          </a:p>
          <a:p>
            <a:endParaRPr lang="fr-CA" sz="4000" dirty="0">
              <a:latin typeface="Avenir Book"/>
            </a:endParaRPr>
          </a:p>
          <a:p>
            <a:pPr algn="ctr"/>
            <a:r>
              <a:rPr lang="fr-CA" sz="4000" dirty="0" smtClean="0">
                <a:latin typeface="Avenir Book"/>
              </a:rPr>
              <a:t>Avez-vous été témoins de l’impact des changements climatiques dans votre vie ou votre travail?</a:t>
            </a:r>
            <a:endParaRPr lang="en-US" sz="4000" dirty="0">
              <a:latin typeface="Avenir Book"/>
            </a:endParaRPr>
          </a:p>
        </p:txBody>
      </p:sp>
    </p:spTree>
    <p:extLst>
      <p:ext uri="{BB962C8B-B14F-4D97-AF65-F5344CB8AC3E}">
        <p14:creationId xmlns:p14="http://schemas.microsoft.com/office/powerpoint/2010/main" val="518776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340254" y="0"/>
            <a:ext cx="1424164" cy="4525963"/>
          </a:xfrm>
          <a:prstGeom prst="rect">
            <a:avLst/>
          </a:prstGeom>
        </p:spPr>
      </p:pic>
      <p:sp>
        <p:nvSpPr>
          <p:cNvPr id="7" name="TextBox 6"/>
          <p:cNvSpPr txBox="1"/>
          <p:nvPr/>
        </p:nvSpPr>
        <p:spPr>
          <a:xfrm>
            <a:off x="1930399" y="333375"/>
            <a:ext cx="7028874" cy="1200329"/>
          </a:xfrm>
          <a:prstGeom prst="rect">
            <a:avLst/>
          </a:prstGeom>
          <a:noFill/>
        </p:spPr>
        <p:txBody>
          <a:bodyPr wrap="square" rtlCol="0">
            <a:spAutoFit/>
          </a:bodyPr>
          <a:lstStyle/>
          <a:p>
            <a:pPr algn="ctr"/>
            <a:r>
              <a:rPr lang="fr-CA" sz="3600" b="1" dirty="0" smtClean="0">
                <a:latin typeface="Avenir Book"/>
              </a:rPr>
              <a:t>Les changements climatiques : Les preuves</a:t>
            </a:r>
            <a:endParaRPr lang="en-US" sz="3600" b="1" dirty="0">
              <a:latin typeface="Avenir Book"/>
            </a:endParaRPr>
          </a:p>
        </p:txBody>
      </p:sp>
      <p:sp>
        <p:nvSpPr>
          <p:cNvPr id="10" name="TextBox 9"/>
          <p:cNvSpPr txBox="1"/>
          <p:nvPr/>
        </p:nvSpPr>
        <p:spPr>
          <a:xfrm>
            <a:off x="2430173" y="1885951"/>
            <a:ext cx="6029325" cy="3323987"/>
          </a:xfrm>
          <a:prstGeom prst="rect">
            <a:avLst/>
          </a:prstGeom>
          <a:noFill/>
        </p:spPr>
        <p:txBody>
          <a:bodyPr wrap="square" rtlCol="0">
            <a:spAutoFit/>
          </a:bodyPr>
          <a:lstStyle/>
          <a:p>
            <a:pPr marL="361950" indent="-361950">
              <a:buClr>
                <a:schemeClr val="accent2">
                  <a:lumMod val="75000"/>
                </a:schemeClr>
              </a:buClr>
              <a:buFont typeface="Arial" panose="020B0604020202020204" pitchFamily="34" charset="0"/>
              <a:buChar char="•"/>
            </a:pPr>
            <a:r>
              <a:rPr lang="fr-CA" sz="3000" dirty="0" smtClean="0">
                <a:latin typeface="Avenir Book"/>
              </a:rPr>
              <a:t>Les faits sont connus.  Les changements climatiques se produisent maintenant et iront en s’aggravant.</a:t>
            </a:r>
          </a:p>
          <a:p>
            <a:endParaRPr lang="fr-CA" sz="3000" dirty="0">
              <a:latin typeface="Avenir Book"/>
            </a:endParaRPr>
          </a:p>
          <a:p>
            <a:pPr marL="361950" indent="-361950">
              <a:buClr>
                <a:schemeClr val="accent2">
                  <a:lumMod val="75000"/>
                </a:schemeClr>
              </a:buClr>
              <a:buFont typeface="Arial" panose="020B0604020202020204" pitchFamily="34" charset="0"/>
              <a:buChar char="•"/>
            </a:pPr>
            <a:r>
              <a:rPr lang="fr-CA" sz="3000" dirty="0" smtClean="0">
                <a:latin typeface="Avenir Book"/>
              </a:rPr>
              <a:t>Penchons-nous sur les preuves scientifiques.</a:t>
            </a:r>
            <a:endParaRPr lang="en-US" sz="3000" dirty="0">
              <a:latin typeface="Avenir Book"/>
            </a:endParaRPr>
          </a:p>
        </p:txBody>
      </p:sp>
    </p:spTree>
    <p:extLst>
      <p:ext uri="{BB962C8B-B14F-4D97-AF65-F5344CB8AC3E}">
        <p14:creationId xmlns:p14="http://schemas.microsoft.com/office/powerpoint/2010/main" val="2360876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2.jpg"/>
          <p:cNvPicPr>
            <a:picLocks noGrp="1" noChangeAspect="1"/>
          </p:cNvPicPr>
          <p:nvPr>
            <p:ph idx="1"/>
          </p:nvPr>
        </p:nvPicPr>
        <p:blipFill>
          <a:blip r:embed="rId3"/>
          <a:stretch>
            <a:fillRect/>
          </a:stretch>
        </p:blipFill>
        <p:spPr>
          <a:xfrm>
            <a:off x="666973" y="2286000"/>
            <a:ext cx="7820809" cy="4381500"/>
          </a:xfrm>
        </p:spPr>
      </p:pic>
      <p:sp>
        <p:nvSpPr>
          <p:cNvPr id="6" name="TextBox 5"/>
          <p:cNvSpPr txBox="1"/>
          <p:nvPr/>
        </p:nvSpPr>
        <p:spPr>
          <a:xfrm>
            <a:off x="743173" y="19050"/>
            <a:ext cx="7820808" cy="2246769"/>
          </a:xfrm>
          <a:prstGeom prst="rect">
            <a:avLst/>
          </a:prstGeom>
          <a:noFill/>
        </p:spPr>
        <p:txBody>
          <a:bodyPr wrap="square" rtlCol="0">
            <a:spAutoFit/>
          </a:bodyPr>
          <a:lstStyle/>
          <a:p>
            <a:pPr algn="ctr"/>
            <a:r>
              <a:rPr lang="fr-CA" sz="2800" b="1" dirty="0" smtClean="0">
                <a:latin typeface="Avenir Book"/>
              </a:rPr>
              <a:t>La combustion des carburants fossiles relâche des gaz à effet de serre (GES) </a:t>
            </a:r>
            <a:br>
              <a:rPr lang="fr-CA" sz="2800" b="1" dirty="0" smtClean="0">
                <a:latin typeface="Avenir Book"/>
              </a:rPr>
            </a:br>
            <a:r>
              <a:rPr lang="fr-CA" sz="2800" b="1" dirty="0" smtClean="0">
                <a:latin typeface="Avenir Book"/>
              </a:rPr>
              <a:t>dans l’atmosphère.  Les GES s’accumulent avec le temps et perturbent la composition chimique de notre atmosphère.</a:t>
            </a:r>
            <a:endParaRPr lang="en-US" sz="2800" b="1" dirty="0">
              <a:latin typeface="Avenir Book"/>
            </a:endParaRPr>
          </a:p>
        </p:txBody>
      </p:sp>
    </p:spTree>
    <p:extLst>
      <p:ext uri="{BB962C8B-B14F-4D97-AF65-F5344CB8AC3E}">
        <p14:creationId xmlns:p14="http://schemas.microsoft.com/office/powerpoint/2010/main" val="401589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782224" cy="2906247"/>
          </a:xfrm>
          <a:prstGeom prst="rect">
            <a:avLst/>
          </a:prstGeom>
        </p:spPr>
      </p:pic>
      <p:sp>
        <p:nvSpPr>
          <p:cNvPr id="6" name="TextBox 5"/>
          <p:cNvSpPr txBox="1"/>
          <p:nvPr/>
        </p:nvSpPr>
        <p:spPr>
          <a:xfrm>
            <a:off x="1409701" y="2394774"/>
            <a:ext cx="6181724" cy="1938992"/>
          </a:xfrm>
          <a:prstGeom prst="rect">
            <a:avLst/>
          </a:prstGeom>
          <a:noFill/>
        </p:spPr>
        <p:txBody>
          <a:bodyPr wrap="square" rtlCol="0">
            <a:spAutoFit/>
          </a:bodyPr>
          <a:lstStyle/>
          <a:p>
            <a:pPr algn="ctr"/>
            <a:r>
              <a:rPr lang="fr-CA" sz="4000" b="1" dirty="0" smtClean="0">
                <a:latin typeface="Avenir Book"/>
              </a:rPr>
              <a:t>Quels sont les principaux types de GES?</a:t>
            </a:r>
            <a:endParaRPr lang="en-US" sz="4000" b="1" dirty="0">
              <a:latin typeface="Avenir Book"/>
            </a:endParaRPr>
          </a:p>
        </p:txBody>
      </p:sp>
      <p:sp>
        <p:nvSpPr>
          <p:cNvPr id="9" name="TextBox 8"/>
          <p:cNvSpPr txBox="1"/>
          <p:nvPr/>
        </p:nvSpPr>
        <p:spPr>
          <a:xfrm>
            <a:off x="1047750" y="4543425"/>
            <a:ext cx="4695825" cy="1200329"/>
          </a:xfrm>
          <a:prstGeom prst="rect">
            <a:avLst/>
          </a:prstGeom>
          <a:noFill/>
        </p:spPr>
        <p:txBody>
          <a:bodyPr wrap="square" rtlCol="0">
            <a:spAutoFit/>
          </a:bodyPr>
          <a:lstStyle/>
          <a:p>
            <a:pPr marL="285750" indent="-285750">
              <a:buClr>
                <a:schemeClr val="accent2">
                  <a:lumMod val="75000"/>
                </a:schemeClr>
              </a:buClr>
              <a:buFont typeface="Arial" panose="020B0604020202020204" pitchFamily="34" charset="0"/>
              <a:buChar char="•"/>
            </a:pPr>
            <a:r>
              <a:rPr lang="fr-CA" sz="2400" b="1" dirty="0" smtClean="0">
                <a:latin typeface="Avenir Book"/>
              </a:rPr>
              <a:t>Dioxyde de carbone (CO2)</a:t>
            </a:r>
          </a:p>
          <a:p>
            <a:pPr marL="285750" indent="-285750">
              <a:buClr>
                <a:schemeClr val="accent2">
                  <a:lumMod val="75000"/>
                </a:schemeClr>
              </a:buClr>
              <a:buFont typeface="Arial" panose="020B0604020202020204" pitchFamily="34" charset="0"/>
              <a:buChar char="•"/>
            </a:pPr>
            <a:r>
              <a:rPr lang="fr-CA" sz="2400" b="1" dirty="0" smtClean="0">
                <a:latin typeface="Avenir Book"/>
              </a:rPr>
              <a:t>Méthane</a:t>
            </a:r>
          </a:p>
          <a:p>
            <a:pPr marL="285750" indent="-285750">
              <a:buClr>
                <a:schemeClr val="accent2">
                  <a:lumMod val="75000"/>
                </a:schemeClr>
              </a:buClr>
              <a:buFont typeface="Arial" panose="020B0604020202020204" pitchFamily="34" charset="0"/>
              <a:buChar char="•"/>
            </a:pPr>
            <a:r>
              <a:rPr lang="fr-CA" sz="2400" b="1" dirty="0" smtClean="0">
                <a:latin typeface="Avenir Book"/>
              </a:rPr>
              <a:t>Vapeur d’eau </a:t>
            </a:r>
            <a:endParaRPr lang="en-US" sz="2400" b="1" dirty="0">
              <a:latin typeface="Avenir Book"/>
            </a:endParaRPr>
          </a:p>
        </p:txBody>
      </p:sp>
    </p:spTree>
    <p:extLst>
      <p:ext uri="{BB962C8B-B14F-4D97-AF65-F5344CB8AC3E}">
        <p14:creationId xmlns:p14="http://schemas.microsoft.com/office/powerpoint/2010/main" val="628944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4"/>
          <p:cNvPicPr>
            <a:picLocks noChangeAspect="1" noChangeArrowheads="1"/>
          </p:cNvPicPr>
          <p:nvPr/>
        </p:nvPicPr>
        <p:blipFill rotWithShape="1">
          <a:blip r:embed="rId3">
            <a:extLst>
              <a:ext uri="{28A0092B-C50C-407E-A947-70E740481C1C}">
                <a14:useLocalDpi xmlns:a14="http://schemas.microsoft.com/office/drawing/2010/main" val="0"/>
              </a:ext>
            </a:extLst>
          </a:blip>
          <a:srcRect l="5018" t="24027" r="7676" b="13810"/>
          <a:stretch/>
        </p:blipFill>
        <p:spPr bwMode="auto">
          <a:xfrm>
            <a:off x="457200" y="1669608"/>
            <a:ext cx="8229599" cy="498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512087"/>
            <a:ext cx="8229600" cy="1143000"/>
          </a:xfrm>
          <a:solidFill>
            <a:schemeClr val="bg1"/>
          </a:solidFill>
        </p:spPr>
        <p:txBody>
          <a:bodyPr>
            <a:normAutofit/>
          </a:bodyPr>
          <a:lstStyle/>
          <a:p>
            <a:r>
              <a:rPr lang="en-US" b="1" dirty="0" smtClean="0">
                <a:latin typeface="Avenir Book"/>
              </a:rPr>
              <a:t>D’o</a:t>
            </a:r>
            <a:r>
              <a:rPr lang="en-US" b="1" dirty="0" smtClean="0">
                <a:latin typeface="Arial" panose="020B0604020202020204" pitchFamily="34" charset="0"/>
                <a:cs typeface="Arial" panose="020B0604020202020204" pitchFamily="34" charset="0"/>
              </a:rPr>
              <a:t>ù les GES viennent-ils?</a:t>
            </a:r>
            <a:endParaRPr lang="en-CA" b="1" dirty="0">
              <a:latin typeface="Avenir Book"/>
            </a:endParaRPr>
          </a:p>
        </p:txBody>
      </p:sp>
    </p:spTree>
    <p:extLst>
      <p:ext uri="{BB962C8B-B14F-4D97-AF65-F5344CB8AC3E}">
        <p14:creationId xmlns:p14="http://schemas.microsoft.com/office/powerpoint/2010/main" val="4180364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949" y="274638"/>
            <a:ext cx="6905625" cy="915987"/>
          </a:xfrm>
        </p:spPr>
        <p:txBody>
          <a:bodyPr>
            <a:normAutofit fontScale="90000"/>
          </a:bodyPr>
          <a:lstStyle/>
          <a:p>
            <a:r>
              <a:rPr lang="en-US" sz="4000" b="1" dirty="0" smtClean="0">
                <a:latin typeface="Avenir Book"/>
              </a:rPr>
              <a:t>Statistiques et impacts :</a:t>
            </a:r>
            <a:br>
              <a:rPr lang="en-US" sz="4000" b="1" dirty="0" smtClean="0">
                <a:latin typeface="Avenir Book"/>
              </a:rPr>
            </a:br>
            <a:endParaRPr lang="en-CA" sz="4000" b="1" dirty="0">
              <a:latin typeface="Avenir Book"/>
            </a:endParaRPr>
          </a:p>
        </p:txBody>
      </p:sp>
      <p:sp>
        <p:nvSpPr>
          <p:cNvPr id="3" name="Content Placeholder 2"/>
          <p:cNvSpPr>
            <a:spLocks noGrp="1"/>
          </p:cNvSpPr>
          <p:nvPr>
            <p:ph idx="1"/>
          </p:nvPr>
        </p:nvSpPr>
        <p:spPr>
          <a:xfrm>
            <a:off x="2000922" y="1285874"/>
            <a:ext cx="6685878" cy="4840289"/>
          </a:xfrm>
        </p:spPr>
        <p:txBody>
          <a:bodyPr>
            <a:normAutofit/>
          </a:bodyPr>
          <a:lstStyle/>
          <a:p>
            <a:pPr>
              <a:buClr>
                <a:schemeClr val="accent3">
                  <a:lumMod val="75000"/>
                </a:schemeClr>
              </a:buClr>
              <a:buFont typeface="Wingdings" pitchFamily="2" charset="2"/>
              <a:buChar char="Ø"/>
            </a:pPr>
            <a:r>
              <a:rPr lang="en-US" sz="2200" dirty="0" smtClean="0">
                <a:latin typeface="Avenir Book"/>
              </a:rPr>
              <a:t>Le nombre moyen de catastrophes naturelles a plus que doublé, à l’echelle mondiale, depuis    dix ans, pour s’établir à </a:t>
            </a:r>
            <a:r>
              <a:rPr lang="en-US" sz="2200" b="1" dirty="0" smtClean="0">
                <a:latin typeface="Avenir Book"/>
              </a:rPr>
              <a:t>306 catastrophes </a:t>
            </a:r>
            <a:br>
              <a:rPr lang="en-US" sz="2200" b="1" dirty="0" smtClean="0">
                <a:latin typeface="Avenir Book"/>
              </a:rPr>
            </a:br>
            <a:r>
              <a:rPr lang="en-US" sz="2200" b="1" dirty="0" smtClean="0">
                <a:latin typeface="Avenir Book"/>
              </a:rPr>
              <a:t>par année.</a:t>
            </a:r>
          </a:p>
          <a:p>
            <a:pPr>
              <a:spcBef>
                <a:spcPts val="1200"/>
              </a:spcBef>
              <a:buClr>
                <a:schemeClr val="accent3">
                  <a:lumMod val="75000"/>
                </a:schemeClr>
              </a:buClr>
              <a:buFont typeface="Wingdings" pitchFamily="2" charset="2"/>
              <a:buChar char="Ø"/>
            </a:pPr>
            <a:r>
              <a:rPr lang="en-US" sz="2200" dirty="0" smtClean="0">
                <a:latin typeface="Avenir Book"/>
              </a:rPr>
              <a:t>Ces catastrophes ont coûté, en moyenne,       </a:t>
            </a:r>
            <a:r>
              <a:rPr lang="en-US" sz="2200" b="1" dirty="0" smtClean="0">
                <a:latin typeface="Avenir Book"/>
              </a:rPr>
              <a:t>131 milliards de dollars par année.</a:t>
            </a:r>
          </a:p>
          <a:p>
            <a:pPr>
              <a:spcBef>
                <a:spcPts val="1200"/>
              </a:spcBef>
              <a:buClr>
                <a:schemeClr val="accent3">
                  <a:lumMod val="75000"/>
                </a:schemeClr>
              </a:buClr>
              <a:buFont typeface="Wingdings" pitchFamily="2" charset="2"/>
              <a:buChar char="Ø"/>
            </a:pPr>
            <a:r>
              <a:rPr lang="en-US" sz="2200" dirty="0" smtClean="0">
                <a:latin typeface="Avenir Book"/>
              </a:rPr>
              <a:t>Entre 1992 et 2011, le Groenland </a:t>
            </a:r>
            <a:r>
              <a:rPr lang="en-US" sz="2200" b="1" dirty="0" smtClean="0">
                <a:latin typeface="Avenir Book"/>
              </a:rPr>
              <a:t>a perdu      3,35 billions de tonnes de glace. </a:t>
            </a:r>
          </a:p>
          <a:p>
            <a:pPr>
              <a:spcBef>
                <a:spcPts val="1200"/>
              </a:spcBef>
              <a:buClr>
                <a:schemeClr val="accent3">
                  <a:lumMod val="75000"/>
                </a:schemeClr>
              </a:buClr>
              <a:buFont typeface="Wingdings" pitchFamily="2" charset="2"/>
              <a:buChar char="Ø"/>
            </a:pPr>
            <a:r>
              <a:rPr lang="en-US" sz="2200" dirty="0" smtClean="0">
                <a:latin typeface="Avenir Book"/>
              </a:rPr>
              <a:t>La quantité de CO2 émise en 2013 était de    </a:t>
            </a:r>
            <a:r>
              <a:rPr lang="en-US" sz="2200" b="1" dirty="0" smtClean="0">
                <a:latin typeface="Avenir Book"/>
              </a:rPr>
              <a:t>39,8 milliards de tonnes</a:t>
            </a:r>
            <a:r>
              <a:rPr lang="en-US" sz="2200" dirty="0" smtClean="0">
                <a:latin typeface="Avenir Book"/>
              </a:rPr>
              <a:t>, contre 24,9 milliards en 1992. </a:t>
            </a:r>
          </a:p>
          <a:p>
            <a:endParaRPr lang="en-CA" dirty="0"/>
          </a:p>
        </p:txBody>
      </p:sp>
      <p:pic>
        <p:nvPicPr>
          <p:cNvPr id="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340254" y="0"/>
            <a:ext cx="1424164" cy="452596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4" y="274638"/>
            <a:ext cx="8681196" cy="1143000"/>
          </a:xfrm>
        </p:spPr>
        <p:txBody>
          <a:bodyPr>
            <a:normAutofit fontScale="90000"/>
          </a:bodyPr>
          <a:lstStyle/>
          <a:p>
            <a:pPr algn="l"/>
            <a:r>
              <a:rPr lang="en-CA" sz="3600" b="1" dirty="0" smtClean="0">
                <a:latin typeface="Avenir Book"/>
              </a:rPr>
              <a:t>Les notions scientifiques qui sous-tendent les changements climatiques</a:t>
            </a:r>
            <a:br>
              <a:rPr lang="en-CA" sz="3600" b="1" dirty="0" smtClean="0">
                <a:latin typeface="Avenir Book"/>
              </a:rPr>
            </a:br>
            <a:endParaRPr lang="en-CA" sz="3600" dirty="0">
              <a:latin typeface="Avenir Book"/>
            </a:endParaRPr>
          </a:p>
        </p:txBody>
      </p:sp>
      <p:sp>
        <p:nvSpPr>
          <p:cNvPr id="3" name="Content Placeholder 2"/>
          <p:cNvSpPr>
            <a:spLocks noGrp="1"/>
          </p:cNvSpPr>
          <p:nvPr>
            <p:ph idx="1"/>
          </p:nvPr>
        </p:nvSpPr>
        <p:spPr>
          <a:xfrm>
            <a:off x="215154" y="1660776"/>
            <a:ext cx="4252071" cy="4856161"/>
          </a:xfrm>
        </p:spPr>
        <p:txBody>
          <a:bodyPr>
            <a:noAutofit/>
          </a:bodyPr>
          <a:lstStyle/>
          <a:p>
            <a:pPr>
              <a:buClr>
                <a:schemeClr val="accent5">
                  <a:lumMod val="75000"/>
                </a:schemeClr>
              </a:buClr>
              <a:buFont typeface="Wingdings" pitchFamily="2" charset="2"/>
              <a:buChar char="Ø"/>
            </a:pPr>
            <a:r>
              <a:rPr lang="en-US" sz="2600" b="1" dirty="0" smtClean="0">
                <a:latin typeface="Avenir Book"/>
              </a:rPr>
              <a:t>Le Groupe intergouvernemental d’experts sur les changements climatiques (GIEC) mène la recherche.</a:t>
            </a:r>
          </a:p>
          <a:p>
            <a:pPr>
              <a:spcBef>
                <a:spcPts val="0"/>
              </a:spcBef>
              <a:buClr>
                <a:schemeClr val="accent5">
                  <a:lumMod val="75000"/>
                </a:schemeClr>
              </a:buClr>
              <a:buFont typeface="Wingdings" pitchFamily="2" charset="2"/>
              <a:buChar char="Ø"/>
            </a:pPr>
            <a:endParaRPr lang="en-CA" sz="2600" b="1" dirty="0" smtClean="0">
              <a:latin typeface="Avenir Book"/>
            </a:endParaRPr>
          </a:p>
          <a:p>
            <a:pPr>
              <a:buClr>
                <a:schemeClr val="accent5">
                  <a:lumMod val="75000"/>
                </a:schemeClr>
              </a:buClr>
              <a:buFont typeface="Wingdings" pitchFamily="2" charset="2"/>
              <a:buChar char="Ø"/>
            </a:pPr>
            <a:r>
              <a:rPr lang="en-CA" sz="2600" b="1" dirty="0" smtClean="0">
                <a:latin typeface="Avenir Book"/>
              </a:rPr>
              <a:t>C’est la plus vaste collaboration scientifique de toute l’histoire de l’humanité.</a:t>
            </a:r>
            <a:endParaRPr lang="en-CA" sz="2600" b="1" dirty="0">
              <a:latin typeface="Avenir Book"/>
            </a:endParaRPr>
          </a:p>
        </p:txBody>
      </p:sp>
      <p:pic>
        <p:nvPicPr>
          <p:cNvPr id="2050"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044" t="2650" r="85"/>
          <a:stretch/>
        </p:blipFill>
        <p:spPr bwMode="auto">
          <a:xfrm>
            <a:off x="4799662" y="1417637"/>
            <a:ext cx="3813397" cy="509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10" y="2334747"/>
            <a:ext cx="5411097" cy="1143000"/>
          </a:xfrm>
        </p:spPr>
        <p:txBody>
          <a:bodyPr>
            <a:normAutofit fontScale="90000"/>
          </a:bodyPr>
          <a:lstStyle/>
          <a:p>
            <a:r>
              <a:rPr lang="en-US" sz="4800" b="1" dirty="0" smtClean="0">
                <a:latin typeface="Avenir Book"/>
              </a:rPr>
              <a:t>La conclusion </a:t>
            </a:r>
            <a:br>
              <a:rPr lang="en-US" sz="4800" b="1" dirty="0" smtClean="0">
                <a:latin typeface="Avenir Book"/>
              </a:rPr>
            </a:br>
            <a:r>
              <a:rPr lang="en-US" sz="4800" b="1" dirty="0" smtClean="0">
                <a:latin typeface="Avenir Book"/>
              </a:rPr>
              <a:t>du GIEC : </a:t>
            </a:r>
            <a:endParaRPr lang="en-CA" sz="4000" b="1" dirty="0">
              <a:latin typeface="Avenir Book"/>
            </a:endParaRPr>
          </a:p>
        </p:txBody>
      </p:sp>
      <p:sp>
        <p:nvSpPr>
          <p:cNvPr id="3" name="Content Placeholder 2"/>
          <p:cNvSpPr>
            <a:spLocks noGrp="1"/>
          </p:cNvSpPr>
          <p:nvPr>
            <p:ph idx="1"/>
          </p:nvPr>
        </p:nvSpPr>
        <p:spPr>
          <a:xfrm>
            <a:off x="1092200" y="3754419"/>
            <a:ext cx="7061200" cy="2371744"/>
          </a:xfrm>
        </p:spPr>
        <p:txBody>
          <a:bodyPr>
            <a:normAutofit fontScale="62500" lnSpcReduction="20000"/>
          </a:bodyPr>
          <a:lstStyle/>
          <a:p>
            <a:pPr>
              <a:lnSpc>
                <a:spcPct val="120000"/>
              </a:lnSpc>
              <a:spcBef>
                <a:spcPts val="1200"/>
              </a:spcBef>
            </a:pPr>
            <a:r>
              <a:rPr lang="en-US" sz="4000" b="1" dirty="0" smtClean="0">
                <a:latin typeface="Avenir Book"/>
              </a:rPr>
              <a:t>L’être humain est la cause dominante du réchauffement climatique.</a:t>
            </a:r>
          </a:p>
          <a:p>
            <a:pPr algn="ctr">
              <a:buNone/>
            </a:pPr>
            <a:endParaRPr lang="en-US" sz="4000" b="1" dirty="0" smtClean="0">
              <a:latin typeface="Avenir Book"/>
            </a:endParaRPr>
          </a:p>
          <a:p>
            <a:pPr>
              <a:lnSpc>
                <a:spcPct val="120000"/>
              </a:lnSpc>
              <a:spcBef>
                <a:spcPts val="1200"/>
              </a:spcBef>
            </a:pPr>
            <a:r>
              <a:rPr lang="en-US" sz="4000" b="1" dirty="0" smtClean="0">
                <a:latin typeface="Avenir Book"/>
              </a:rPr>
              <a:t>Les émissions de GES doivent être réduites.</a:t>
            </a:r>
            <a:endParaRPr lang="en-US" sz="4000" b="1" dirty="0">
              <a:latin typeface="Avenir Book"/>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782224" cy="290624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79" y="190501"/>
            <a:ext cx="8229600" cy="1466850"/>
          </a:xfrm>
        </p:spPr>
        <p:txBody>
          <a:bodyPr>
            <a:noAutofit/>
          </a:bodyPr>
          <a:lstStyle/>
          <a:p>
            <a:r>
              <a:rPr lang="en-US" sz="4000" b="1" dirty="0" smtClean="0">
                <a:latin typeface="Avenir Book"/>
              </a:rPr>
              <a:t/>
            </a:r>
            <a:br>
              <a:rPr lang="en-US" sz="4000" b="1" dirty="0" smtClean="0">
                <a:latin typeface="Avenir Book"/>
              </a:rPr>
            </a:br>
            <a:r>
              <a:rPr lang="en-US" sz="4000" b="1" dirty="0">
                <a:latin typeface="Avenir Book"/>
              </a:rPr>
              <a:t/>
            </a:r>
            <a:br>
              <a:rPr lang="en-US" sz="4000" b="1" dirty="0">
                <a:latin typeface="Avenir Book"/>
              </a:rPr>
            </a:br>
            <a:r>
              <a:rPr lang="en-US" sz="4000" b="1" dirty="0" smtClean="0">
                <a:latin typeface="Avenir Book"/>
              </a:rPr>
              <a:t/>
            </a:r>
            <a:br>
              <a:rPr lang="en-US" sz="4000" b="1" dirty="0" smtClean="0">
                <a:latin typeface="Avenir Book"/>
              </a:rPr>
            </a:br>
            <a:r>
              <a:rPr lang="en-US" sz="3200" b="1" dirty="0" smtClean="0">
                <a:latin typeface="Avenir Book"/>
              </a:rPr>
              <a:t>Historique des émissions provenant </a:t>
            </a:r>
            <a:br>
              <a:rPr lang="en-US" sz="3200" b="1" dirty="0" smtClean="0">
                <a:latin typeface="Avenir Book"/>
              </a:rPr>
            </a:br>
            <a:r>
              <a:rPr lang="en-US" sz="3200" b="1" dirty="0" smtClean="0">
                <a:latin typeface="Avenir Book"/>
              </a:rPr>
              <a:t>des carburants </a:t>
            </a:r>
            <a:r>
              <a:rPr lang="en-US" sz="3200" b="1" dirty="0" err="1" smtClean="0">
                <a:latin typeface="Avenir Book"/>
              </a:rPr>
              <a:t>fossiles</a:t>
            </a:r>
            <a:r>
              <a:rPr lang="en-US" sz="3200" b="1" dirty="0" smtClean="0">
                <a:latin typeface="Avenir Book"/>
              </a:rPr>
              <a:t/>
            </a:r>
            <a:br>
              <a:rPr lang="en-US" sz="3200" b="1" dirty="0" smtClean="0">
                <a:latin typeface="Avenir Book"/>
              </a:rPr>
            </a:br>
            <a:r>
              <a:rPr lang="en-US" sz="3200" b="1" dirty="0" smtClean="0">
                <a:latin typeface="Avenir Book"/>
              </a:rPr>
              <a:t>(le graphique </a:t>
            </a:r>
            <a:r>
              <a:rPr lang="en-US" sz="3200" b="1" dirty="0" err="1" smtClean="0">
                <a:latin typeface="Avenir Book"/>
              </a:rPr>
              <a:t>en</a:t>
            </a:r>
            <a:r>
              <a:rPr lang="en-US" sz="3200" b="1" dirty="0" smtClean="0">
                <a:latin typeface="Avenir Book"/>
              </a:rPr>
              <a:t> </a:t>
            </a:r>
            <a:r>
              <a:rPr lang="en-US" sz="3200" b="1" dirty="0" smtClean="0">
                <a:latin typeface="Arial" panose="020B0604020202020204" pitchFamily="34" charset="0"/>
                <a:cs typeface="Arial" panose="020B0604020202020204" pitchFamily="34" charset="0"/>
              </a:rPr>
              <a:t>« </a:t>
            </a:r>
            <a:r>
              <a:rPr lang="en-US" sz="3200" b="1" dirty="0" err="1" smtClean="0">
                <a:latin typeface="Avenir Book"/>
              </a:rPr>
              <a:t>bâton</a:t>
            </a:r>
            <a:r>
              <a:rPr lang="en-US" sz="3200" b="1" dirty="0" smtClean="0">
                <a:latin typeface="Avenir Book"/>
              </a:rPr>
              <a:t> de hockey </a:t>
            </a:r>
            <a:r>
              <a:rPr lang="en-US" sz="3200" b="1" dirty="0" smtClean="0">
                <a:latin typeface="Avenir Book"/>
                <a:cs typeface="Arial" panose="020B0604020202020204" pitchFamily="34" charset="0"/>
              </a:rPr>
              <a:t>»</a:t>
            </a:r>
            <a:r>
              <a:rPr lang="en-US" sz="3200" b="1" dirty="0" smtClean="0">
                <a:latin typeface="Avenir Book"/>
              </a:rPr>
              <a:t>)</a:t>
            </a:r>
            <a:br>
              <a:rPr lang="en-US" sz="3200" b="1" dirty="0" smtClean="0">
                <a:latin typeface="Avenir Book"/>
              </a:rPr>
            </a:br>
            <a:r>
              <a:rPr lang="en-US" sz="4000" b="1" dirty="0" smtClean="0">
                <a:latin typeface="Avenir Book"/>
              </a:rPr>
              <a:t/>
            </a:r>
            <a:br>
              <a:rPr lang="en-US" sz="4000" b="1" dirty="0" smtClean="0">
                <a:latin typeface="Avenir Book"/>
              </a:rPr>
            </a:br>
            <a:r>
              <a:rPr lang="en-US" sz="4000" b="1" dirty="0" smtClean="0">
                <a:latin typeface="Avenir Book"/>
              </a:rPr>
              <a:t/>
            </a:r>
            <a:br>
              <a:rPr lang="en-US" sz="4000" b="1" dirty="0" smtClean="0">
                <a:latin typeface="Avenir Book"/>
              </a:rPr>
            </a:br>
            <a:endParaRPr lang="en-CA" sz="4000" b="1" dirty="0">
              <a:latin typeface="Avenir Book"/>
            </a:endParaRPr>
          </a:p>
        </p:txBody>
      </p:sp>
      <p:pic>
        <p:nvPicPr>
          <p:cNvPr id="3075" name="Picture 3"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t="24205"/>
          <a:stretch/>
        </p:blipFill>
        <p:spPr bwMode="auto">
          <a:xfrm>
            <a:off x="373626" y="1820336"/>
            <a:ext cx="8141109" cy="4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770"/>
            <a:ext cx="9144000" cy="4798529"/>
          </a:xfrm>
          <a:prstGeom prst="rect">
            <a:avLst/>
          </a:prstGeom>
        </p:spPr>
      </p:pic>
      <p:sp>
        <p:nvSpPr>
          <p:cNvPr id="5" name="TextBox 4"/>
          <p:cNvSpPr txBox="1"/>
          <p:nvPr/>
        </p:nvSpPr>
        <p:spPr>
          <a:xfrm>
            <a:off x="361950" y="53105"/>
            <a:ext cx="8420100" cy="1938992"/>
          </a:xfrm>
          <a:prstGeom prst="rect">
            <a:avLst/>
          </a:prstGeom>
          <a:noFill/>
        </p:spPr>
        <p:txBody>
          <a:bodyPr wrap="square" rtlCol="0">
            <a:spAutoFit/>
          </a:bodyPr>
          <a:lstStyle/>
          <a:p>
            <a:r>
              <a:rPr lang="fr-CA" sz="3000" b="1" dirty="0" smtClean="0">
                <a:latin typeface="Avenir Book"/>
              </a:rPr>
              <a:t>Les dirigeants du SCFP abordent le sujet des changements climatiques : Charles Fleury </a:t>
            </a:r>
            <a:br>
              <a:rPr lang="fr-CA" sz="3000" b="1" dirty="0" smtClean="0">
                <a:latin typeface="Avenir Book"/>
              </a:rPr>
            </a:br>
            <a:r>
              <a:rPr lang="fr-CA" sz="3000" b="1" dirty="0" smtClean="0">
                <a:latin typeface="Avenir Book"/>
              </a:rPr>
              <a:t>à la Conférence de l’Organisation des Nations unies (ONU) en décembre 2015.</a:t>
            </a:r>
            <a:endParaRPr lang="en-US" sz="3000" b="1" dirty="0">
              <a:latin typeface="Avenir Book"/>
            </a:endParaRPr>
          </a:p>
        </p:txBody>
      </p:sp>
    </p:spTree>
    <p:extLst>
      <p:ext uri="{BB962C8B-B14F-4D97-AF65-F5344CB8AC3E}">
        <p14:creationId xmlns:p14="http://schemas.microsoft.com/office/powerpoint/2010/main" val="1855047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104" y="266701"/>
            <a:ext cx="7057016" cy="1181099"/>
          </a:xfrm>
        </p:spPr>
        <p:txBody>
          <a:bodyPr>
            <a:noAutofit/>
          </a:bodyPr>
          <a:lstStyle/>
          <a:p>
            <a:pPr algn="l"/>
            <a:r>
              <a:rPr lang="en-US" sz="3800" b="1" dirty="0" smtClean="0">
                <a:latin typeface="Avenir Book"/>
              </a:rPr>
              <a:t/>
            </a:r>
            <a:br>
              <a:rPr lang="en-US" sz="3800" b="1" dirty="0" smtClean="0">
                <a:latin typeface="Avenir Book"/>
              </a:rPr>
            </a:br>
            <a:r>
              <a:rPr lang="en-US" sz="3800" b="1" dirty="0" smtClean="0">
                <a:latin typeface="Avenir Book"/>
              </a:rPr>
              <a:t>C’est ce qu’on </a:t>
            </a:r>
            <a:r>
              <a:rPr lang="en-US" sz="3800" b="1" dirty="0" err="1" smtClean="0">
                <a:latin typeface="Avenir Book"/>
              </a:rPr>
              <a:t>appelle</a:t>
            </a:r>
            <a:r>
              <a:rPr lang="en-US" sz="3800" b="1" dirty="0" smtClean="0">
                <a:latin typeface="Avenir Book"/>
              </a:rPr>
              <a:t> une tendance au réchauffement :</a:t>
            </a:r>
            <a:br>
              <a:rPr lang="en-US" sz="3800" b="1" dirty="0" smtClean="0">
                <a:latin typeface="Avenir Book"/>
              </a:rPr>
            </a:br>
            <a:endParaRPr lang="en-CA" sz="3800" b="1" dirty="0"/>
          </a:p>
        </p:txBody>
      </p:sp>
      <p:sp>
        <p:nvSpPr>
          <p:cNvPr id="3" name="Content Placeholder 2"/>
          <p:cNvSpPr>
            <a:spLocks noGrp="1"/>
          </p:cNvSpPr>
          <p:nvPr>
            <p:ph idx="1"/>
          </p:nvPr>
        </p:nvSpPr>
        <p:spPr>
          <a:xfrm>
            <a:off x="1764419" y="2105025"/>
            <a:ext cx="6798556" cy="3990975"/>
          </a:xfrm>
        </p:spPr>
        <p:txBody>
          <a:bodyPr>
            <a:normAutofit lnSpcReduction="10000"/>
          </a:bodyPr>
          <a:lstStyle/>
          <a:p>
            <a:pPr indent="0">
              <a:buNone/>
            </a:pPr>
            <a:r>
              <a:rPr lang="en-CA" b="1" dirty="0" smtClean="0"/>
              <a:t>2015 </a:t>
            </a:r>
            <a:r>
              <a:rPr lang="en-CA" dirty="0" smtClean="0"/>
              <a:t>a été la </a:t>
            </a:r>
            <a:r>
              <a:rPr lang="en-CA" b="1" dirty="0" smtClean="0"/>
              <a:t>39</a:t>
            </a:r>
            <a:r>
              <a:rPr lang="en-CA" b="1" baseline="30000" dirty="0" smtClean="0"/>
              <a:t>e</a:t>
            </a:r>
            <a:r>
              <a:rPr lang="en-CA" b="1" dirty="0" smtClean="0"/>
              <a:t> année consécutive </a:t>
            </a:r>
            <a:r>
              <a:rPr lang="en-CA" dirty="0" smtClean="0"/>
              <a:t>à afficher une température mondiale supérieure à la moyenne du XX</a:t>
            </a:r>
            <a:r>
              <a:rPr lang="en-CA" baseline="30000" dirty="0" smtClean="0"/>
              <a:t>e</a:t>
            </a:r>
            <a:r>
              <a:rPr lang="en-CA" dirty="0" smtClean="0"/>
              <a:t> siècle.</a:t>
            </a:r>
          </a:p>
          <a:p>
            <a:pPr indent="0">
              <a:buNone/>
            </a:pPr>
            <a:endParaRPr lang="en-CA" dirty="0" smtClean="0"/>
          </a:p>
          <a:p>
            <a:pPr indent="0">
              <a:buNone/>
            </a:pPr>
            <a:r>
              <a:rPr lang="en-CA" dirty="0" smtClean="0"/>
              <a:t>Nous nous dirigeons vers un réchauffement de deux degrés ou plus à l’echelle de la planète. </a:t>
            </a:r>
            <a:endParaRPr lang="en-CA" dirty="0"/>
          </a:p>
        </p:txBody>
      </p:sp>
      <p:pic>
        <p:nvPicPr>
          <p:cNvPr id="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340254" y="0"/>
            <a:ext cx="1424164" cy="452596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1007671"/>
            <a:ext cx="7080250" cy="4402529"/>
          </a:xfrm>
        </p:spPr>
        <p:txBody>
          <a:bodyPr>
            <a:normAutofit fontScale="90000"/>
          </a:bodyPr>
          <a:lstStyle/>
          <a:p>
            <a:r>
              <a:rPr lang="en-CA" sz="4800" b="1" dirty="0" smtClean="0">
                <a:latin typeface="Avenir Book"/>
              </a:rPr>
              <a:t>Sujet de discussion :  </a:t>
            </a:r>
            <a:br>
              <a:rPr lang="en-CA" sz="4800" b="1" dirty="0" smtClean="0">
                <a:latin typeface="Avenir Book"/>
              </a:rPr>
            </a:br>
            <a:r>
              <a:rPr lang="en-CA" sz="4800" b="1" dirty="0" smtClean="0">
                <a:latin typeface="Avenir Book"/>
              </a:rPr>
              <a:t/>
            </a:r>
            <a:br>
              <a:rPr lang="en-CA" sz="4800" b="1" dirty="0" smtClean="0">
                <a:latin typeface="Avenir Book"/>
              </a:rPr>
            </a:br>
            <a:r>
              <a:rPr lang="en-CA" sz="3600" b="1" dirty="0" smtClean="0">
                <a:latin typeface="Avenir Book"/>
              </a:rPr>
              <a:t>Si </a:t>
            </a:r>
            <a:r>
              <a:rPr lang="en-CA" sz="3600" b="1" dirty="0" err="1" smtClean="0">
                <a:latin typeface="Avenir Book"/>
              </a:rPr>
              <a:t>ces</a:t>
            </a:r>
            <a:r>
              <a:rPr lang="en-CA" sz="3600" b="1" dirty="0" smtClean="0">
                <a:latin typeface="Avenir Book"/>
              </a:rPr>
              <a:t> </a:t>
            </a:r>
            <a:r>
              <a:rPr lang="en-CA" sz="3600" b="1" dirty="0" err="1" smtClean="0">
                <a:latin typeface="Avenir Book"/>
              </a:rPr>
              <a:t>tendances</a:t>
            </a:r>
            <a:r>
              <a:rPr lang="en-CA" sz="3600" b="1" dirty="0" smtClean="0">
                <a:latin typeface="Avenir Book"/>
              </a:rPr>
              <a:t> se </a:t>
            </a:r>
            <a:r>
              <a:rPr lang="en-CA" sz="3600" b="1" dirty="0" err="1" smtClean="0">
                <a:latin typeface="Avenir Book"/>
              </a:rPr>
              <a:t>maintiennent</a:t>
            </a:r>
            <a:r>
              <a:rPr lang="en-CA" sz="3600" b="1" dirty="0" smtClean="0">
                <a:latin typeface="Avenir Book"/>
              </a:rPr>
              <a:t>, que </a:t>
            </a:r>
            <a:r>
              <a:rPr lang="en-CA" sz="3600" b="1" dirty="0" err="1" smtClean="0">
                <a:latin typeface="Avenir Book"/>
              </a:rPr>
              <a:t>pensez-vous</a:t>
            </a:r>
            <a:r>
              <a:rPr lang="en-CA" sz="3600" b="1" dirty="0" smtClean="0">
                <a:latin typeface="Avenir Book"/>
              </a:rPr>
              <a:t> que </a:t>
            </a:r>
            <a:r>
              <a:rPr lang="en-CA" sz="3600" b="1" dirty="0" err="1" smtClean="0">
                <a:latin typeface="Avenir Book"/>
              </a:rPr>
              <a:t>seront</a:t>
            </a:r>
            <a:r>
              <a:rPr lang="en-CA" sz="3600" b="1" dirty="0" smtClean="0">
                <a:latin typeface="Avenir Book"/>
              </a:rPr>
              <a:t> </a:t>
            </a:r>
            <a:br>
              <a:rPr lang="en-CA" sz="3600" b="1" dirty="0" smtClean="0">
                <a:latin typeface="Avenir Book"/>
              </a:rPr>
            </a:br>
            <a:r>
              <a:rPr lang="en-CA" sz="3600" b="1" dirty="0" smtClean="0">
                <a:latin typeface="Avenir Book"/>
              </a:rPr>
              <a:t>les impacts sur les </a:t>
            </a:r>
            <a:r>
              <a:rPr lang="en-CA" sz="3600" b="1" dirty="0" err="1" smtClean="0">
                <a:latin typeface="Avenir Book"/>
              </a:rPr>
              <a:t>prochaines</a:t>
            </a:r>
            <a:r>
              <a:rPr lang="en-CA" sz="3600" b="1" dirty="0" smtClean="0">
                <a:latin typeface="Avenir Book"/>
              </a:rPr>
              <a:t> </a:t>
            </a:r>
            <a:br>
              <a:rPr lang="en-CA" sz="3600" b="1" dirty="0" smtClean="0">
                <a:latin typeface="Avenir Book"/>
              </a:rPr>
            </a:br>
            <a:r>
              <a:rPr lang="en-CA" sz="3600" b="1" dirty="0" smtClean="0">
                <a:latin typeface="Avenir Book"/>
              </a:rPr>
              <a:t>25 </a:t>
            </a:r>
            <a:r>
              <a:rPr lang="en-CA" sz="3600" b="1" dirty="0" err="1" smtClean="0">
                <a:latin typeface="Avenir Book"/>
              </a:rPr>
              <a:t>ou</a:t>
            </a:r>
            <a:r>
              <a:rPr lang="en-CA" sz="3600" b="1" dirty="0" smtClean="0">
                <a:latin typeface="Avenir Book"/>
              </a:rPr>
              <a:t> 50 </a:t>
            </a:r>
            <a:r>
              <a:rPr lang="en-CA" sz="3600" b="1" dirty="0" err="1" smtClean="0">
                <a:latin typeface="Avenir Book"/>
              </a:rPr>
              <a:t>années</a:t>
            </a:r>
            <a:r>
              <a:rPr lang="en-CA" sz="3600" b="1" dirty="0" smtClean="0">
                <a:latin typeface="Avenir Book"/>
              </a:rPr>
              <a:t>? </a:t>
            </a:r>
            <a:br>
              <a:rPr lang="en-CA" sz="3600" b="1" dirty="0" smtClean="0">
                <a:latin typeface="Avenir Book"/>
              </a:rPr>
            </a:br>
            <a:r>
              <a:rPr lang="en-CA" sz="3600" b="1" dirty="0" smtClean="0">
                <a:latin typeface="Avenir Book"/>
              </a:rPr>
              <a:t/>
            </a:r>
            <a:br>
              <a:rPr lang="en-CA" sz="3600" b="1" dirty="0" smtClean="0">
                <a:latin typeface="Avenir Book"/>
              </a:rPr>
            </a:br>
            <a:endParaRPr lang="en-CA" sz="3600" b="1" dirty="0">
              <a:latin typeface="Avenir Boo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373" y="457200"/>
            <a:ext cx="5163672" cy="1143000"/>
          </a:xfrm>
        </p:spPr>
        <p:txBody>
          <a:bodyPr>
            <a:normAutofit fontScale="90000"/>
          </a:bodyPr>
          <a:lstStyle/>
          <a:p>
            <a:r>
              <a:rPr lang="en-CA" b="1" dirty="0" smtClean="0">
                <a:latin typeface="Avenir Book"/>
              </a:rPr>
              <a:t>Il existe des solutions!</a:t>
            </a:r>
            <a:endParaRPr lang="en-CA" b="1" dirty="0">
              <a:latin typeface="Avenir Book"/>
            </a:endParaRPr>
          </a:p>
        </p:txBody>
      </p:sp>
      <p:sp>
        <p:nvSpPr>
          <p:cNvPr id="3" name="Content Placeholder 2"/>
          <p:cNvSpPr>
            <a:spLocks noGrp="1"/>
          </p:cNvSpPr>
          <p:nvPr>
            <p:ph idx="1"/>
          </p:nvPr>
        </p:nvSpPr>
        <p:spPr>
          <a:xfrm>
            <a:off x="3775934" y="1600200"/>
            <a:ext cx="5368065" cy="4525963"/>
          </a:xfrm>
        </p:spPr>
        <p:txBody>
          <a:bodyPr>
            <a:normAutofit fontScale="92500" lnSpcReduction="10000"/>
          </a:bodyPr>
          <a:lstStyle/>
          <a:p>
            <a:pPr>
              <a:buNone/>
            </a:pPr>
            <a:endParaRPr lang="en-CA" dirty="0" smtClean="0"/>
          </a:p>
          <a:p>
            <a:pPr lvl="1">
              <a:spcAft>
                <a:spcPts val="1200"/>
              </a:spcAft>
              <a:buClr>
                <a:schemeClr val="accent5">
                  <a:lumMod val="75000"/>
                </a:schemeClr>
              </a:buClr>
              <a:buFont typeface="Wingdings" pitchFamily="2" charset="2"/>
              <a:buChar char="ü"/>
            </a:pPr>
            <a:r>
              <a:rPr lang="en-CA" dirty="0" smtClean="0">
                <a:latin typeface="Avenir Book"/>
              </a:rPr>
              <a:t>Le militantisme et les pressions politiques. </a:t>
            </a:r>
          </a:p>
          <a:p>
            <a:pPr lvl="1">
              <a:spcAft>
                <a:spcPts val="1200"/>
              </a:spcAft>
              <a:buClr>
                <a:schemeClr val="accent5">
                  <a:lumMod val="75000"/>
                </a:schemeClr>
              </a:buClr>
              <a:buFont typeface="Wingdings" pitchFamily="2" charset="2"/>
              <a:buChar char="ü"/>
            </a:pPr>
            <a:r>
              <a:rPr lang="en-CA" dirty="0" smtClean="0">
                <a:latin typeface="Avenir Book"/>
              </a:rPr>
              <a:t>L’environnementalisme en milieu de travail.</a:t>
            </a:r>
          </a:p>
          <a:p>
            <a:pPr lvl="1">
              <a:spcAft>
                <a:spcPts val="1200"/>
              </a:spcAft>
              <a:buClr>
                <a:schemeClr val="accent5">
                  <a:lumMod val="75000"/>
                </a:schemeClr>
              </a:buClr>
              <a:buFont typeface="Wingdings" pitchFamily="2" charset="2"/>
              <a:buChar char="ü"/>
            </a:pPr>
            <a:r>
              <a:rPr lang="en-CA" dirty="0" smtClean="0">
                <a:latin typeface="Avenir Book"/>
              </a:rPr>
              <a:t>La législation et la réglementation.</a:t>
            </a:r>
            <a:endParaRPr lang="en-CA" dirty="0">
              <a:latin typeface="Avenir Book"/>
            </a:endParaRPr>
          </a:p>
          <a:p>
            <a:pPr lvl="1">
              <a:spcAft>
                <a:spcPts val="1200"/>
              </a:spcAft>
              <a:buClr>
                <a:schemeClr val="accent5">
                  <a:lumMod val="75000"/>
                </a:schemeClr>
              </a:buClr>
              <a:buFont typeface="Wingdings" pitchFamily="2" charset="2"/>
              <a:buChar char="ü"/>
            </a:pPr>
            <a:r>
              <a:rPr lang="en-CA" dirty="0" smtClean="0">
                <a:latin typeface="Avenir Book"/>
              </a:rPr>
              <a:t>Les emplois verts et l’écologisation de l’économie.</a:t>
            </a:r>
          </a:p>
          <a:p>
            <a:pPr marL="457200" lvl="1" indent="0">
              <a:spcAft>
                <a:spcPts val="1200"/>
              </a:spcAft>
              <a:buClr>
                <a:schemeClr val="accent5">
                  <a:lumMod val="75000"/>
                </a:schemeClr>
              </a:buClr>
              <a:buNone/>
            </a:pPr>
            <a:endParaRPr lang="en-CA" dirty="0" smtClean="0">
              <a:latin typeface="Avenir Book"/>
            </a:endParaRPr>
          </a:p>
          <a:p>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77" r="10684"/>
          <a:stretch/>
        </p:blipFill>
        <p:spPr>
          <a:xfrm>
            <a:off x="0" y="0"/>
            <a:ext cx="3981373"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171450"/>
            <a:ext cx="8763000" cy="1543050"/>
          </a:xfrm>
        </p:spPr>
        <p:txBody>
          <a:bodyPr>
            <a:normAutofit fontScale="90000"/>
          </a:bodyPr>
          <a:lstStyle/>
          <a:p>
            <a:r>
              <a:rPr lang="en-CA" b="1" dirty="0" smtClean="0">
                <a:latin typeface="Avenir Book"/>
              </a:rPr>
              <a:t>Le militantisme :</a:t>
            </a:r>
            <a:r>
              <a:rPr lang="en-CA" b="1" smtClean="0">
                <a:latin typeface="Avenir Book"/>
              </a:rPr>
              <a:t/>
            </a:r>
            <a:br>
              <a:rPr lang="en-CA" b="1" smtClean="0">
                <a:latin typeface="Avenir Book"/>
              </a:rPr>
            </a:br>
            <a:r>
              <a:rPr lang="en-CA" b="1" smtClean="0">
                <a:latin typeface="Avenir Book"/>
              </a:rPr>
              <a:t>Manifestation </a:t>
            </a:r>
            <a:r>
              <a:rPr lang="en-CA" b="1" dirty="0" smtClean="0">
                <a:latin typeface="Avenir Book"/>
              </a:rPr>
              <a:t>du SCFP pour </a:t>
            </a:r>
            <a:br>
              <a:rPr lang="en-CA" b="1" dirty="0" smtClean="0">
                <a:latin typeface="Avenir Book"/>
              </a:rPr>
            </a:br>
            <a:r>
              <a:rPr lang="en-CA" b="1" dirty="0" smtClean="0">
                <a:latin typeface="Avenir Book"/>
              </a:rPr>
              <a:t>le </a:t>
            </a:r>
            <a:r>
              <a:rPr lang="en-CA" b="1" dirty="0" err="1" smtClean="0">
                <a:latin typeface="Avenir Book"/>
              </a:rPr>
              <a:t>climat</a:t>
            </a:r>
            <a:r>
              <a:rPr lang="en-CA" b="1" dirty="0" smtClean="0">
                <a:latin typeface="Avenir Book"/>
              </a:rPr>
              <a:t> </a:t>
            </a:r>
            <a:r>
              <a:rPr lang="en-CA" b="1" dirty="0" err="1" smtClean="0">
                <a:latin typeface="Avenir Book"/>
              </a:rPr>
              <a:t>en</a:t>
            </a:r>
            <a:r>
              <a:rPr lang="en-CA" b="1" dirty="0" smtClean="0">
                <a:latin typeface="Avenir Book"/>
              </a:rPr>
              <a:t> novembre 2015</a:t>
            </a:r>
            <a:endParaRPr lang="en-CA" dirty="0">
              <a:latin typeface="Avenir Book"/>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04999"/>
            <a:ext cx="9094138" cy="51530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2" y="2656114"/>
            <a:ext cx="6909707" cy="1143000"/>
          </a:xfrm>
        </p:spPr>
        <p:txBody>
          <a:bodyPr>
            <a:normAutofit fontScale="90000"/>
          </a:bodyPr>
          <a:lstStyle/>
          <a:p>
            <a:r>
              <a:rPr lang="en-CA" b="1" dirty="0" smtClean="0">
                <a:latin typeface="Avenir Book"/>
              </a:rPr>
              <a:t>Mesures écologiques en milieu de travail :</a:t>
            </a:r>
            <a:endParaRPr lang="en-CA" dirty="0">
              <a:latin typeface="Avenir Book"/>
            </a:endParaRPr>
          </a:p>
        </p:txBody>
      </p:sp>
      <p:sp>
        <p:nvSpPr>
          <p:cNvPr id="3" name="Content Placeholder 2"/>
          <p:cNvSpPr>
            <a:spLocks noGrp="1"/>
          </p:cNvSpPr>
          <p:nvPr>
            <p:ph idx="1"/>
          </p:nvPr>
        </p:nvSpPr>
        <p:spPr>
          <a:xfrm>
            <a:off x="1719943" y="3973286"/>
            <a:ext cx="6553200" cy="2661817"/>
          </a:xfrm>
        </p:spPr>
        <p:txBody>
          <a:bodyPr>
            <a:normAutofit fontScale="85000" lnSpcReduction="20000"/>
          </a:bodyPr>
          <a:lstStyle/>
          <a:p>
            <a:pPr marL="714375" lvl="1" indent="-257175">
              <a:buClr>
                <a:schemeClr val="accent5">
                  <a:lumMod val="75000"/>
                </a:schemeClr>
              </a:buClr>
              <a:buFont typeface="Arial" pitchFamily="34" charset="0"/>
              <a:buChar char="•"/>
            </a:pPr>
            <a:r>
              <a:rPr lang="en-CA" dirty="0" smtClean="0"/>
              <a:t> Comité pour l’environnement </a:t>
            </a:r>
          </a:p>
          <a:p>
            <a:pPr marL="809625" lvl="1" indent="-352425">
              <a:lnSpc>
                <a:spcPct val="110000"/>
              </a:lnSpc>
              <a:spcBef>
                <a:spcPts val="1200"/>
              </a:spcBef>
              <a:buClr>
                <a:schemeClr val="accent5">
                  <a:lumMod val="75000"/>
                </a:schemeClr>
              </a:buClr>
              <a:buFont typeface="Arial" pitchFamily="34" charset="0"/>
              <a:buChar char="•"/>
            </a:pPr>
            <a:r>
              <a:rPr lang="en-CA" dirty="0" smtClean="0"/>
              <a:t>Évaluation environnementale </a:t>
            </a:r>
            <a:br>
              <a:rPr lang="en-CA" dirty="0" smtClean="0"/>
            </a:br>
            <a:r>
              <a:rPr lang="en-CA" dirty="0" smtClean="0"/>
              <a:t>du milieu de travail</a:t>
            </a:r>
          </a:p>
          <a:p>
            <a:pPr marL="809625" lvl="1" indent="-352425">
              <a:lnSpc>
                <a:spcPct val="110000"/>
              </a:lnSpc>
              <a:spcBef>
                <a:spcPts val="1200"/>
              </a:spcBef>
              <a:buClr>
                <a:schemeClr val="accent5">
                  <a:lumMod val="75000"/>
                </a:schemeClr>
              </a:buClr>
              <a:buFont typeface="Arial" pitchFamily="34" charset="0"/>
              <a:buChar char="•"/>
            </a:pPr>
            <a:r>
              <a:rPr lang="en-CA" dirty="0" smtClean="0"/>
              <a:t>Clauses environnementales dans les conventions collectives</a:t>
            </a:r>
          </a:p>
          <a:p>
            <a:pPr lvl="1">
              <a:lnSpc>
                <a:spcPct val="120000"/>
              </a:lnSpc>
              <a:spcBef>
                <a:spcPts val="1200"/>
              </a:spcBef>
              <a:buClr>
                <a:schemeClr val="accent5">
                  <a:lumMod val="75000"/>
                </a:schemeClr>
              </a:buClr>
              <a:buFont typeface="Arial" pitchFamily="34" charset="0"/>
              <a:buChar char="•"/>
            </a:pPr>
            <a:r>
              <a:rPr lang="en-CA" dirty="0" smtClean="0"/>
              <a:t> Conversations entre syndiqués </a:t>
            </a:r>
          </a:p>
          <a:p>
            <a:pPr>
              <a:buNone/>
            </a:pPr>
            <a:endParaRPr lang="en-CA" dirty="0"/>
          </a:p>
        </p:txBody>
      </p:sp>
      <p:pic>
        <p:nvPicPr>
          <p:cNvPr id="6" name="Picture 5" descr="cover concept 3.pdf"/>
          <p:cNvPicPr/>
          <p:nvPr/>
        </p:nvPicPr>
        <p:blipFill>
          <a:blip r:embed="rId3">
            <a:extLst>
              <a:ext uri="{28A0092B-C50C-407E-A947-70E740481C1C}">
                <a14:useLocalDpi xmlns:a14="http://schemas.microsoft.com/office/drawing/2010/main" val="0"/>
              </a:ext>
            </a:extLst>
          </a:blip>
          <a:stretch>
            <a:fillRect/>
          </a:stretch>
        </p:blipFill>
        <p:spPr>
          <a:xfrm>
            <a:off x="-381002" y="0"/>
            <a:ext cx="5170715" cy="405764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944" y="274638"/>
            <a:ext cx="6936511" cy="1143000"/>
          </a:xfrm>
        </p:spPr>
        <p:txBody>
          <a:bodyPr>
            <a:normAutofit fontScale="90000"/>
          </a:bodyPr>
          <a:lstStyle/>
          <a:p>
            <a:r>
              <a:rPr lang="en-CA" b="1" dirty="0" smtClean="0">
                <a:latin typeface="Avenir Book"/>
              </a:rPr>
              <a:t>La législation et la réglementation</a:t>
            </a:r>
            <a:endParaRPr lang="en-CA" b="1" dirty="0">
              <a:latin typeface="Avenir Book"/>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46" r="20523" b="2911"/>
          <a:stretch/>
        </p:blipFill>
        <p:spPr>
          <a:xfrm>
            <a:off x="137288" y="-755561"/>
            <a:ext cx="1681787" cy="6487570"/>
          </a:xfrm>
          <a:prstGeom prst="rect">
            <a:avLst/>
          </a:prstGeom>
        </p:spPr>
      </p:pic>
      <p:sp>
        <p:nvSpPr>
          <p:cNvPr id="6" name="Content Placeholder 2"/>
          <p:cNvSpPr>
            <a:spLocks noGrp="1"/>
          </p:cNvSpPr>
          <p:nvPr>
            <p:ph idx="1"/>
          </p:nvPr>
        </p:nvSpPr>
        <p:spPr>
          <a:xfrm>
            <a:off x="2189018" y="1791855"/>
            <a:ext cx="6816438" cy="4334308"/>
          </a:xfrm>
        </p:spPr>
        <p:txBody>
          <a:bodyPr>
            <a:normAutofit/>
          </a:bodyPr>
          <a:lstStyle/>
          <a:p>
            <a:pPr>
              <a:buClr>
                <a:schemeClr val="accent5">
                  <a:lumMod val="75000"/>
                </a:schemeClr>
              </a:buClr>
            </a:pPr>
            <a:r>
              <a:rPr lang="en-CA" sz="3500" dirty="0" err="1" smtClean="0">
                <a:latin typeface="Avenir Book"/>
              </a:rPr>
              <a:t>Municipales</a:t>
            </a:r>
            <a:endParaRPr lang="en-CA" sz="3500" dirty="0" smtClean="0">
              <a:latin typeface="Avenir Book"/>
            </a:endParaRPr>
          </a:p>
          <a:p>
            <a:pPr>
              <a:buClr>
                <a:schemeClr val="accent5">
                  <a:lumMod val="75000"/>
                </a:schemeClr>
              </a:buClr>
            </a:pPr>
            <a:r>
              <a:rPr lang="en-CA" sz="3500" dirty="0" err="1" smtClean="0">
                <a:latin typeface="Avenir Book"/>
              </a:rPr>
              <a:t>Provinciales</a:t>
            </a:r>
            <a:endParaRPr lang="en-CA" sz="3500" dirty="0" smtClean="0">
              <a:latin typeface="Avenir Book"/>
            </a:endParaRPr>
          </a:p>
          <a:p>
            <a:pPr>
              <a:buClr>
                <a:schemeClr val="accent5">
                  <a:lumMod val="75000"/>
                </a:schemeClr>
              </a:buClr>
            </a:pPr>
            <a:r>
              <a:rPr lang="en-CA" sz="3500" dirty="0" smtClean="0">
                <a:latin typeface="Avenir Book"/>
              </a:rPr>
              <a:t>Fédérales</a:t>
            </a:r>
          </a:p>
          <a:p>
            <a:pPr>
              <a:buClr>
                <a:schemeClr val="accent5">
                  <a:lumMod val="75000"/>
                </a:schemeClr>
              </a:buClr>
            </a:pPr>
            <a:r>
              <a:rPr lang="en-CA" sz="3500" dirty="0" smtClean="0">
                <a:latin typeface="Avenir Book"/>
              </a:rPr>
              <a:t>Accords internationaux</a:t>
            </a:r>
          </a:p>
          <a:p>
            <a:pPr>
              <a:buNone/>
            </a:pPr>
            <a:endParaRPr lang="en-CA" dirty="0"/>
          </a:p>
        </p:txBody>
      </p:sp>
    </p:spTree>
    <p:extLst>
      <p:ext uri="{BB962C8B-B14F-4D97-AF65-F5344CB8AC3E}">
        <p14:creationId xmlns:p14="http://schemas.microsoft.com/office/powerpoint/2010/main" val="2363267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9" y="274638"/>
            <a:ext cx="8839201" cy="1325562"/>
          </a:xfrm>
        </p:spPr>
        <p:txBody>
          <a:bodyPr>
            <a:noAutofit/>
          </a:bodyPr>
          <a:lstStyle/>
          <a:p>
            <a:r>
              <a:rPr lang="en-US" sz="3200" b="1" dirty="0" smtClean="0">
                <a:latin typeface="Avenir Book"/>
              </a:rPr>
              <a:t>Emplois verts et </a:t>
            </a:r>
            <a:br>
              <a:rPr lang="en-US" sz="3200" b="1" dirty="0" smtClean="0">
                <a:latin typeface="Avenir Book"/>
              </a:rPr>
            </a:br>
            <a:r>
              <a:rPr lang="en-US" sz="3200" b="1" dirty="0" smtClean="0">
                <a:latin typeface="Avenir Book"/>
              </a:rPr>
              <a:t>écologisation de l’économie</a:t>
            </a:r>
            <a:endParaRPr lang="en-CA" sz="3200" b="1" dirty="0">
              <a:latin typeface="Avenir Book"/>
            </a:endParaRPr>
          </a:p>
        </p:txBody>
      </p:sp>
      <p:sp>
        <p:nvSpPr>
          <p:cNvPr id="3" name="TextBox 2"/>
          <p:cNvSpPr txBox="1"/>
          <p:nvPr/>
        </p:nvSpPr>
        <p:spPr>
          <a:xfrm>
            <a:off x="622300" y="2000879"/>
            <a:ext cx="4356100" cy="4031873"/>
          </a:xfrm>
          <a:prstGeom prst="rect">
            <a:avLst/>
          </a:prstGeom>
          <a:noFill/>
        </p:spPr>
        <p:txBody>
          <a:bodyPr wrap="square" rtlCol="0">
            <a:spAutoFit/>
          </a:bodyPr>
          <a:lstStyle/>
          <a:p>
            <a:endParaRPr lang="en-CA" sz="2400" b="1" dirty="0" smtClean="0">
              <a:latin typeface="Avenir Book"/>
            </a:endParaRPr>
          </a:p>
          <a:p>
            <a:pPr marL="285750" indent="-285750">
              <a:buFont typeface="Arial" panose="020B0604020202020204" pitchFamily="34" charset="0"/>
              <a:buChar char="•"/>
            </a:pPr>
            <a:r>
              <a:rPr lang="en-CA" sz="2800" dirty="0" smtClean="0">
                <a:latin typeface="Avenir Book"/>
              </a:rPr>
              <a:t>Énergie renouvelable.</a:t>
            </a:r>
          </a:p>
          <a:p>
            <a:pPr marL="285750" indent="-285750">
              <a:buFont typeface="Arial" panose="020B0604020202020204" pitchFamily="34" charset="0"/>
              <a:buChar char="•"/>
            </a:pPr>
            <a:endParaRPr lang="en-CA" sz="2800" dirty="0">
              <a:latin typeface="Avenir Book"/>
            </a:endParaRPr>
          </a:p>
          <a:p>
            <a:pPr marL="285750" indent="-285750">
              <a:buFont typeface="Arial" panose="020B0604020202020204" pitchFamily="34" charset="0"/>
              <a:buChar char="•"/>
            </a:pPr>
            <a:r>
              <a:rPr lang="en-CA" sz="2800" dirty="0" smtClean="0">
                <a:latin typeface="Avenir Book"/>
              </a:rPr>
              <a:t>Transport public.</a:t>
            </a:r>
          </a:p>
          <a:p>
            <a:pPr marL="285750" indent="-285750">
              <a:buFont typeface="Arial" panose="020B0604020202020204" pitchFamily="34" charset="0"/>
              <a:buChar char="•"/>
            </a:pPr>
            <a:endParaRPr lang="en-CA" sz="2800" dirty="0">
              <a:latin typeface="Avenir Book"/>
            </a:endParaRPr>
          </a:p>
          <a:p>
            <a:pPr marL="285750" indent="-285750">
              <a:buFont typeface="Arial" panose="020B0604020202020204" pitchFamily="34" charset="0"/>
              <a:buChar char="•"/>
            </a:pPr>
            <a:r>
              <a:rPr lang="en-CA" sz="2800" dirty="0" smtClean="0">
                <a:latin typeface="Avenir Book"/>
              </a:rPr>
              <a:t>Bâtiments écologiques. </a:t>
            </a:r>
          </a:p>
          <a:p>
            <a:pPr marL="285750" indent="-285750">
              <a:buFont typeface="Arial" panose="020B0604020202020204" pitchFamily="34" charset="0"/>
              <a:buChar char="•"/>
            </a:pPr>
            <a:endParaRPr lang="en-CA" sz="2800" dirty="0">
              <a:latin typeface="Avenir Book"/>
            </a:endParaRPr>
          </a:p>
          <a:p>
            <a:pPr marL="285750" indent="-285750">
              <a:buFont typeface="Arial" panose="020B0604020202020204" pitchFamily="34" charset="0"/>
              <a:buChar char="•"/>
            </a:pPr>
            <a:r>
              <a:rPr lang="en-CA" sz="2800" dirty="0" smtClean="0">
                <a:latin typeface="Avenir Book"/>
              </a:rPr>
              <a:t>Juste transition. </a:t>
            </a:r>
          </a:p>
          <a:p>
            <a:endParaRPr lang="en-CA" dirty="0" smtClean="0"/>
          </a:p>
          <a:p>
            <a:pPr marL="285750" indent="-285750">
              <a:buFont typeface="Arial" panose="020B0604020202020204" pitchFamily="34" charset="0"/>
              <a:buChar char="•"/>
            </a:pPr>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25" y="1866901"/>
            <a:ext cx="1933575" cy="3695699"/>
          </a:xfrm>
          <a:prstGeom prst="rect">
            <a:avLst/>
          </a:prstGeom>
        </p:spPr>
      </p:pic>
    </p:spTree>
    <p:extLst>
      <p:ext uri="{BB962C8B-B14F-4D97-AF65-F5344CB8AC3E}">
        <p14:creationId xmlns:p14="http://schemas.microsoft.com/office/powerpoint/2010/main" val="2197141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944" y="274638"/>
            <a:ext cx="6936511" cy="1143000"/>
          </a:xfrm>
        </p:spPr>
        <p:txBody>
          <a:bodyPr>
            <a:normAutofit/>
          </a:bodyPr>
          <a:lstStyle/>
          <a:p>
            <a:r>
              <a:rPr lang="en-CA" b="1" dirty="0" smtClean="0">
                <a:latin typeface="Avenir Book"/>
              </a:rPr>
              <a:t>Sujets de discussion :</a:t>
            </a:r>
            <a:endParaRPr lang="en-CA" b="1" dirty="0">
              <a:latin typeface="Avenir Book"/>
            </a:endParaRPr>
          </a:p>
        </p:txBody>
      </p:sp>
      <p:sp>
        <p:nvSpPr>
          <p:cNvPr id="3" name="Content Placeholder 2"/>
          <p:cNvSpPr>
            <a:spLocks noGrp="1"/>
          </p:cNvSpPr>
          <p:nvPr>
            <p:ph idx="1"/>
          </p:nvPr>
        </p:nvSpPr>
        <p:spPr>
          <a:xfrm>
            <a:off x="2189018" y="1791855"/>
            <a:ext cx="6816438" cy="4334308"/>
          </a:xfrm>
        </p:spPr>
        <p:txBody>
          <a:bodyPr>
            <a:normAutofit fontScale="77500" lnSpcReduction="20000"/>
          </a:bodyPr>
          <a:lstStyle/>
          <a:p>
            <a:pPr>
              <a:lnSpc>
                <a:spcPct val="120000"/>
              </a:lnSpc>
              <a:spcBef>
                <a:spcPts val="1800"/>
              </a:spcBef>
              <a:spcAft>
                <a:spcPts val="1200"/>
              </a:spcAft>
              <a:buClr>
                <a:schemeClr val="accent5">
                  <a:lumMod val="75000"/>
                </a:schemeClr>
              </a:buClr>
            </a:pPr>
            <a:r>
              <a:rPr lang="en-CA" sz="3300" dirty="0" smtClean="0">
                <a:latin typeface="Avenir Book"/>
              </a:rPr>
              <a:t>Quelles sont vos idées pour faire face aux changements climatiques?</a:t>
            </a:r>
          </a:p>
          <a:p>
            <a:pPr>
              <a:buClr>
                <a:schemeClr val="accent5">
                  <a:lumMod val="75000"/>
                </a:schemeClr>
              </a:buClr>
            </a:pPr>
            <a:endParaRPr lang="en-CA" sz="3000" dirty="0" smtClean="0">
              <a:latin typeface="Avenir Book"/>
            </a:endParaRPr>
          </a:p>
          <a:p>
            <a:pPr>
              <a:lnSpc>
                <a:spcPct val="120000"/>
              </a:lnSpc>
              <a:buClr>
                <a:schemeClr val="accent5">
                  <a:lumMod val="75000"/>
                </a:schemeClr>
              </a:buClr>
            </a:pPr>
            <a:r>
              <a:rPr lang="en-CA" sz="3000" dirty="0" smtClean="0">
                <a:latin typeface="Avenir Book"/>
              </a:rPr>
              <a:t>Comment peut-on parler avec d’autres membres du SCFP des changements climatiques?</a:t>
            </a:r>
          </a:p>
          <a:p>
            <a:pPr>
              <a:buClr>
                <a:schemeClr val="accent5">
                  <a:lumMod val="75000"/>
                </a:schemeClr>
              </a:buClr>
            </a:pPr>
            <a:endParaRPr lang="en-CA" sz="3000" dirty="0" smtClean="0">
              <a:latin typeface="Avenir Book"/>
            </a:endParaRPr>
          </a:p>
          <a:p>
            <a:pPr>
              <a:lnSpc>
                <a:spcPct val="120000"/>
              </a:lnSpc>
              <a:buClr>
                <a:schemeClr val="accent5">
                  <a:lumMod val="75000"/>
                </a:schemeClr>
              </a:buClr>
            </a:pPr>
            <a:r>
              <a:rPr lang="en-US" sz="3000" dirty="0" smtClean="0">
                <a:latin typeface="Avenir Book"/>
                <a:cs typeface="Avenir Book"/>
              </a:rPr>
              <a:t>Est-ce que vous aurez une ou deux discussions sur </a:t>
            </a:r>
            <a:r>
              <a:rPr lang="en-US" sz="3000" dirty="0">
                <a:latin typeface="Avenir Book"/>
                <a:cs typeface="Avenir Book"/>
              </a:rPr>
              <a:t>les changements </a:t>
            </a:r>
            <a:r>
              <a:rPr lang="en-US" sz="3000" dirty="0" smtClean="0">
                <a:latin typeface="Avenir Book"/>
                <a:cs typeface="Avenir Book"/>
              </a:rPr>
              <a:t>climatiques où </a:t>
            </a:r>
            <a:r>
              <a:rPr lang="en-US" sz="3000" dirty="0">
                <a:latin typeface="Avenir Book"/>
                <a:cs typeface="Avenir Book"/>
              </a:rPr>
              <a:t>vous </a:t>
            </a:r>
            <a:r>
              <a:rPr lang="en-US" sz="3000" dirty="0" smtClean="0">
                <a:latin typeface="Avenir Book"/>
                <a:cs typeface="Avenir Book"/>
              </a:rPr>
              <a:t>travaillez?</a:t>
            </a:r>
            <a:endParaRPr lang="en-US" sz="3000" dirty="0">
              <a:latin typeface="Avenir Book"/>
              <a:cs typeface="Avenir Book"/>
            </a:endParaRPr>
          </a:p>
          <a:p>
            <a:pPr marL="0" indent="0">
              <a:buClr>
                <a:schemeClr val="accent5">
                  <a:lumMod val="75000"/>
                </a:schemeClr>
              </a:buClr>
              <a:buNone/>
            </a:pPr>
            <a:r>
              <a:rPr lang="en-CA" sz="2800" dirty="0" smtClean="0">
                <a:latin typeface="Avenir Book"/>
              </a:rPr>
              <a:t> </a:t>
            </a:r>
            <a:endParaRPr lang="en-CA" sz="2800" dirty="0">
              <a:latin typeface="Avenir Book"/>
            </a:endParaRPr>
          </a:p>
          <a:p>
            <a:pPr>
              <a:buNone/>
            </a:pPr>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46" r="20523" b="2911"/>
          <a:stretch/>
        </p:blipFill>
        <p:spPr>
          <a:xfrm>
            <a:off x="137288" y="-755561"/>
            <a:ext cx="1681787" cy="648757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09" y="457200"/>
            <a:ext cx="6525490" cy="1143000"/>
          </a:xfrm>
        </p:spPr>
        <p:txBody>
          <a:bodyPr>
            <a:normAutofit/>
          </a:bodyPr>
          <a:lstStyle/>
          <a:p>
            <a:r>
              <a:rPr lang="en-CA" b="1" dirty="0" smtClean="0">
                <a:latin typeface="Avenir Book"/>
              </a:rPr>
              <a:t>Le SCFP et le climat</a:t>
            </a:r>
            <a:endParaRPr lang="en-CA" b="1" dirty="0">
              <a:latin typeface="Avenir Book"/>
            </a:endParaRPr>
          </a:p>
        </p:txBody>
      </p:sp>
      <p:sp>
        <p:nvSpPr>
          <p:cNvPr id="3" name="Content Placeholder 2"/>
          <p:cNvSpPr>
            <a:spLocks noGrp="1"/>
          </p:cNvSpPr>
          <p:nvPr>
            <p:ph idx="1"/>
          </p:nvPr>
        </p:nvSpPr>
        <p:spPr>
          <a:xfrm>
            <a:off x="1819075" y="1600200"/>
            <a:ext cx="7324925" cy="4525963"/>
          </a:xfrm>
        </p:spPr>
        <p:txBody>
          <a:bodyPr>
            <a:normAutofit/>
          </a:bodyPr>
          <a:lstStyle/>
          <a:p>
            <a:pPr lvl="1">
              <a:spcBef>
                <a:spcPts val="0"/>
              </a:spcBef>
              <a:spcAft>
                <a:spcPts val="600"/>
              </a:spcAft>
              <a:buClr>
                <a:schemeClr val="accent5">
                  <a:lumMod val="75000"/>
                </a:schemeClr>
              </a:buClr>
              <a:buNone/>
            </a:pPr>
            <a:endParaRPr lang="en-CA" sz="3200" dirty="0" smtClean="0"/>
          </a:p>
          <a:p>
            <a:pPr lvl="1" indent="-295275">
              <a:spcBef>
                <a:spcPts val="0"/>
              </a:spcBef>
              <a:spcAft>
                <a:spcPts val="600"/>
              </a:spcAft>
              <a:buClr>
                <a:schemeClr val="accent5">
                  <a:lumMod val="75000"/>
                </a:schemeClr>
              </a:buClr>
              <a:buNone/>
            </a:pPr>
            <a:r>
              <a:rPr lang="en-CA" sz="3200" dirty="0" smtClean="0"/>
              <a:t>Vous voulez en parler davantage?</a:t>
            </a:r>
          </a:p>
          <a:p>
            <a:pPr marL="447675" lvl="2" indent="0">
              <a:buNone/>
            </a:pPr>
            <a:r>
              <a:rPr lang="en-CA" sz="2800" dirty="0" smtClean="0"/>
              <a:t>Il y a d’autres ressources ici : </a:t>
            </a:r>
          </a:p>
          <a:p>
            <a:pPr lvl="1">
              <a:buNone/>
            </a:pPr>
            <a:endParaRPr lang="en-CA" dirty="0" smtClean="0"/>
          </a:p>
          <a:p>
            <a:pPr lvl="1">
              <a:buClr>
                <a:schemeClr val="accent5">
                  <a:lumMod val="75000"/>
                </a:schemeClr>
              </a:buClr>
              <a:buFont typeface="Arial" pitchFamily="34" charset="0"/>
              <a:buChar char="•"/>
            </a:pPr>
            <a:r>
              <a:rPr lang="en-CA" sz="2400" dirty="0" smtClean="0"/>
              <a:t>Le comité national de l’environnement </a:t>
            </a:r>
            <a:br>
              <a:rPr lang="en-CA" sz="2400" dirty="0" smtClean="0"/>
            </a:br>
            <a:r>
              <a:rPr lang="en-CA" sz="2400" dirty="0" smtClean="0"/>
              <a:t>du SCFP.</a:t>
            </a:r>
          </a:p>
          <a:p>
            <a:pPr lvl="1">
              <a:buClr>
                <a:schemeClr val="accent5">
                  <a:lumMod val="75000"/>
                </a:schemeClr>
              </a:buClr>
              <a:buFont typeface="Arial" pitchFamily="34" charset="0"/>
              <a:buChar char="•"/>
            </a:pPr>
            <a:r>
              <a:rPr lang="en-CA" sz="2400" dirty="0" smtClean="0"/>
              <a:t>Le comité environnemental du SCFP </a:t>
            </a:r>
            <a:br>
              <a:rPr lang="en-CA" sz="2400" dirty="0" smtClean="0"/>
            </a:br>
            <a:r>
              <a:rPr lang="en-CA" sz="2400" dirty="0" smtClean="0"/>
              <a:t>de votre division.</a:t>
            </a:r>
          </a:p>
          <a:p>
            <a:pPr lvl="1">
              <a:buClr>
                <a:schemeClr val="accent5">
                  <a:lumMod val="75000"/>
                </a:schemeClr>
              </a:buClr>
              <a:buFont typeface="Arial" pitchFamily="34" charset="0"/>
              <a:buChar char="•"/>
            </a:pPr>
            <a:r>
              <a:rPr lang="en-CA" sz="2400" dirty="0" smtClean="0"/>
              <a:t>Le bureau national </a:t>
            </a:r>
            <a:r>
              <a:rPr lang="en-CA" sz="2400" dirty="0" smtClean="0"/>
              <a:t>(enviro@scfp.ca). </a:t>
            </a:r>
            <a:endParaRPr lang="en-CA" sz="2400" dirty="0" smtClean="0"/>
          </a:p>
          <a:p>
            <a:pPr>
              <a:buNone/>
            </a:pPr>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46" r="20523" b="2911"/>
          <a:stretch/>
        </p:blipFill>
        <p:spPr>
          <a:xfrm>
            <a:off x="137288" y="-755561"/>
            <a:ext cx="1681787" cy="64875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173"/>
            <a:ext cx="9144000" cy="5154827"/>
          </a:xfrm>
          <a:prstGeom prst="rect">
            <a:avLst/>
          </a:prstGeom>
        </p:spPr>
      </p:pic>
      <p:sp>
        <p:nvSpPr>
          <p:cNvPr id="3" name="Title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3000" b="1" dirty="0" smtClean="0">
                <a:latin typeface="Avenir Book"/>
              </a:rPr>
              <a:t/>
            </a:r>
            <a:br>
              <a:rPr lang="en-CA" sz="3000" b="1" dirty="0" smtClean="0">
                <a:latin typeface="Avenir Book"/>
              </a:rPr>
            </a:br>
            <a:r>
              <a:rPr lang="en-CA" sz="3000" b="1" dirty="0" smtClean="0">
                <a:latin typeface="Avenir Book"/>
              </a:rPr>
              <a:t/>
            </a:r>
            <a:br>
              <a:rPr lang="en-CA" sz="3000" b="1" dirty="0" smtClean="0">
                <a:latin typeface="Avenir Book"/>
              </a:rPr>
            </a:br>
            <a:r>
              <a:rPr lang="en-CA" sz="3000" b="1" dirty="0" smtClean="0">
                <a:latin typeface="Avenir Book"/>
              </a:rPr>
              <a:t>  </a:t>
            </a:r>
            <a:endParaRPr lang="en-CA" sz="3000" b="1" dirty="0">
              <a:latin typeface="Avenir Book"/>
            </a:endParaRPr>
          </a:p>
        </p:txBody>
      </p:sp>
      <p:sp>
        <p:nvSpPr>
          <p:cNvPr id="5" name="TextBox 4"/>
          <p:cNvSpPr txBox="1"/>
          <p:nvPr/>
        </p:nvSpPr>
        <p:spPr>
          <a:xfrm>
            <a:off x="457201" y="0"/>
            <a:ext cx="8229600" cy="1431161"/>
          </a:xfrm>
          <a:prstGeom prst="rect">
            <a:avLst/>
          </a:prstGeom>
          <a:noFill/>
        </p:spPr>
        <p:txBody>
          <a:bodyPr wrap="square" rtlCol="0">
            <a:spAutoFit/>
          </a:bodyPr>
          <a:lstStyle/>
          <a:p>
            <a:pPr algn="ctr"/>
            <a:r>
              <a:rPr lang="fr-CA" sz="2900" b="1" dirty="0" smtClean="0">
                <a:latin typeface="Avenir Book"/>
              </a:rPr>
              <a:t>Les syndicats et la société civile marchent pour la justice climatique à Ottawa en </a:t>
            </a:r>
            <a:br>
              <a:rPr lang="fr-CA" sz="2900" b="1" dirty="0" smtClean="0">
                <a:latin typeface="Avenir Book"/>
              </a:rPr>
            </a:br>
            <a:r>
              <a:rPr lang="fr-CA" sz="2900" b="1" dirty="0" smtClean="0">
                <a:latin typeface="Avenir Book"/>
              </a:rPr>
              <a:t>novembre 2015.</a:t>
            </a:r>
            <a:endParaRPr lang="en-US" sz="2900" b="1" dirty="0">
              <a:latin typeface="Avenir Book"/>
            </a:endParaRPr>
          </a:p>
        </p:txBody>
      </p:sp>
    </p:spTree>
    <p:extLst>
      <p:ext uri="{BB962C8B-B14F-4D97-AF65-F5344CB8AC3E}">
        <p14:creationId xmlns:p14="http://schemas.microsoft.com/office/powerpoint/2010/main" val="334166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94070" y="0"/>
            <a:ext cx="1716797" cy="5455829"/>
          </a:xfrm>
          <a:prstGeom prst="rect">
            <a:avLst/>
          </a:prstGeom>
        </p:spPr>
      </p:pic>
      <p:sp>
        <p:nvSpPr>
          <p:cNvPr id="3" name="TextBox 2"/>
          <p:cNvSpPr txBox="1"/>
          <p:nvPr/>
        </p:nvSpPr>
        <p:spPr>
          <a:xfrm>
            <a:off x="1981200" y="247650"/>
            <a:ext cx="6705600" cy="1323439"/>
          </a:xfrm>
          <a:prstGeom prst="rect">
            <a:avLst/>
          </a:prstGeom>
          <a:noFill/>
        </p:spPr>
        <p:txBody>
          <a:bodyPr wrap="square" rtlCol="0">
            <a:spAutoFit/>
          </a:bodyPr>
          <a:lstStyle/>
          <a:p>
            <a:r>
              <a:rPr lang="fr-CA" sz="4000" b="1" dirty="0" smtClean="0">
                <a:latin typeface="Avenir Book"/>
              </a:rPr>
              <a:t>Pourquoi parlons-nous de changements climatiques?</a:t>
            </a:r>
            <a:endParaRPr lang="en-US" sz="4000" b="1" dirty="0">
              <a:latin typeface="Avenir Book"/>
            </a:endParaRPr>
          </a:p>
        </p:txBody>
      </p:sp>
      <p:sp>
        <p:nvSpPr>
          <p:cNvPr id="9" name="TextBox 8"/>
          <p:cNvSpPr txBox="1"/>
          <p:nvPr/>
        </p:nvSpPr>
        <p:spPr>
          <a:xfrm>
            <a:off x="2366962" y="2409825"/>
            <a:ext cx="6176963" cy="3323987"/>
          </a:xfrm>
          <a:prstGeom prst="rect">
            <a:avLst/>
          </a:prstGeom>
          <a:noFill/>
        </p:spPr>
        <p:txBody>
          <a:bodyPr wrap="square" rtlCol="0">
            <a:spAutoFit/>
          </a:bodyPr>
          <a:lstStyle/>
          <a:p>
            <a:pPr marL="361950" indent="-361950">
              <a:buClr>
                <a:schemeClr val="accent2">
                  <a:lumMod val="75000"/>
                </a:schemeClr>
              </a:buClr>
              <a:buFont typeface="Arial" panose="020B0604020202020204" pitchFamily="34" charset="0"/>
              <a:buChar char="•"/>
            </a:pPr>
            <a:r>
              <a:rPr lang="fr-CA" sz="3200" dirty="0" smtClean="0">
                <a:latin typeface="Avenir Book"/>
              </a:rPr>
              <a:t>Les scientifiques s’entendent sur l’urgence d’agir.</a:t>
            </a:r>
          </a:p>
          <a:p>
            <a:endParaRPr lang="fr-CA" sz="3200" dirty="0">
              <a:latin typeface="Avenir Book"/>
            </a:endParaRPr>
          </a:p>
          <a:p>
            <a:pPr marL="361950" indent="-361950">
              <a:buClr>
                <a:schemeClr val="accent2">
                  <a:lumMod val="75000"/>
                </a:schemeClr>
              </a:buClr>
              <a:buFont typeface="Arial" panose="020B0604020202020204" pitchFamily="34" charset="0"/>
              <a:buChar char="•"/>
            </a:pPr>
            <a:r>
              <a:rPr lang="fr-CA" sz="3200" dirty="0" smtClean="0">
                <a:latin typeface="Avenir Book"/>
              </a:rPr>
              <a:t>Les syndicats doivent prendre la tête de la lutte contre les changements climatiques.</a:t>
            </a:r>
          </a:p>
          <a:p>
            <a:endParaRPr lang="en-US" dirty="0"/>
          </a:p>
        </p:txBody>
      </p:sp>
    </p:spTree>
    <p:extLst>
      <p:ext uri="{BB962C8B-B14F-4D97-AF65-F5344CB8AC3E}">
        <p14:creationId xmlns:p14="http://schemas.microsoft.com/office/powerpoint/2010/main" val="1185090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577" r="10684"/>
          <a:stretch/>
        </p:blipFill>
        <p:spPr>
          <a:xfrm>
            <a:off x="0" y="0"/>
            <a:ext cx="3981373" cy="6858000"/>
          </a:xfrm>
          <a:prstGeom prst="rect">
            <a:avLst/>
          </a:prstGeom>
        </p:spPr>
      </p:pic>
      <p:sp>
        <p:nvSpPr>
          <p:cNvPr id="2" name="TextBox 1"/>
          <p:cNvSpPr txBox="1"/>
          <p:nvPr/>
        </p:nvSpPr>
        <p:spPr>
          <a:xfrm>
            <a:off x="4429125" y="258901"/>
            <a:ext cx="4381500" cy="1323439"/>
          </a:xfrm>
          <a:prstGeom prst="rect">
            <a:avLst/>
          </a:prstGeom>
          <a:noFill/>
        </p:spPr>
        <p:txBody>
          <a:bodyPr wrap="square" rtlCol="0">
            <a:spAutoFit/>
          </a:bodyPr>
          <a:lstStyle/>
          <a:p>
            <a:pPr algn="ctr"/>
            <a:r>
              <a:rPr lang="fr-CA" sz="4000" b="1" dirty="0" smtClean="0">
                <a:latin typeface="Avenir Book"/>
              </a:rPr>
              <a:t>Par où  commencer?</a:t>
            </a:r>
            <a:endParaRPr lang="en-US" sz="4000" b="1" dirty="0">
              <a:latin typeface="Avenir Book"/>
            </a:endParaRPr>
          </a:p>
        </p:txBody>
      </p:sp>
      <p:sp>
        <p:nvSpPr>
          <p:cNvPr id="4" name="TextBox 3"/>
          <p:cNvSpPr txBox="1"/>
          <p:nvPr/>
        </p:nvSpPr>
        <p:spPr>
          <a:xfrm>
            <a:off x="4229101" y="2428875"/>
            <a:ext cx="4800600" cy="3323987"/>
          </a:xfrm>
          <a:prstGeom prst="rect">
            <a:avLst/>
          </a:prstGeom>
          <a:noFill/>
        </p:spPr>
        <p:txBody>
          <a:bodyPr wrap="square" rtlCol="0">
            <a:spAutoFit/>
          </a:bodyPr>
          <a:lstStyle/>
          <a:p>
            <a:pPr marL="285750" indent="-285750">
              <a:buClr>
                <a:srgbClr val="00B050"/>
              </a:buClr>
              <a:buFont typeface="Arial" panose="020B0604020202020204" pitchFamily="34" charset="0"/>
              <a:buChar char="•"/>
            </a:pPr>
            <a:r>
              <a:rPr lang="fr-CA" sz="3000" dirty="0" smtClean="0">
                <a:latin typeface="Avenir Book"/>
              </a:rPr>
              <a:t>S’informer sur les différentes questions.</a:t>
            </a:r>
          </a:p>
          <a:p>
            <a:pPr marL="285750" indent="-285750">
              <a:buClr>
                <a:srgbClr val="00B050"/>
              </a:buClr>
              <a:buFont typeface="Arial" panose="020B0604020202020204" pitchFamily="34" charset="0"/>
              <a:buChar char="•"/>
            </a:pPr>
            <a:endParaRPr lang="fr-CA" sz="3000" dirty="0">
              <a:latin typeface="Avenir Book"/>
            </a:endParaRPr>
          </a:p>
          <a:p>
            <a:pPr marL="285750" indent="-285750">
              <a:buClr>
                <a:srgbClr val="00B050"/>
              </a:buClr>
              <a:buFont typeface="Arial" panose="020B0604020202020204" pitchFamily="34" charset="0"/>
              <a:buChar char="•"/>
            </a:pPr>
            <a:r>
              <a:rPr lang="fr-CA" sz="3000" dirty="0" smtClean="0">
                <a:latin typeface="Avenir Book"/>
              </a:rPr>
              <a:t>Parler des changements climatiques avec </a:t>
            </a:r>
            <a:br>
              <a:rPr lang="fr-CA" sz="3000" dirty="0" smtClean="0">
                <a:latin typeface="Avenir Book"/>
              </a:rPr>
            </a:br>
            <a:r>
              <a:rPr lang="fr-CA" sz="3000" dirty="0" smtClean="0">
                <a:latin typeface="Avenir Book"/>
              </a:rPr>
              <a:t>d’autres membres du SCFP.</a:t>
            </a:r>
            <a:endParaRPr lang="en-US" sz="3000" dirty="0">
              <a:latin typeface="Avenir Book"/>
            </a:endParaRPr>
          </a:p>
        </p:txBody>
      </p:sp>
    </p:spTree>
    <p:extLst>
      <p:ext uri="{BB962C8B-B14F-4D97-AF65-F5344CB8AC3E}">
        <p14:creationId xmlns:p14="http://schemas.microsoft.com/office/powerpoint/2010/main" val="1721084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iphy.gif"/>
          <p:cNvPicPr>
            <a:picLocks noGrp="1" noChangeAspect="1"/>
          </p:cNvPicPr>
          <p:nvPr>
            <p:ph idx="1"/>
          </p:nvPr>
        </p:nvPicPr>
        <p:blipFill>
          <a:blip r:embed="rId3">
            <a:extLst>
              <a:ext uri="{28A0092B-C50C-407E-A947-70E740481C1C}">
                <a14:useLocalDpi xmlns:a14="http://schemas.microsoft.com/office/drawing/2010/main" val="0"/>
              </a:ext>
            </a:extLst>
          </a:blip>
          <a:srcRect t="9322" b="9322"/>
          <a:stretch>
            <a:fillRect/>
          </a:stretch>
        </p:blipFill>
        <p:spPr>
          <a:xfrm>
            <a:off x="457200" y="2105024"/>
            <a:ext cx="8229600" cy="4657725"/>
          </a:xfrm>
        </p:spPr>
      </p:pic>
      <p:sp>
        <p:nvSpPr>
          <p:cNvPr id="7" name="TextBox 6"/>
          <p:cNvSpPr txBox="1"/>
          <p:nvPr/>
        </p:nvSpPr>
        <p:spPr>
          <a:xfrm>
            <a:off x="380999" y="-61023"/>
            <a:ext cx="8686801" cy="2185214"/>
          </a:xfrm>
          <a:prstGeom prst="rect">
            <a:avLst/>
          </a:prstGeom>
          <a:noFill/>
        </p:spPr>
        <p:txBody>
          <a:bodyPr wrap="square" rtlCol="0">
            <a:spAutoFit/>
          </a:bodyPr>
          <a:lstStyle/>
          <a:p>
            <a:r>
              <a:rPr lang="fr-CA" sz="3600" b="1" dirty="0" smtClean="0">
                <a:latin typeface="Avenir Book"/>
              </a:rPr>
              <a:t>Les impacts des changements climatiques :</a:t>
            </a:r>
          </a:p>
          <a:p>
            <a:r>
              <a:rPr lang="fr-CA" sz="3200" dirty="0" smtClean="0"/>
              <a:t>Des phénomènes météorologiques de plus</a:t>
            </a:r>
            <a:br>
              <a:rPr lang="fr-CA" sz="3200" dirty="0" smtClean="0"/>
            </a:br>
            <a:r>
              <a:rPr lang="fr-CA" sz="3200" dirty="0" smtClean="0"/>
              <a:t>en plus extrêmes</a:t>
            </a:r>
            <a:endParaRPr lang="en-US" sz="3200" dirty="0"/>
          </a:p>
        </p:txBody>
      </p:sp>
    </p:spTree>
    <p:extLst>
      <p:ext uri="{BB962C8B-B14F-4D97-AF65-F5344CB8AC3E}">
        <p14:creationId xmlns:p14="http://schemas.microsoft.com/office/powerpoint/2010/main" val="3824489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rcRect l="-19963" r="-19963"/>
          <a:stretch>
            <a:fillRect/>
          </a:stretch>
        </p:blipFill>
        <p:spPr>
          <a:xfrm>
            <a:off x="104776" y="1381125"/>
            <a:ext cx="8839200" cy="5334139"/>
          </a:xfrm>
        </p:spPr>
      </p:pic>
      <p:sp>
        <p:nvSpPr>
          <p:cNvPr id="4" name="TextBox 3"/>
          <p:cNvSpPr txBox="1"/>
          <p:nvPr/>
        </p:nvSpPr>
        <p:spPr>
          <a:xfrm>
            <a:off x="533400" y="214253"/>
            <a:ext cx="8134351" cy="1077218"/>
          </a:xfrm>
          <a:prstGeom prst="rect">
            <a:avLst/>
          </a:prstGeom>
          <a:noFill/>
        </p:spPr>
        <p:txBody>
          <a:bodyPr wrap="square" rtlCol="0">
            <a:spAutoFit/>
          </a:bodyPr>
          <a:lstStyle/>
          <a:p>
            <a:r>
              <a:rPr lang="fr-CA" sz="3200" b="1" dirty="0" smtClean="0">
                <a:latin typeface="Avenir Book"/>
              </a:rPr>
              <a:t>Il fait plus froid au Canada en 2014 mais plus chaud presque partout ailleurs</a:t>
            </a:r>
            <a:endParaRPr lang="en-US" sz="3200" b="1" dirty="0">
              <a:latin typeface="Avenir Book"/>
            </a:endParaRPr>
          </a:p>
        </p:txBody>
      </p:sp>
    </p:spTree>
    <p:extLst>
      <p:ext uri="{BB962C8B-B14F-4D97-AF65-F5344CB8AC3E}">
        <p14:creationId xmlns:p14="http://schemas.microsoft.com/office/powerpoint/2010/main" val="3902321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533899" cy="2857498"/>
          </a:xfrm>
          <a:prstGeom prst="rect">
            <a:avLst/>
          </a:prstGeom>
        </p:spPr>
      </p:pic>
      <p:sp>
        <p:nvSpPr>
          <p:cNvPr id="3" name="TextBox 2"/>
          <p:cNvSpPr txBox="1"/>
          <p:nvPr/>
        </p:nvSpPr>
        <p:spPr>
          <a:xfrm>
            <a:off x="1819075" y="2503555"/>
            <a:ext cx="4238625" cy="707886"/>
          </a:xfrm>
          <a:prstGeom prst="rect">
            <a:avLst/>
          </a:prstGeom>
          <a:noFill/>
        </p:spPr>
        <p:txBody>
          <a:bodyPr wrap="square" rtlCol="0">
            <a:spAutoFit/>
          </a:bodyPr>
          <a:lstStyle/>
          <a:p>
            <a:r>
              <a:rPr lang="fr-CA" sz="4000" b="1" dirty="0" smtClean="0">
                <a:latin typeface="Avenir Book"/>
              </a:rPr>
              <a:t>Il fait chaud!</a:t>
            </a:r>
            <a:endParaRPr lang="en-US" sz="4000" b="1" dirty="0">
              <a:latin typeface="Avenir Book"/>
            </a:endParaRPr>
          </a:p>
        </p:txBody>
      </p:sp>
      <p:sp>
        <p:nvSpPr>
          <p:cNvPr id="8" name="TextBox 7"/>
          <p:cNvSpPr txBox="1"/>
          <p:nvPr/>
        </p:nvSpPr>
        <p:spPr>
          <a:xfrm>
            <a:off x="1819075" y="3287792"/>
            <a:ext cx="6372425" cy="3570208"/>
          </a:xfrm>
          <a:prstGeom prst="rect">
            <a:avLst/>
          </a:prstGeom>
          <a:noFill/>
        </p:spPr>
        <p:txBody>
          <a:bodyPr wrap="square" rtlCol="0">
            <a:spAutoFit/>
          </a:bodyPr>
          <a:lstStyle/>
          <a:p>
            <a:r>
              <a:rPr lang="fr-CA" sz="2800" dirty="0" smtClean="0">
                <a:latin typeface="Avenir Book"/>
              </a:rPr>
              <a:t>L’année 2015 est la plus chaude jamais enregistrée :</a:t>
            </a:r>
          </a:p>
          <a:p>
            <a:endParaRPr lang="fr-CA" sz="1600" dirty="0" smtClean="0">
              <a:latin typeface="Avenir Book"/>
            </a:endParaRPr>
          </a:p>
          <a:p>
            <a:pPr marL="457200" indent="-457200">
              <a:buClr>
                <a:schemeClr val="accent2">
                  <a:lumMod val="75000"/>
                </a:schemeClr>
              </a:buClr>
              <a:buFont typeface="Arial" panose="020B0604020202020204" pitchFamily="34" charset="0"/>
              <a:buChar char="•"/>
            </a:pPr>
            <a:r>
              <a:rPr lang="fr-CA" sz="2800" dirty="0" smtClean="0">
                <a:latin typeface="Avenir Book"/>
              </a:rPr>
              <a:t>0,9 </a:t>
            </a:r>
            <a:r>
              <a:rPr lang="fr-CA" sz="2800" baseline="24000" dirty="0" smtClean="0">
                <a:latin typeface="Avenir Book"/>
              </a:rPr>
              <a:t>o </a:t>
            </a:r>
            <a:r>
              <a:rPr lang="fr-CA" sz="2800" dirty="0" smtClean="0">
                <a:latin typeface="Avenir Book"/>
              </a:rPr>
              <a:t>C au-dessus de la moyenne du </a:t>
            </a:r>
            <a:r>
              <a:rPr lang="en-US" sz="2800" dirty="0" smtClean="0">
                <a:latin typeface="Avenir Book"/>
              </a:rPr>
              <a:t>20</a:t>
            </a:r>
            <a:r>
              <a:rPr lang="en-US" sz="2800" baseline="30000" dirty="0" smtClean="0">
                <a:latin typeface="Avenir Book"/>
              </a:rPr>
              <a:t>e</a:t>
            </a:r>
            <a:r>
              <a:rPr lang="en-US" sz="2800" dirty="0" smtClean="0">
                <a:latin typeface="Avenir Book"/>
              </a:rPr>
              <a:t> </a:t>
            </a:r>
            <a:r>
              <a:rPr lang="en-US" sz="2800" dirty="0">
                <a:latin typeface="Avenir Book"/>
              </a:rPr>
              <a:t>siècle</a:t>
            </a:r>
            <a:r>
              <a:rPr lang="en-US" sz="2800" dirty="0" smtClean="0">
                <a:latin typeface="Avenir Book"/>
              </a:rPr>
              <a:t>.</a:t>
            </a:r>
          </a:p>
          <a:p>
            <a:pPr>
              <a:buClr>
                <a:schemeClr val="accent2">
                  <a:lumMod val="75000"/>
                </a:schemeClr>
              </a:buClr>
            </a:pPr>
            <a:endParaRPr lang="en-US" sz="1400" dirty="0">
              <a:latin typeface="Avenir Book"/>
            </a:endParaRPr>
          </a:p>
          <a:p>
            <a:pPr marL="457200" indent="-457200">
              <a:buClr>
                <a:schemeClr val="accent2">
                  <a:lumMod val="75000"/>
                </a:schemeClr>
              </a:buClr>
              <a:buFont typeface="Arial" panose="020B0604020202020204" pitchFamily="34" charset="0"/>
              <a:buChar char="•"/>
            </a:pPr>
            <a:r>
              <a:rPr lang="fr-CA" sz="2800" dirty="0" smtClean="0">
                <a:latin typeface="Avenir Book"/>
              </a:rPr>
              <a:t>Les cinq années les plus chaudes enregistrées sont : 2015, 2014, 2010, 2013 et 2005.</a:t>
            </a:r>
            <a:endParaRPr lang="en-US" sz="2800" dirty="0">
              <a:latin typeface="Avenir Book"/>
            </a:endParaRPr>
          </a:p>
        </p:txBody>
      </p:sp>
    </p:spTree>
    <p:extLst>
      <p:ext uri="{BB962C8B-B14F-4D97-AF65-F5344CB8AC3E}">
        <p14:creationId xmlns:p14="http://schemas.microsoft.com/office/powerpoint/2010/main" val="4007709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Enviro">
  <a:themeElements>
    <a:clrScheme name="Custom 4">
      <a:dk1>
        <a:srgbClr val="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955D93DC72C44E9BAD2646A0807CE4" ma:contentTypeVersion="3" ma:contentTypeDescription="Create a new document." ma:contentTypeScope="" ma:versionID="0cbbbd9ee275e8817e2eb94e7e5d9bbd">
  <xsd:schema xmlns:xsd="http://www.w3.org/2001/XMLSchema" xmlns:xs="http://www.w3.org/2001/XMLSchema" xmlns:p="http://schemas.microsoft.com/office/2006/metadata/properties" xmlns:ns2="62999ac9-b2e4-4985-b80d-45e469d9cf2f" targetNamespace="http://schemas.microsoft.com/office/2006/metadata/properties" ma:root="true" ma:fieldsID="8d1ec80aa3d8fa4689d937b3509f36d1" ns2:_="">
    <xsd:import namespace="62999ac9-b2e4-4985-b80d-45e469d9cf2f"/>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99ac9-b2e4-4985-b80d-45e469d9cf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4941E4-78B4-425A-8DEB-5EAEFFED6DDB}">
  <ds:schemaRefs>
    <ds:schemaRef ds:uri="http://schemas.microsoft.com/sharepoint/v3/contenttype/forms"/>
  </ds:schemaRefs>
</ds:datastoreItem>
</file>

<file path=customXml/itemProps2.xml><?xml version="1.0" encoding="utf-8"?>
<ds:datastoreItem xmlns:ds="http://schemas.openxmlformats.org/officeDocument/2006/customXml" ds:itemID="{2D1A068C-9DE6-4D6E-9ADF-A026DB7F2C53}">
  <ds:schemaRefs>
    <ds:schemaRef ds:uri="http://purl.org/dc/terms/"/>
    <ds:schemaRef ds:uri="62999ac9-b2e4-4985-b80d-45e469d9cf2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F1FE95E-AB49-49FD-8C28-9DDB6BBC61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999ac9-b2e4-4985-b80d-45e469d9c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Enviro.thmx</Template>
  <TotalTime>21434</TotalTime>
  <Words>1935</Words>
  <Application>Microsoft Office PowerPoint</Application>
  <PresentationFormat>On-screen Show (4:3)</PresentationFormat>
  <Paragraphs>386</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Avenir Book</vt:lpstr>
      <vt:lpstr>Calibri</vt:lpstr>
      <vt:lpstr>Wingdings</vt:lpstr>
      <vt:lpstr>Enviro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D’où les GES viennent-ils?</vt:lpstr>
      <vt:lpstr>Statistiques et impacts : </vt:lpstr>
      <vt:lpstr>Les notions scientifiques qui sous-tendent les changements climatiques </vt:lpstr>
      <vt:lpstr>La conclusion  du GIEC : </vt:lpstr>
      <vt:lpstr>   Historique des émissions provenant  des carburants fossiles (le graphique en « bâton de hockey »)   </vt:lpstr>
      <vt:lpstr> C’est ce qu’on appelle une tendance au réchauffement : </vt:lpstr>
      <vt:lpstr>Sujet de discussion :    Si ces tendances se maintiennent, que pensez-vous que seront  les impacts sur les prochaines  25 ou 50 années?   </vt:lpstr>
      <vt:lpstr>Il existe des solutions!</vt:lpstr>
      <vt:lpstr>Le militantisme : Manifestation du SCFP pour  le climat en novembre 2015</vt:lpstr>
      <vt:lpstr>Mesures écologiques en milieu de travail :</vt:lpstr>
      <vt:lpstr>La législation et la réglementation</vt:lpstr>
      <vt:lpstr>Emplois verts et  écologisation de l’économie</vt:lpstr>
      <vt:lpstr>Sujets de discussion :</vt:lpstr>
      <vt:lpstr>Le SCFP et le climat</vt:lpstr>
    </vt:vector>
  </TitlesOfParts>
  <Company>CUPE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Firth</dc:creator>
  <cp:lastModifiedBy>Monique Diotte</cp:lastModifiedBy>
  <cp:revision>372</cp:revision>
  <cp:lastPrinted>2016-04-22T19:15:04Z</cp:lastPrinted>
  <dcterms:created xsi:type="dcterms:W3CDTF">2015-02-27T17:14:42Z</dcterms:created>
  <dcterms:modified xsi:type="dcterms:W3CDTF">2016-04-22T19:18:37Z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0x010100A2955D93DC72C44E9BAD2646A0807CE4</vt:lpwstr>
  </property>
</Properties>
</file>