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1" r:id="rId3"/>
    <p:sldId id="292" r:id="rId4"/>
    <p:sldId id="293" r:id="rId5"/>
    <p:sldId id="289" r:id="rId6"/>
    <p:sldId id="297" r:id="rId7"/>
    <p:sldId id="294" r:id="rId8"/>
    <p:sldId id="295" r:id="rId9"/>
    <p:sldId id="296" r:id="rId10"/>
    <p:sldId id="26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0056"/>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33" autoAdjust="0"/>
    <p:restoredTop sz="72973" autoAdjust="0"/>
  </p:normalViewPr>
  <p:slideViewPr>
    <p:cSldViewPr>
      <p:cViewPr varScale="1">
        <p:scale>
          <a:sx n="53" d="100"/>
          <a:sy n="53" d="100"/>
        </p:scale>
        <p:origin x="1560" y="66"/>
      </p:cViewPr>
      <p:guideLst>
        <p:guide orient="horz" pos="2160"/>
        <p:guide pos="2880"/>
      </p:guideLst>
    </p:cSldViewPr>
  </p:slideViewPr>
  <p:outlineViewPr>
    <p:cViewPr>
      <p:scale>
        <a:sx n="33" d="100"/>
        <a:sy n="33" d="100"/>
      </p:scale>
      <p:origin x="0" y="147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7585422-BB72-46D6-A76A-A726C989FCCA}" type="datetimeFigureOut">
              <a:rPr lang="en-CA" smtClean="0"/>
              <a:pPr/>
              <a:t>2016-10-28</a:t>
            </a:fld>
            <a:endParaRPr lang="fr-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FF06680-5A32-45F1-962C-9BD2A5905153}" type="slidenum">
              <a:rPr lang="en-CA" smtClean="0"/>
              <a:pPr/>
              <a:t>‹#›</a:t>
            </a:fld>
            <a:endParaRPr lang="fr-CA" dirty="0"/>
          </a:p>
        </p:txBody>
      </p:sp>
    </p:spTree>
    <p:extLst>
      <p:ext uri="{BB962C8B-B14F-4D97-AF65-F5344CB8AC3E}">
        <p14:creationId xmlns:p14="http://schemas.microsoft.com/office/powerpoint/2010/main" val="796162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US" baseline="0" dirty="0"/>
          </a:p>
        </p:txBody>
      </p:sp>
      <p:sp>
        <p:nvSpPr>
          <p:cNvPr id="4" name="Slide Number Placeholder 3"/>
          <p:cNvSpPr>
            <a:spLocks noGrp="1"/>
          </p:cNvSpPr>
          <p:nvPr>
            <p:ph type="sldNum" sz="quarter" idx="10"/>
          </p:nvPr>
        </p:nvSpPr>
        <p:spPr/>
        <p:txBody>
          <a:bodyPr/>
          <a:lstStyle/>
          <a:p>
            <a:fld id="{CFF06680-5A32-45F1-962C-9BD2A5905153}" type="slidenum">
              <a:rPr lang="en-CA" smtClean="0"/>
              <a:pPr/>
              <a:t>1</a:t>
            </a:fld>
            <a:endParaRPr lang="fr-CA" dirty="0"/>
          </a:p>
        </p:txBody>
      </p:sp>
    </p:spTree>
    <p:extLst>
      <p:ext uri="{BB962C8B-B14F-4D97-AF65-F5344CB8AC3E}">
        <p14:creationId xmlns:p14="http://schemas.microsoft.com/office/powerpoint/2010/main" val="750873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CA" dirty="0"/>
          </a:p>
        </p:txBody>
      </p:sp>
      <p:sp>
        <p:nvSpPr>
          <p:cNvPr id="4" name="Slide Number Placeholder 3"/>
          <p:cNvSpPr>
            <a:spLocks noGrp="1"/>
          </p:cNvSpPr>
          <p:nvPr>
            <p:ph type="sldNum" sz="quarter" idx="10"/>
          </p:nvPr>
        </p:nvSpPr>
        <p:spPr/>
        <p:txBody>
          <a:bodyPr/>
          <a:lstStyle/>
          <a:p>
            <a:fld id="{CFF06680-5A32-45F1-962C-9BD2A5905153}" type="slidenum">
              <a:rPr lang="en-CA" smtClean="0"/>
              <a:pPr/>
              <a:t>2</a:t>
            </a:fld>
            <a:endParaRPr lang="fr-CA" dirty="0"/>
          </a:p>
        </p:txBody>
      </p:sp>
    </p:spTree>
    <p:extLst>
      <p:ext uri="{BB962C8B-B14F-4D97-AF65-F5344CB8AC3E}">
        <p14:creationId xmlns:p14="http://schemas.microsoft.com/office/powerpoint/2010/main" val="482469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F06680-5A32-45F1-962C-9BD2A5905153}" type="slidenum">
              <a:rPr lang="en-CA" smtClean="0"/>
              <a:pPr/>
              <a:t>4</a:t>
            </a:fld>
            <a:endParaRPr lang="fr-CA" dirty="0"/>
          </a:p>
        </p:txBody>
      </p:sp>
    </p:spTree>
    <p:extLst>
      <p:ext uri="{BB962C8B-B14F-4D97-AF65-F5344CB8AC3E}">
        <p14:creationId xmlns:p14="http://schemas.microsoft.com/office/powerpoint/2010/main" val="304319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FF06680-5A32-45F1-962C-9BD2A5905153}" type="slidenum">
              <a:rPr lang="en-CA" smtClean="0"/>
              <a:pPr/>
              <a:t>5</a:t>
            </a:fld>
            <a:endParaRPr lang="fr-CA" dirty="0"/>
          </a:p>
        </p:txBody>
      </p:sp>
    </p:spTree>
    <p:extLst>
      <p:ext uri="{BB962C8B-B14F-4D97-AF65-F5344CB8AC3E}">
        <p14:creationId xmlns:p14="http://schemas.microsoft.com/office/powerpoint/2010/main" val="24258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F06680-5A32-45F1-962C-9BD2A5905153}" type="slidenum">
              <a:rPr lang="en-CA" smtClean="0"/>
              <a:pPr/>
              <a:t>10</a:t>
            </a:fld>
            <a:endParaRPr lang="fr-CA" dirty="0"/>
          </a:p>
        </p:txBody>
      </p:sp>
    </p:spTree>
    <p:extLst>
      <p:ext uri="{BB962C8B-B14F-4D97-AF65-F5344CB8AC3E}">
        <p14:creationId xmlns:p14="http://schemas.microsoft.com/office/powerpoint/2010/main" val="40193359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front-page.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3645024"/>
            <a:ext cx="7772400" cy="819522"/>
          </a:xfrm>
        </p:spPr>
        <p:txBody>
          <a:bodyPr vert="horz" lIns="91440" tIns="45720" rIns="91440" bIns="45720" rtlCol="0" anchor="ctr">
            <a:normAutofit/>
          </a:bodyPr>
          <a:lstStyle>
            <a:lvl1pPr>
              <a:defRPr kumimoji="0" lang="en-CA" sz="3300" b="1" i="0" u="none" strike="noStrike" kern="1200" cap="none" spc="0" normalizeH="0" baseline="0" noProof="0" dirty="0">
                <a:ln>
                  <a:noFill/>
                </a:ln>
                <a:solidFill>
                  <a:schemeClr val="tx1"/>
                </a:solidFill>
                <a:effectLst/>
                <a:uLnTx/>
                <a:uFillTx/>
                <a:latin typeface="Open Sans"/>
                <a:ea typeface="+mj-ea"/>
                <a:cs typeface="Open San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CA" dirty="0"/>
          </a:p>
        </p:txBody>
      </p:sp>
      <p:sp>
        <p:nvSpPr>
          <p:cNvPr id="3" name="Subtitle 2"/>
          <p:cNvSpPr>
            <a:spLocks noGrp="1"/>
          </p:cNvSpPr>
          <p:nvPr>
            <p:ph type="subTitle" idx="1"/>
          </p:nvPr>
        </p:nvSpPr>
        <p:spPr>
          <a:xfrm>
            <a:off x="1371600" y="4509120"/>
            <a:ext cx="6400800" cy="504056"/>
          </a:xfrm>
        </p:spPr>
        <p:txBody>
          <a:bodyPr>
            <a:normAutofit/>
          </a:bodyPr>
          <a:lstStyle>
            <a:lvl1pPr marL="0" indent="0" algn="ctr">
              <a:buNone/>
              <a:defRPr sz="2400">
                <a:solidFill>
                  <a:srgbClr val="898989"/>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dirty="0"/>
          </a:p>
        </p:txBody>
      </p:sp>
      <p:sp>
        <p:nvSpPr>
          <p:cNvPr id="4" name="Date Placeholder 3"/>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atin typeface="Arial" pitchFamily="34" charset="0"/>
                <a:cs typeface="Arial" pitchFamily="34" charset="0"/>
              </a:defRPr>
            </a:lvl1pPr>
          </a:lstStyle>
          <a:p>
            <a:r>
              <a:rPr lang="en-US" dirty="0"/>
              <a:t>Click to edit Master title style</a:t>
            </a:r>
            <a:endParaRPr lang="en-CA" dirty="0"/>
          </a:p>
        </p:txBody>
      </p:sp>
      <p:sp>
        <p:nvSpPr>
          <p:cNvPr id="3" name="Content Placeholder 2"/>
          <p:cNvSpPr>
            <a:spLocks noGrp="1"/>
          </p:cNvSpPr>
          <p:nvPr>
            <p:ph idx="1"/>
          </p:nvPr>
        </p:nvSpPr>
        <p:spPr/>
        <p:txBody>
          <a:bodyPr/>
          <a:lstStyle>
            <a:lvl1pPr>
              <a:lnSpc>
                <a:spcPct val="150000"/>
              </a:lnSpc>
              <a:defRPr>
                <a:latin typeface="Arial" pitchFamily="34" charset="0"/>
                <a:cs typeface="Arial" pitchFamily="34" charset="0"/>
              </a:defRPr>
            </a:lvl1pPr>
            <a:lvl2pPr>
              <a:lnSpc>
                <a:spcPct val="150000"/>
              </a:lnSpc>
              <a:defRPr sz="2400">
                <a:latin typeface="Arial" pitchFamily="34" charset="0"/>
                <a:cs typeface="Arial" pitchFamily="34" charset="0"/>
              </a:defRPr>
            </a:lvl2pPr>
            <a:lvl3pPr>
              <a:lnSpc>
                <a:spcPct val="150000"/>
              </a:lnSpc>
              <a:defRPr sz="2000">
                <a:latin typeface="Arial" pitchFamily="34" charset="0"/>
                <a:cs typeface="Arial" pitchFamily="34" charset="0"/>
              </a:defRPr>
            </a:lvl3pPr>
            <a:lvl4pPr>
              <a:lnSpc>
                <a:spcPct val="150000"/>
              </a:lnSpc>
              <a:defRPr sz="1600">
                <a:latin typeface="Arial" pitchFamily="34" charset="0"/>
                <a:cs typeface="Arial" pitchFamily="34" charset="0"/>
              </a:defRPr>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2800" b="1" cap="all"/>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dirty="0"/>
              <a:t>Click to edit Master title style</a:t>
            </a:r>
            <a:endParaRPr lang="en-CA"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3CB6BB-DF26-43A3-9E36-28A2479D8ABB}" type="datetimeFigureOut">
              <a:rPr lang="en-CA" smtClean="0"/>
              <a:pPr/>
              <a:t>2016-10-28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4A49D4B-4FC5-4EC4-83EA-85D44B0E38C9}"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g1.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83568" y="692696"/>
            <a:ext cx="7776864" cy="576064"/>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p:cNvSpPr>
            <a:spLocks noGrp="1"/>
          </p:cNvSpPr>
          <p:nvPr>
            <p:ph type="body" idx="1"/>
          </p:nvPr>
        </p:nvSpPr>
        <p:spPr>
          <a:xfrm>
            <a:off x="683568" y="1600200"/>
            <a:ext cx="777686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p:cNvSpPr>
            <a:spLocks noGrp="1"/>
          </p:cNvSpPr>
          <p:nvPr>
            <p:ph type="dt" sz="half" idx="2"/>
          </p:nvPr>
        </p:nvSpPr>
        <p:spPr>
          <a:xfrm>
            <a:off x="3347864" y="6356350"/>
            <a:ext cx="1629544" cy="365125"/>
          </a:xfrm>
          <a:prstGeom prst="rect">
            <a:avLst/>
          </a:prstGeom>
        </p:spPr>
        <p:txBody>
          <a:bodyPr vert="horz" lIns="91440" tIns="45720" rIns="91440" bIns="45720" rtlCol="0" anchor="ctr"/>
          <a:lstStyle>
            <a:lvl1pPr algn="l">
              <a:defRPr sz="1000">
                <a:solidFill>
                  <a:schemeClr val="tx1">
                    <a:tint val="75000"/>
                  </a:schemeClr>
                </a:solidFill>
                <a:latin typeface="Open Sans Light" pitchFamily="34" charset="0"/>
                <a:ea typeface="Open Sans Light" pitchFamily="34" charset="0"/>
                <a:cs typeface="Open Sans Light" pitchFamily="34" charset="0"/>
              </a:defRPr>
            </a:lvl1pPr>
          </a:lstStyle>
          <a:p>
            <a:fld id="{183CB6BB-DF26-43A3-9E36-28A2479D8ABB}" type="datetimeFigureOut">
              <a:rPr lang="en-CA" smtClean="0"/>
              <a:pPr/>
              <a:t>2016-10-28</a:t>
            </a:fld>
            <a:endParaRPr lang="en-CA" dirty="0"/>
          </a:p>
        </p:txBody>
      </p:sp>
      <p:sp>
        <p:nvSpPr>
          <p:cNvPr id="5" name="Footer Placeholder 4"/>
          <p:cNvSpPr>
            <a:spLocks noGrp="1"/>
          </p:cNvSpPr>
          <p:nvPr>
            <p:ph type="ftr" sz="quarter" idx="3"/>
          </p:nvPr>
        </p:nvSpPr>
        <p:spPr>
          <a:xfrm>
            <a:off x="5076056"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Open Sans Light" pitchFamily="34" charset="0"/>
                <a:ea typeface="Open Sans Light" pitchFamily="34" charset="0"/>
                <a:cs typeface="Open Sans Light" pitchFamily="34" charset="0"/>
              </a:defRPr>
            </a:lvl1pPr>
          </a:lstStyle>
          <a:p>
            <a:endParaRPr lang="en-CA" dirty="0"/>
          </a:p>
        </p:txBody>
      </p:sp>
      <p:sp>
        <p:nvSpPr>
          <p:cNvPr id="6" name="Slide Number Placeholder 5"/>
          <p:cNvSpPr>
            <a:spLocks noGrp="1"/>
          </p:cNvSpPr>
          <p:nvPr>
            <p:ph type="sldNum" sz="quarter" idx="4"/>
          </p:nvPr>
        </p:nvSpPr>
        <p:spPr>
          <a:xfrm>
            <a:off x="8028384" y="6356350"/>
            <a:ext cx="658416" cy="365125"/>
          </a:xfrm>
          <a:prstGeom prst="rect">
            <a:avLst/>
          </a:prstGeom>
        </p:spPr>
        <p:txBody>
          <a:bodyPr vert="horz" lIns="91440" tIns="45720" rIns="91440" bIns="45720" rtlCol="0" anchor="ctr"/>
          <a:lstStyle>
            <a:lvl1pPr algn="r">
              <a:defRPr sz="1000">
                <a:solidFill>
                  <a:schemeClr val="tx1">
                    <a:tint val="75000"/>
                  </a:schemeClr>
                </a:solidFill>
                <a:latin typeface="Open Sans Light" pitchFamily="34" charset="0"/>
                <a:ea typeface="Open Sans Light" pitchFamily="34" charset="0"/>
                <a:cs typeface="Open Sans Light" pitchFamily="34" charset="0"/>
              </a:defRPr>
            </a:lvl1pPr>
          </a:lstStyle>
          <a:p>
            <a:fld id="{74A49D4B-4FC5-4EC4-83EA-85D44B0E38C9}"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400" b="1" kern="1200">
          <a:solidFill>
            <a:srgbClr val="AA0056"/>
          </a:solidFill>
          <a:latin typeface="Open Sans" pitchFamily="34" charset="0"/>
          <a:ea typeface="Open Sans" pitchFamily="34" charset="0"/>
          <a:cs typeface="Open Sans"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useo Slab 500" pitchFamily="2"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useo Slab 500" pitchFamily="2"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useo Slab 500" pitchFamily="2"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useo Slab 500" pitchFamily="2"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useo Slab 5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4.png"/><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3645024"/>
            <a:ext cx="7772400" cy="1155576"/>
          </a:xfrm>
        </p:spPr>
        <p:txBody>
          <a:bodyPr>
            <a:normAutofit/>
          </a:bodyPr>
          <a:lstStyle/>
          <a:p>
            <a:pPr algn="ctr"/>
            <a:r>
              <a:rPr lang="en-CA" dirty="0">
                <a:latin typeface="+mj-lt"/>
              </a:rPr>
              <a:t>Dresser la table pour la discussion</a:t>
            </a:r>
          </a:p>
        </p:txBody>
      </p:sp>
      <p:sp>
        <p:nvSpPr>
          <p:cNvPr id="3" name="Subtitle 2"/>
          <p:cNvSpPr>
            <a:spLocks noGrp="1"/>
          </p:cNvSpPr>
          <p:nvPr>
            <p:ph type="subTitle" idx="1"/>
            <p:custDataLst>
              <p:tags r:id="rId2"/>
            </p:custDataLst>
          </p:nvPr>
        </p:nvSpPr>
        <p:spPr>
          <a:xfrm>
            <a:off x="1371600" y="4724400"/>
            <a:ext cx="6400800" cy="990600"/>
          </a:xfrm>
        </p:spPr>
        <p:txBody>
          <a:bodyPr>
            <a:normAutofit/>
          </a:bodyPr>
          <a:lstStyle/>
          <a:p>
            <a:r>
              <a:rPr lang="fr-CA" sz="2800" dirty="0">
                <a:latin typeface="+mj-lt"/>
              </a:rPr>
              <a:t>Travail sur les politiques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custDataLst>
              <p:tags r:id="rId1"/>
            </p:custDataLst>
          </p:nvPr>
        </p:nvSpPr>
        <p:spPr/>
        <p:txBody>
          <a:bodyPr/>
          <a:lstStyle/>
          <a:p>
            <a:pPr algn="ctr"/>
            <a:r>
              <a:rPr dirty="0"/>
              <a:t>Merci!</a:t>
            </a:r>
          </a:p>
        </p:txBody>
      </p:sp>
      <p:sp>
        <p:nvSpPr>
          <p:cNvPr id="2" name="TextBox 1"/>
          <p:cNvSpPr txBox="1"/>
          <p:nvPr>
            <p:custDataLst>
              <p:tags r:id="rId2"/>
            </p:custDataLst>
          </p:nvPr>
        </p:nvSpPr>
        <p:spPr>
          <a:xfrm>
            <a:off x="7162800" y="5867400"/>
            <a:ext cx="1676400" cy="246221"/>
          </a:xfrm>
          <a:prstGeom prst="rect">
            <a:avLst/>
          </a:prstGeom>
          <a:noFill/>
          <a:ln>
            <a:noFill/>
          </a:ln>
        </p:spPr>
        <p:txBody>
          <a:bodyPr wrap="square" rtlCol="0">
            <a:spAutoFit/>
          </a:bodyPr>
          <a:lstStyle/>
          <a:p>
            <a:r>
              <a:rPr lang="en-CA" sz="1000" dirty="0"/>
              <a:t>SR:rdt/sepb491</a:t>
            </a:r>
          </a:p>
        </p:txBody>
      </p:sp>
    </p:spTree>
    <p:extLst>
      <p:ext uri="{BB962C8B-B14F-4D97-AF65-F5344CB8AC3E}">
        <p14:creationId xmlns:p14="http://schemas.microsoft.com/office/powerpoint/2010/main" val="141688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dirty="0"/>
              <a:t>Vérité et réconciliation</a:t>
            </a:r>
          </a:p>
        </p:txBody>
      </p:sp>
      <p:pic>
        <p:nvPicPr>
          <p:cNvPr id="6" name="Picture 5"/>
          <p:cNvPicPr>
            <a:picLocks noChangeAspect="1"/>
          </p:cNvPicPr>
          <p:nvPr/>
        </p:nvPicPr>
        <p:blipFill>
          <a:blip r:embed="rId4"/>
          <a:stretch>
            <a:fillRect/>
          </a:stretch>
        </p:blipFill>
        <p:spPr>
          <a:xfrm>
            <a:off x="838200" y="1990724"/>
            <a:ext cx="7467599" cy="31146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533400"/>
            <a:ext cx="7924800" cy="1524000"/>
          </a:xfrm>
        </p:spPr>
        <p:txBody>
          <a:bodyPr/>
          <a:lstStyle/>
          <a:p>
            <a:r>
              <a:rPr dirty="0"/>
              <a:t>Les membres du SCFP </a:t>
            </a:r>
            <a:r>
              <a:rPr lang="fr-CA" dirty="0"/>
              <a:t>qui font partie du</a:t>
            </a:r>
            <a:r>
              <a:rPr dirty="0"/>
              <a:t> secteur des services de garde</a:t>
            </a:r>
            <a:endParaRPr lang="fr-CA" dirty="0"/>
          </a:p>
        </p:txBody>
      </p:sp>
      <p:sp>
        <p:nvSpPr>
          <p:cNvPr id="3" name="Content Placeholder 2"/>
          <p:cNvSpPr>
            <a:spLocks noGrp="1"/>
          </p:cNvSpPr>
          <p:nvPr>
            <p:ph idx="1"/>
            <p:custDataLst>
              <p:tags r:id="rId2"/>
            </p:custDataLst>
          </p:nvPr>
        </p:nvSpPr>
        <p:spPr>
          <a:xfrm>
            <a:off x="533400" y="2286000"/>
            <a:ext cx="7776864" cy="3581400"/>
          </a:xfrm>
        </p:spPr>
        <p:txBody>
          <a:bodyPr/>
          <a:lstStyle/>
          <a:p>
            <a:pPr>
              <a:lnSpc>
                <a:spcPct val="100000"/>
              </a:lnSpc>
              <a:spcBef>
                <a:spcPts val="1200"/>
              </a:spcBef>
              <a:spcAft>
                <a:spcPts val="1200"/>
              </a:spcAft>
            </a:pPr>
            <a:r>
              <a:rPr lang="fr-CA" dirty="0"/>
              <a:t>Nous représentons 12 000 membres qui travaillent dans le secteur des services de garde à l’enfance.</a:t>
            </a:r>
          </a:p>
          <a:p>
            <a:pPr>
              <a:lnSpc>
                <a:spcPct val="100000"/>
              </a:lnSpc>
              <a:spcBef>
                <a:spcPts val="1200"/>
              </a:spcBef>
            </a:pPr>
            <a:r>
              <a:rPr lang="fr-CA" dirty="0"/>
              <a:t>Nous représentons des membres du secteur des services de garde dans chacune des provinces, à l’exception de l’Île-du-Prince-Édouard et du Nouveau-Brunswick</a:t>
            </a:r>
          </a:p>
          <a:p>
            <a:endParaRPr lang="fr-CA" dirty="0"/>
          </a:p>
        </p:txBody>
      </p:sp>
    </p:spTree>
    <p:extLst>
      <p:ext uri="{BB962C8B-B14F-4D97-AF65-F5344CB8AC3E}">
        <p14:creationId xmlns:p14="http://schemas.microsoft.com/office/powerpoint/2010/main" val="39319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3568" y="692696"/>
            <a:ext cx="7776864" cy="1136104"/>
          </a:xfrm>
        </p:spPr>
        <p:txBody>
          <a:bodyPr/>
          <a:lstStyle/>
          <a:p>
            <a:r>
              <a:rPr dirty="0"/>
              <a:t>Les structures du SCFP reliées aux services de garde</a:t>
            </a:r>
          </a:p>
        </p:txBody>
      </p:sp>
      <p:sp>
        <p:nvSpPr>
          <p:cNvPr id="3" name="Content Placeholder 2"/>
          <p:cNvSpPr>
            <a:spLocks noGrp="1"/>
          </p:cNvSpPr>
          <p:nvPr>
            <p:ph idx="1"/>
            <p:custDataLst>
              <p:tags r:id="rId2"/>
            </p:custDataLst>
          </p:nvPr>
        </p:nvSpPr>
        <p:spPr>
          <a:xfrm>
            <a:off x="683568" y="1981201"/>
            <a:ext cx="7776864" cy="4191000"/>
          </a:xfrm>
        </p:spPr>
        <p:txBody>
          <a:bodyPr>
            <a:normAutofit/>
          </a:bodyPr>
          <a:lstStyle/>
          <a:p>
            <a:pPr>
              <a:lnSpc>
                <a:spcPct val="100000"/>
              </a:lnSpc>
              <a:spcBef>
                <a:spcPts val="1200"/>
              </a:spcBef>
              <a:spcAft>
                <a:spcPts val="1200"/>
              </a:spcAft>
            </a:pPr>
            <a:r>
              <a:rPr lang="fr-CA" sz="2600" dirty="0"/>
              <a:t>Le Groupe de travail national sur les services de garde à l’enfance : il fournit des conseils au Conseil exécutif national du SCFP sur divers enjeux en matière de services de garde.</a:t>
            </a:r>
          </a:p>
          <a:p>
            <a:pPr>
              <a:lnSpc>
                <a:spcPct val="100000"/>
              </a:lnSpc>
            </a:pPr>
            <a:r>
              <a:rPr lang="fr-CA" sz="2600" dirty="0"/>
              <a:t>Le Conseil national du secteur des services de garde : il s’agit d’une structure nationale qui permet aux membres de communiquer ensemble à l’intérieur de leurs secteurs respectifs. </a:t>
            </a:r>
          </a:p>
        </p:txBody>
      </p:sp>
    </p:spTree>
    <p:extLst>
      <p:ext uri="{BB962C8B-B14F-4D97-AF65-F5344CB8AC3E}">
        <p14:creationId xmlns:p14="http://schemas.microsoft.com/office/powerpoint/2010/main" val="1520704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3568" y="609600"/>
            <a:ext cx="6784032" cy="1600200"/>
          </a:xfrm>
        </p:spPr>
        <p:txBody>
          <a:bodyPr/>
          <a:lstStyle/>
          <a:p>
            <a:r>
              <a:rPr lang="fr-CA" dirty="0"/>
              <a:t>La politique en matière de services de garde à l’enfance du SCFP</a:t>
            </a:r>
          </a:p>
        </p:txBody>
      </p:sp>
      <p:pic>
        <p:nvPicPr>
          <p:cNvPr id="3" name="Picture 2"/>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tretch>
            <a:fillRect/>
          </a:stretch>
        </p:blipFill>
        <p:spPr>
          <a:xfrm>
            <a:off x="3886200" y="1752600"/>
            <a:ext cx="3738872" cy="4374078"/>
          </a:xfrm>
          <a:prstGeom prst="rect">
            <a:avLst/>
          </a:prstGeom>
        </p:spPr>
      </p:pic>
    </p:spTree>
    <p:extLst>
      <p:ext uri="{BB962C8B-B14F-4D97-AF65-F5344CB8AC3E}">
        <p14:creationId xmlns:p14="http://schemas.microsoft.com/office/powerpoint/2010/main" val="416448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dirty="0"/>
              <a:t>La politique de congé du SCFP</a:t>
            </a:r>
          </a:p>
        </p:txBody>
      </p:sp>
      <p:sp>
        <p:nvSpPr>
          <p:cNvPr id="3" name="Content Placeholder 2"/>
          <p:cNvSpPr>
            <a:spLocks noGrp="1"/>
          </p:cNvSpPr>
          <p:nvPr>
            <p:ph idx="1"/>
            <p:custDataLst>
              <p:tags r:id="rId2"/>
            </p:custDataLst>
          </p:nvPr>
        </p:nvSpPr>
        <p:spPr/>
        <p:txBody>
          <a:bodyPr>
            <a:normAutofit fontScale="70000" lnSpcReduction="20000"/>
          </a:bodyPr>
          <a:lstStyle/>
          <a:p>
            <a:pPr>
              <a:lnSpc>
                <a:spcPct val="120000"/>
              </a:lnSpc>
              <a:spcBef>
                <a:spcPts val="1200"/>
              </a:spcBef>
              <a:spcAft>
                <a:spcPts val="1200"/>
              </a:spcAft>
            </a:pPr>
            <a:r>
              <a:rPr lang="fr-CA" dirty="0"/>
              <a:t>Les droits parentaux, qui viennent compléter l’offre de services de garde à l’enfance, doivent être enchâssés dans une loi comportant les dispositions suivantes :</a:t>
            </a:r>
          </a:p>
          <a:p>
            <a:pPr>
              <a:lnSpc>
                <a:spcPct val="110000"/>
              </a:lnSpc>
              <a:spcBef>
                <a:spcPts val="1200"/>
              </a:spcBef>
              <a:spcAft>
                <a:spcPts val="1200"/>
              </a:spcAft>
            </a:pPr>
            <a:r>
              <a:rPr lang="fr-CA" dirty="0"/>
              <a:t>Un congé parental rémunéré et accessible à l’un ou l’autre des parents pour leur permettre de prendre soin d’un enfant, congé dont la durée cumulée pourra atteindre un an après la naissance ou l’adoption de l’enfant, et l’accumulation de l’ancienneté et la conservation de tous les avantages sociaux durant le congé; </a:t>
            </a:r>
          </a:p>
          <a:p>
            <a:pPr>
              <a:lnSpc>
                <a:spcPct val="110000"/>
              </a:lnSpc>
              <a:spcBef>
                <a:spcPts val="1200"/>
              </a:spcBef>
              <a:spcAft>
                <a:spcPts val="1200"/>
              </a:spcAft>
            </a:pPr>
            <a:r>
              <a:rPr lang="fr-CA" dirty="0"/>
              <a:t>Jusqu’à dix jours de congé payé par année accordés aux parents pour s’occuper de leurs enfants malades ou d’enfants dont les besoins particuliers exigent l’attention des parents.</a:t>
            </a:r>
          </a:p>
        </p:txBody>
      </p:sp>
    </p:spTree>
    <p:extLst>
      <p:ext uri="{BB962C8B-B14F-4D97-AF65-F5344CB8AC3E}">
        <p14:creationId xmlns:p14="http://schemas.microsoft.com/office/powerpoint/2010/main" val="829269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3568" y="692696"/>
            <a:ext cx="8079432" cy="1059904"/>
          </a:xfrm>
        </p:spPr>
        <p:txBody>
          <a:bodyPr/>
          <a:lstStyle/>
          <a:p>
            <a:r>
              <a:rPr lang="fr-CA" dirty="0"/>
              <a:t>Un système d’éducation préscolaire et de garde à l’enfance pour tous</a:t>
            </a:r>
          </a:p>
        </p:txBody>
      </p:sp>
      <p:pic>
        <p:nvPicPr>
          <p:cNvPr id="5" name="Content Placeholder 4"/>
          <p:cNvPicPr>
            <a:picLocks noGrp="1" noChangeAspect="1"/>
          </p:cNvPicPr>
          <p:nvPr>
            <p:ph idx="1"/>
            <p:custDataLst>
              <p:tags r:id="rId2"/>
            </p:custDataLst>
          </p:nvPr>
        </p:nvPicPr>
        <p:blipFill>
          <a:blip r:embed="rId4" cstate="print">
            <a:extLst>
              <a:ext uri="{28A0092B-C50C-407E-A947-70E740481C1C}">
                <a14:useLocalDpi xmlns:a14="http://schemas.microsoft.com/office/drawing/2010/main" val="0"/>
              </a:ext>
            </a:extLst>
          </a:blip>
          <a:stretch>
            <a:fillRect/>
          </a:stretch>
        </p:blipFill>
        <p:spPr>
          <a:xfrm>
            <a:off x="1143000" y="1981200"/>
            <a:ext cx="6560957" cy="4277562"/>
          </a:xfrm>
        </p:spPr>
      </p:pic>
    </p:spTree>
    <p:extLst>
      <p:ext uri="{BB962C8B-B14F-4D97-AF65-F5344CB8AC3E}">
        <p14:creationId xmlns:p14="http://schemas.microsoft.com/office/powerpoint/2010/main" val="34221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dirty="0"/>
              <a:t>Une vision</a:t>
            </a:r>
          </a:p>
        </p:txBody>
      </p:sp>
      <p:pic>
        <p:nvPicPr>
          <p:cNvPr id="5" name="Content Placeholder 4"/>
          <p:cNvPicPr>
            <a:picLocks noGrp="1" noChangeAspect="1"/>
          </p:cNvPicPr>
          <p:nvPr>
            <p:ph idx="1"/>
            <p:custDataLst>
              <p:tags r:id="rId2"/>
            </p:custDataLst>
          </p:nvPr>
        </p:nvPicPr>
        <p:blipFill>
          <a:blip r:embed="rId4" cstate="print">
            <a:extLst>
              <a:ext uri="{28A0092B-C50C-407E-A947-70E740481C1C}">
                <a14:useLocalDpi xmlns:a14="http://schemas.microsoft.com/office/drawing/2010/main" val="0"/>
              </a:ext>
            </a:extLst>
          </a:blip>
          <a:stretch>
            <a:fillRect/>
          </a:stretch>
        </p:blipFill>
        <p:spPr>
          <a:xfrm>
            <a:off x="684213" y="1622459"/>
            <a:ext cx="7775575" cy="4481444"/>
          </a:xfrm>
        </p:spPr>
      </p:pic>
    </p:spTree>
    <p:extLst>
      <p:ext uri="{BB962C8B-B14F-4D97-AF65-F5344CB8AC3E}">
        <p14:creationId xmlns:p14="http://schemas.microsoft.com/office/powerpoint/2010/main" val="30023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dirty="0"/>
              <a:t>Contexte politique</a:t>
            </a:r>
          </a:p>
        </p:txBody>
      </p:sp>
      <p:sp>
        <p:nvSpPr>
          <p:cNvPr id="3" name="Content Placeholder 2"/>
          <p:cNvSpPr>
            <a:spLocks noGrp="1"/>
          </p:cNvSpPr>
          <p:nvPr>
            <p:ph idx="1"/>
            <p:custDataLst>
              <p:tags r:id="rId2"/>
            </p:custDataLst>
          </p:nvPr>
        </p:nvSpPr>
        <p:spPr>
          <a:xfrm>
            <a:off x="457200" y="1600200"/>
            <a:ext cx="8229600" cy="4525963"/>
          </a:xfrm>
        </p:spPr>
        <p:txBody>
          <a:bodyPr>
            <a:normAutofit/>
          </a:bodyPr>
          <a:lstStyle/>
          <a:p>
            <a:pPr>
              <a:lnSpc>
                <a:spcPct val="100000"/>
              </a:lnSpc>
              <a:spcBef>
                <a:spcPts val="1200"/>
              </a:spcBef>
              <a:spcAft>
                <a:spcPts val="1200"/>
              </a:spcAft>
            </a:pPr>
            <a:r>
              <a:rPr lang="fr-CA" dirty="0"/>
              <a:t>Négociations entourant un Cadre national en matière d’éducation préscolaire et de garde d’enfants. </a:t>
            </a:r>
          </a:p>
          <a:p>
            <a:pPr>
              <a:lnSpc>
                <a:spcPct val="100000"/>
              </a:lnSpc>
              <a:spcBef>
                <a:spcPts val="1200"/>
              </a:spcBef>
              <a:spcAft>
                <a:spcPts val="1200"/>
              </a:spcAft>
            </a:pPr>
            <a:r>
              <a:rPr lang="fr-CA" dirty="0"/>
              <a:t>500 millions de dollars dans le budget 2017, dont 100 millions sont destinés aux services de garde autochtones.</a:t>
            </a:r>
          </a:p>
          <a:p>
            <a:pPr>
              <a:spcBef>
                <a:spcPts val="1200"/>
              </a:spcBef>
              <a:spcAft>
                <a:spcPts val="1200"/>
              </a:spcAft>
            </a:pPr>
            <a:r>
              <a:rPr lang="fr-CA" dirty="0"/>
              <a:t>L’importance d’exercer des pressions politiques</a:t>
            </a:r>
            <a:r>
              <a:rPr dirty="0"/>
              <a:t>.</a:t>
            </a:r>
          </a:p>
        </p:txBody>
      </p:sp>
    </p:spTree>
    <p:extLst>
      <p:ext uri="{BB962C8B-B14F-4D97-AF65-F5344CB8AC3E}">
        <p14:creationId xmlns:p14="http://schemas.microsoft.com/office/powerpoint/2010/main" val="9354947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CUPE_Web_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CUPE_Web_Presentation</Template>
  <TotalTime>14488</TotalTime>
  <Words>137</Words>
  <Application>Microsoft Office PowerPoint</Application>
  <PresentationFormat>On-screen Show (4:3)</PresentationFormat>
  <Paragraphs>27</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Museo Slab 500</vt:lpstr>
      <vt:lpstr>Open Sans</vt:lpstr>
      <vt:lpstr>Open Sans Light</vt:lpstr>
      <vt:lpstr>CUPE_Web_Presentation</vt:lpstr>
      <vt:lpstr>Dresser la table pour la discussion</vt:lpstr>
      <vt:lpstr>Vérité et réconciliation</vt:lpstr>
      <vt:lpstr>Les membres du SCFP qui font partie du secteur des services de garde</vt:lpstr>
      <vt:lpstr>Les structures du SCFP reliées aux services de garde</vt:lpstr>
      <vt:lpstr>La politique en matière de services de garde à l’enfance du SCFP</vt:lpstr>
      <vt:lpstr>La politique de congé du SCFP</vt:lpstr>
      <vt:lpstr>Un système d’éducation préscolaire et de garde à l’enfance pour tous</vt:lpstr>
      <vt:lpstr>Une vision</vt:lpstr>
      <vt:lpstr>Contexte politique</vt:lpstr>
      <vt:lpstr>Merci!</vt:lpstr>
    </vt:vector>
  </TitlesOfParts>
  <Company>Canadian Union of Public Employees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Care Sector Profile</dc:title>
  <dc:creator>geburley</dc:creator>
  <cp:lastModifiedBy>Lee Cloutier</cp:lastModifiedBy>
  <cp:revision>244</cp:revision>
  <cp:lastPrinted>2016-09-14T18:48:04Z</cp:lastPrinted>
  <dcterms:created xsi:type="dcterms:W3CDTF">2014-10-01T14:33:31Z</dcterms:created>
  <dcterms:modified xsi:type="dcterms:W3CDTF">2016-10-28T16:00:19Z</dcterms:modified>
</cp:coreProperties>
</file>