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72" r:id="rId2"/>
    <p:sldMasterId id="2147484044" r:id="rId3"/>
  </p:sldMasterIdLst>
  <p:notesMasterIdLst>
    <p:notesMasterId r:id="rId28"/>
  </p:notesMasterIdLst>
  <p:handoutMasterIdLst>
    <p:handoutMasterId r:id="rId29"/>
  </p:handoutMasterIdLst>
  <p:sldIdLst>
    <p:sldId id="457" r:id="rId4"/>
    <p:sldId id="390" r:id="rId5"/>
    <p:sldId id="464" r:id="rId6"/>
    <p:sldId id="466" r:id="rId7"/>
    <p:sldId id="468" r:id="rId8"/>
    <p:sldId id="469" r:id="rId9"/>
    <p:sldId id="471" r:id="rId10"/>
    <p:sldId id="470" r:id="rId11"/>
    <p:sldId id="472" r:id="rId12"/>
    <p:sldId id="408" r:id="rId13"/>
    <p:sldId id="473" r:id="rId14"/>
    <p:sldId id="474" r:id="rId15"/>
    <p:sldId id="475" r:id="rId16"/>
    <p:sldId id="409" r:id="rId17"/>
    <p:sldId id="435" r:id="rId18"/>
    <p:sldId id="447" r:id="rId19"/>
    <p:sldId id="448" r:id="rId20"/>
    <p:sldId id="449" r:id="rId21"/>
    <p:sldId id="414" r:id="rId22"/>
    <p:sldId id="411" r:id="rId23"/>
    <p:sldId id="451" r:id="rId24"/>
    <p:sldId id="452" r:id="rId25"/>
    <p:sldId id="453" r:id="rId26"/>
    <p:sldId id="427"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0056"/>
    <a:srgbClr val="132D4D"/>
    <a:srgbClr val="CCCCFF"/>
    <a:srgbClr val="3399CC"/>
    <a:srgbClr val="003366"/>
    <a:srgbClr val="336699"/>
    <a:srgbClr val="99CCFF"/>
    <a:srgbClr val="A5D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90" autoAdjust="0"/>
    <p:restoredTop sz="96970" autoAdjust="0"/>
  </p:normalViewPr>
  <p:slideViewPr>
    <p:cSldViewPr>
      <p:cViewPr>
        <p:scale>
          <a:sx n="100" d="100"/>
          <a:sy n="100" d="100"/>
        </p:scale>
        <p:origin x="-1956" y="-258"/>
      </p:cViewPr>
      <p:guideLst>
        <p:guide orient="horz" pos="2160"/>
        <p:guide orient="horz" pos="4224"/>
        <p:guide orient="horz" pos="3840"/>
        <p:guide orient="horz" pos="1440"/>
        <p:guide pos="2880"/>
        <p:guide pos="288"/>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8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40050" cy="452438"/>
          </a:xfrm>
          <a:prstGeom prst="rect">
            <a:avLst/>
          </a:prstGeom>
          <a:noFill/>
          <a:ln w="9525">
            <a:noFill/>
            <a:miter lim="800000"/>
            <a:headEnd/>
            <a:tailEnd/>
          </a:ln>
          <a:effectLst/>
        </p:spPr>
        <p:txBody>
          <a:bodyPr vert="horz" wrap="square" lIns="90564" tIns="45283" rIns="90564" bIns="45283" numCol="1" anchor="t" anchorCtr="0" compatLnSpc="1">
            <a:prstTxWarp prst="textNoShape">
              <a:avLst/>
            </a:prstTxWarp>
          </a:bodyPr>
          <a:lstStyle>
            <a:lvl1pPr>
              <a:defRPr sz="1200">
                <a:latin typeface="Arial" pitchFamily="34" charset="0"/>
              </a:defRPr>
            </a:lvl1pPr>
          </a:lstStyle>
          <a:p>
            <a:pPr>
              <a:defRPr/>
            </a:pPr>
            <a:endParaRPr lang="en-US"/>
          </a:p>
        </p:txBody>
      </p:sp>
      <p:sp>
        <p:nvSpPr>
          <p:cNvPr id="84995" name="Rectangle 3"/>
          <p:cNvSpPr>
            <a:spLocks noGrp="1" noChangeArrowheads="1"/>
          </p:cNvSpPr>
          <p:nvPr>
            <p:ph type="dt" sz="quarter" idx="1"/>
          </p:nvPr>
        </p:nvSpPr>
        <p:spPr bwMode="auto">
          <a:xfrm>
            <a:off x="3917950" y="0"/>
            <a:ext cx="2940050" cy="452438"/>
          </a:xfrm>
          <a:prstGeom prst="rect">
            <a:avLst/>
          </a:prstGeom>
          <a:noFill/>
          <a:ln w="9525">
            <a:noFill/>
            <a:miter lim="800000"/>
            <a:headEnd/>
            <a:tailEnd/>
          </a:ln>
          <a:effectLst/>
        </p:spPr>
        <p:txBody>
          <a:bodyPr vert="horz" wrap="square" lIns="90564" tIns="45283" rIns="90564" bIns="45283" numCol="1" anchor="t" anchorCtr="0" compatLnSpc="1">
            <a:prstTxWarp prst="textNoShape">
              <a:avLst/>
            </a:prstTxWarp>
          </a:bodyPr>
          <a:lstStyle>
            <a:lvl1pPr algn="r">
              <a:defRPr sz="1200">
                <a:latin typeface="Arial" pitchFamily="34" charset="0"/>
              </a:defRPr>
            </a:lvl1pPr>
          </a:lstStyle>
          <a:p>
            <a:pPr>
              <a:defRPr/>
            </a:pPr>
            <a:fld id="{AE88BF13-AEB6-46FC-B2C4-F3AEFFED3D56}" type="datetimeFigureOut">
              <a:rPr lang="en-US"/>
              <a:pPr>
                <a:defRPr/>
              </a:pPr>
              <a:t>10/28/2010</a:t>
            </a:fld>
            <a:endParaRPr lang="en-US" dirty="0"/>
          </a:p>
        </p:txBody>
      </p:sp>
      <p:sp>
        <p:nvSpPr>
          <p:cNvPr id="84996" name="Rectangle 4"/>
          <p:cNvSpPr>
            <a:spLocks noGrp="1" noChangeArrowheads="1"/>
          </p:cNvSpPr>
          <p:nvPr>
            <p:ph type="ftr" sz="quarter" idx="2"/>
          </p:nvPr>
        </p:nvSpPr>
        <p:spPr bwMode="auto">
          <a:xfrm>
            <a:off x="0" y="8691563"/>
            <a:ext cx="2940050" cy="452437"/>
          </a:xfrm>
          <a:prstGeom prst="rect">
            <a:avLst/>
          </a:prstGeom>
          <a:noFill/>
          <a:ln w="9525">
            <a:noFill/>
            <a:miter lim="800000"/>
            <a:headEnd/>
            <a:tailEnd/>
          </a:ln>
          <a:effectLst/>
        </p:spPr>
        <p:txBody>
          <a:bodyPr vert="horz" wrap="square" lIns="90564" tIns="45283" rIns="90564" bIns="45283" numCol="1" anchor="b" anchorCtr="0" compatLnSpc="1">
            <a:prstTxWarp prst="textNoShape">
              <a:avLst/>
            </a:prstTxWarp>
          </a:bodyPr>
          <a:lstStyle>
            <a:lvl1pPr>
              <a:defRPr sz="1200">
                <a:latin typeface="Arial" pitchFamily="34" charset="0"/>
              </a:defRPr>
            </a:lvl1pPr>
          </a:lstStyle>
          <a:p>
            <a:pPr>
              <a:defRPr/>
            </a:pPr>
            <a:endParaRPr lang="en-US"/>
          </a:p>
        </p:txBody>
      </p:sp>
      <p:sp>
        <p:nvSpPr>
          <p:cNvPr id="84997" name="Rectangle 5"/>
          <p:cNvSpPr>
            <a:spLocks noGrp="1" noChangeArrowheads="1"/>
          </p:cNvSpPr>
          <p:nvPr>
            <p:ph type="sldNum" sz="quarter" idx="3"/>
          </p:nvPr>
        </p:nvSpPr>
        <p:spPr bwMode="auto">
          <a:xfrm>
            <a:off x="3917950" y="8691563"/>
            <a:ext cx="2940050" cy="452437"/>
          </a:xfrm>
          <a:prstGeom prst="rect">
            <a:avLst/>
          </a:prstGeom>
          <a:noFill/>
          <a:ln w="9525">
            <a:noFill/>
            <a:miter lim="800000"/>
            <a:headEnd/>
            <a:tailEnd/>
          </a:ln>
          <a:effectLst/>
        </p:spPr>
        <p:txBody>
          <a:bodyPr vert="horz" wrap="square" lIns="90564" tIns="45283" rIns="90564" bIns="45283" numCol="1" anchor="b" anchorCtr="0" compatLnSpc="1">
            <a:prstTxWarp prst="textNoShape">
              <a:avLst/>
            </a:prstTxWarp>
          </a:bodyPr>
          <a:lstStyle>
            <a:lvl1pPr algn="r">
              <a:defRPr sz="1200">
                <a:latin typeface="Arial" pitchFamily="34" charset="0"/>
              </a:defRPr>
            </a:lvl1pPr>
          </a:lstStyle>
          <a:p>
            <a:pPr>
              <a:defRPr/>
            </a:pPr>
            <a:fld id="{884033AC-3B56-4C26-9805-881E9CDD11A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27" tIns="45713" rIns="91427" bIns="45713"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5613"/>
          </a:xfrm>
          <a:prstGeom prst="rect">
            <a:avLst/>
          </a:prstGeom>
        </p:spPr>
        <p:txBody>
          <a:bodyPr vert="horz" lIns="91427" tIns="45713" rIns="91427" bIns="45713" rtlCol="0"/>
          <a:lstStyle>
            <a:lvl1pPr algn="r">
              <a:defRPr sz="1200">
                <a:latin typeface="Arial" charset="0"/>
              </a:defRPr>
            </a:lvl1pPr>
          </a:lstStyle>
          <a:p>
            <a:pPr>
              <a:defRPr/>
            </a:pPr>
            <a:fld id="{B13E9DDA-2700-4D14-BDB1-5C05D003E16D}" type="datetimeFigureOut">
              <a:rPr lang="en-US"/>
              <a:pPr>
                <a:defRPr/>
              </a:pPr>
              <a:t>10/28/2010</a:t>
            </a:fld>
            <a:endParaRPr lang="en-US" dirty="0"/>
          </a:p>
        </p:txBody>
      </p:sp>
      <p:sp>
        <p:nvSpPr>
          <p:cNvPr id="4" name="Slide Image Placeholder 3"/>
          <p:cNvSpPr>
            <a:spLocks noGrp="1" noRot="1" noChangeAspect="1"/>
          </p:cNvSpPr>
          <p:nvPr>
            <p:ph type="sldImg" idx="2"/>
          </p:nvPr>
        </p:nvSpPr>
        <p:spPr>
          <a:xfrm>
            <a:off x="1143000" y="687388"/>
            <a:ext cx="4572000" cy="3429000"/>
          </a:xfrm>
          <a:prstGeom prst="rect">
            <a:avLst/>
          </a:prstGeom>
          <a:noFill/>
          <a:ln w="12700">
            <a:solidFill>
              <a:prstClr val="black"/>
            </a:solidFill>
          </a:ln>
        </p:spPr>
        <p:txBody>
          <a:bodyPr vert="horz" lIns="91427" tIns="45713" rIns="91427" bIns="45713"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3213"/>
          </a:xfrm>
          <a:prstGeom prst="rect">
            <a:avLst/>
          </a:prstGeom>
        </p:spPr>
        <p:txBody>
          <a:bodyPr vert="horz" lIns="91427" tIns="45713" rIns="91427" bIns="4571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6800"/>
            <a:ext cx="2971800" cy="455613"/>
          </a:xfrm>
          <a:prstGeom prst="rect">
            <a:avLst/>
          </a:prstGeom>
        </p:spPr>
        <p:txBody>
          <a:bodyPr vert="horz" lIns="91427" tIns="45713" rIns="91427" bIns="45713"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6800"/>
            <a:ext cx="2971800" cy="455613"/>
          </a:xfrm>
          <a:prstGeom prst="rect">
            <a:avLst/>
          </a:prstGeom>
        </p:spPr>
        <p:txBody>
          <a:bodyPr vert="horz" lIns="91427" tIns="45713" rIns="91427" bIns="45713" rtlCol="0" anchor="b"/>
          <a:lstStyle>
            <a:lvl1pPr algn="r">
              <a:defRPr sz="1200">
                <a:latin typeface="Arial" charset="0"/>
              </a:defRPr>
            </a:lvl1pPr>
          </a:lstStyle>
          <a:p>
            <a:pPr>
              <a:defRPr/>
            </a:pPr>
            <a:fld id="{40B18585-2D86-4A13-BF37-161C6D85760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12AD629-94A7-4BDF-B7A9-EC9C939A0868}" type="slidenum">
              <a:rPr lang="en-US" smtClean="0">
                <a:solidFill>
                  <a:srgbClr val="000000"/>
                </a:solidFill>
                <a:latin typeface="Arial" pitchFamily="34" charset="0"/>
                <a:ea typeface="ＭＳ Ｐゴシック"/>
                <a:cs typeface="ＭＳ Ｐゴシック"/>
              </a:rPr>
              <a:pPr/>
              <a:t>1</a:t>
            </a:fld>
            <a:endParaRPr lang="en-US" smtClean="0">
              <a:solidFill>
                <a:srgbClr val="000000"/>
              </a:solidFill>
              <a:latin typeface="Arial" pitchFamily="34" charset="0"/>
              <a:ea typeface="ＭＳ Ｐゴシック"/>
              <a:cs typeface="ＭＳ Ｐゴシック"/>
            </a:endParaRPr>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CA" smtClean="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2689EDAF-0B99-4EA8-B5C5-DED197260501}" type="slidenum">
              <a:rPr lang="en-GB" sz="1200"/>
              <a:pPr algn="r"/>
              <a:t>10</a:t>
            </a:fld>
            <a:endParaRPr lang="en-GB" sz="1200"/>
          </a:p>
        </p:txBody>
      </p:sp>
      <p:sp>
        <p:nvSpPr>
          <p:cNvPr id="491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EBB79E33-F1A4-4F56-87B0-A81B8CF3FD43}" type="slidenum">
              <a:rPr lang="en-GB" sz="1200"/>
              <a:pPr algn="r"/>
              <a:t>11</a:t>
            </a:fld>
            <a:endParaRPr lang="en-GB" sz="1200"/>
          </a:p>
        </p:txBody>
      </p:sp>
      <p:sp>
        <p:nvSpPr>
          <p:cNvPr id="512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61FBE28B-6DEC-4191-9047-F2B8BDFA83C6}" type="slidenum">
              <a:rPr lang="en-GB" sz="1200"/>
              <a:pPr algn="r"/>
              <a:t>12</a:t>
            </a:fld>
            <a:endParaRPr lang="en-GB" sz="1200"/>
          </a:p>
        </p:txBody>
      </p:sp>
      <p:sp>
        <p:nvSpPr>
          <p:cNvPr id="5325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325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8A367B18-7805-4628-9FDA-55D04E92874F}" type="slidenum">
              <a:rPr lang="en-GB" sz="1200"/>
              <a:pPr algn="r"/>
              <a:t>13</a:t>
            </a:fld>
            <a:endParaRPr lang="en-GB" sz="1200"/>
          </a:p>
        </p:txBody>
      </p:sp>
      <p:sp>
        <p:nvSpPr>
          <p:cNvPr id="552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529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0768F6EA-88D7-4607-81BF-5CDF9D634EC1}" type="slidenum">
              <a:rPr lang="en-GB" sz="1200"/>
              <a:pPr algn="r"/>
              <a:t>14</a:t>
            </a:fld>
            <a:endParaRPr lang="en-GB" sz="1200"/>
          </a:p>
        </p:txBody>
      </p:sp>
      <p:sp>
        <p:nvSpPr>
          <p:cNvPr id="573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CE1D74B4-A960-4054-ADD0-4233667B693F}" type="slidenum">
              <a:rPr lang="en-GB" sz="1200"/>
              <a:pPr algn="r"/>
              <a:t>15</a:t>
            </a:fld>
            <a:endParaRPr lang="en-GB" sz="1200"/>
          </a:p>
        </p:txBody>
      </p:sp>
      <p:sp>
        <p:nvSpPr>
          <p:cNvPr id="593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939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DA75D529-4585-494C-ACA1-147B607251FB}" type="slidenum">
              <a:rPr lang="en-GB" sz="1200"/>
              <a:pPr algn="r"/>
              <a:t>16</a:t>
            </a:fld>
            <a:endParaRPr lang="en-GB" sz="1200"/>
          </a:p>
        </p:txBody>
      </p:sp>
      <p:sp>
        <p:nvSpPr>
          <p:cNvPr id="614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7EB0A2D9-26A8-4C45-AFC1-49A5D9AF347C}" type="slidenum">
              <a:rPr lang="en-GB" sz="1200"/>
              <a:pPr algn="r"/>
              <a:t>17</a:t>
            </a:fld>
            <a:endParaRPr lang="en-GB" sz="1200"/>
          </a:p>
        </p:txBody>
      </p:sp>
      <p:sp>
        <p:nvSpPr>
          <p:cNvPr id="634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349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BCA1FCCB-D334-4FC0-B77C-9C1D51154B79}" type="slidenum">
              <a:rPr lang="en-GB" sz="1200"/>
              <a:pPr algn="r"/>
              <a:t>18</a:t>
            </a:fld>
            <a:endParaRPr lang="en-GB" sz="1200"/>
          </a:p>
        </p:txBody>
      </p:sp>
      <p:sp>
        <p:nvSpPr>
          <p:cNvPr id="655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553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6EB3F544-95CA-487A-8E76-5F1A690BA275}" type="slidenum">
              <a:rPr lang="en-GB" sz="1200"/>
              <a:pPr algn="r"/>
              <a:t>19</a:t>
            </a:fld>
            <a:endParaRPr lang="en-GB" sz="1200"/>
          </a:p>
        </p:txBody>
      </p:sp>
      <p:sp>
        <p:nvSpPr>
          <p:cNvPr id="675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z="1400"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42D88F-33D0-409D-AE4A-771BC2524F39}" type="slidenum">
              <a:rPr lang="en-US" smtClean="0">
                <a:latin typeface="Arial" pitchFamily="34" charset="0"/>
              </a:rPr>
              <a:pPr/>
              <a:t>2</a:t>
            </a:fld>
            <a:endParaRPr lang="en-US"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D85D8E41-FEF4-47A2-963B-CD9173683FD0}" type="slidenum">
              <a:rPr lang="en-GB" sz="1200"/>
              <a:pPr algn="r"/>
              <a:t>20</a:t>
            </a:fld>
            <a:endParaRPr lang="en-GB" sz="1200"/>
          </a:p>
        </p:txBody>
      </p:sp>
      <p:sp>
        <p:nvSpPr>
          <p:cNvPr id="696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567368EB-C624-43F6-8B52-BAA9A1ED61C6}" type="slidenum">
              <a:rPr lang="en-GB" sz="1200"/>
              <a:pPr algn="r"/>
              <a:t>21</a:t>
            </a:fld>
            <a:endParaRPr lang="en-GB" sz="1200"/>
          </a:p>
        </p:txBody>
      </p:sp>
      <p:sp>
        <p:nvSpPr>
          <p:cNvPr id="716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3D041BC8-758A-4E84-81D2-FD2EB14A3893}" type="slidenum">
              <a:rPr lang="en-GB" sz="1200"/>
              <a:pPr algn="r"/>
              <a:t>22</a:t>
            </a:fld>
            <a:endParaRPr lang="en-GB" sz="1200"/>
          </a:p>
        </p:txBody>
      </p:sp>
      <p:sp>
        <p:nvSpPr>
          <p:cNvPr id="737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747D3617-4AB3-42F1-BBA8-6D2ACA722B87}" type="slidenum">
              <a:rPr lang="en-GB" sz="1200"/>
              <a:pPr algn="r"/>
              <a:t>23</a:t>
            </a:fld>
            <a:endParaRPr lang="en-GB" sz="1200"/>
          </a:p>
        </p:txBody>
      </p:sp>
      <p:sp>
        <p:nvSpPr>
          <p:cNvPr id="757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7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defTabSz="911225"/>
            <a:fld id="{8EBC0B60-9B74-42CF-B657-CFCA14AA0CB7}" type="slidenum">
              <a:rPr lang="en-GB" smtClean="0">
                <a:solidFill>
                  <a:srgbClr val="000000"/>
                </a:solidFill>
                <a:latin typeface="Arial" pitchFamily="34" charset="0"/>
              </a:rPr>
              <a:pPr defTabSz="911225"/>
              <a:t>24</a:t>
            </a:fld>
            <a:endParaRPr lang="en-GB" smtClean="0">
              <a:solidFill>
                <a:srgbClr val="000000"/>
              </a:solidFill>
              <a:latin typeface="Arial" pitchFamily="34" charset="0"/>
            </a:endParaRPr>
          </a:p>
        </p:txBody>
      </p:sp>
      <p:sp>
        <p:nvSpPr>
          <p:cNvPr id="77826" name="Rectangle 2"/>
          <p:cNvSpPr>
            <a:spLocks noGrp="1" noRot="1" noChangeAspect="1" noChangeArrowheads="1" noTextEdit="1"/>
          </p:cNvSpPr>
          <p:nvPr>
            <p:ph type="sldImg"/>
          </p:nvPr>
        </p:nvSpPr>
        <p:spPr bwMode="auto">
          <a:xfrm>
            <a:off x="1147763" y="685800"/>
            <a:ext cx="4575175" cy="3432175"/>
          </a:xfrm>
          <a:noFill/>
          <a:ln>
            <a:solidFill>
              <a:srgbClr val="000000"/>
            </a:solidFill>
            <a:miter lim="800000"/>
            <a:headEnd/>
            <a:tailEnd/>
          </a:ln>
        </p:spPr>
      </p:sp>
      <p:sp>
        <p:nvSpPr>
          <p:cNvPr id="248836" name="Rectangle 3"/>
          <p:cNvSpPr>
            <a:spLocks noGrp="1" noChangeArrowheads="1"/>
          </p:cNvSpPr>
          <p:nvPr>
            <p:ph type="body" idx="1"/>
          </p:nvPr>
        </p:nvSpPr>
        <p:spPr>
          <a:xfrm>
            <a:off x="912813" y="4344988"/>
            <a:ext cx="5032375" cy="4113212"/>
          </a:xfrm>
          <a:ln/>
        </p:spPr>
        <p:txBody>
          <a:bodyPr/>
          <a:lstStyle/>
          <a:p>
            <a:pPr eaLnBrk="1" hangingPunct="1">
              <a:defRPr/>
            </a:pPr>
            <a:endParaRPr lang="en-CA" sz="3100" dirty="0" smtClean="0">
              <a:solidFill>
                <a:srgbClr val="FF9933"/>
              </a:solidFill>
              <a:latin typeface="+mj-lt"/>
              <a:ea typeface="+mj-ea"/>
              <a:cs typeface="+mj-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7B3C0847-D78D-47E6-8DB4-2489E88EE8DB}" type="slidenum">
              <a:rPr lang="en-GB" sz="1200"/>
              <a:pPr algn="r"/>
              <a:t>3</a:t>
            </a:fld>
            <a:endParaRPr lang="en-GB" sz="1200"/>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4FF2ED66-D4B4-44FD-AA4A-41139EDF992B}" type="slidenum">
              <a:rPr lang="en-GB" sz="1200"/>
              <a:pPr algn="r"/>
              <a:t>4</a:t>
            </a:fld>
            <a:endParaRPr lang="en-GB" sz="1200"/>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EB7BD34F-D62E-4A47-B80F-6882A505DE51}" type="slidenum">
              <a:rPr lang="en-GB" sz="1200"/>
              <a:pPr algn="r"/>
              <a:t>5</a:t>
            </a:fld>
            <a:endParaRPr lang="en-GB" sz="1200"/>
          </a:p>
        </p:txBody>
      </p:sp>
      <p:sp>
        <p:nvSpPr>
          <p:cNvPr id="389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E1279DCF-3C9B-4725-A504-A585F115F6AF}" type="slidenum">
              <a:rPr lang="en-GB" sz="1200"/>
              <a:pPr algn="r"/>
              <a:t>6</a:t>
            </a:fld>
            <a:endParaRPr lang="en-GB" sz="1200"/>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F9D34666-DC96-49BF-945F-A868EC6EEC10}" type="slidenum">
              <a:rPr lang="en-GB" sz="1200"/>
              <a:pPr algn="r"/>
              <a:t>7</a:t>
            </a:fld>
            <a:endParaRPr lang="en-GB" sz="1200"/>
          </a:p>
        </p:txBody>
      </p:sp>
      <p:sp>
        <p:nvSpPr>
          <p:cNvPr id="430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1"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C5D4D5D8-76C9-4C5D-B672-6E654D6A38F0}" type="slidenum">
              <a:rPr lang="en-GB" sz="1200"/>
              <a:pPr algn="r"/>
              <a:t>8</a:t>
            </a:fld>
            <a:endParaRPr lang="en-GB" sz="1200"/>
          </a:p>
        </p:txBody>
      </p:sp>
      <p:sp>
        <p:nvSpPr>
          <p:cNvPr id="4505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59"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txBox="1">
            <a:spLocks noGrp="1" noChangeArrowheads="1"/>
          </p:cNvSpPr>
          <p:nvPr/>
        </p:nvSpPr>
        <p:spPr bwMode="auto">
          <a:xfrm>
            <a:off x="3884613" y="8686800"/>
            <a:ext cx="2971800" cy="455613"/>
          </a:xfrm>
          <a:prstGeom prst="rect">
            <a:avLst/>
          </a:prstGeom>
          <a:noFill/>
          <a:ln w="9525">
            <a:noFill/>
            <a:miter lim="800000"/>
            <a:headEnd/>
            <a:tailEnd/>
          </a:ln>
        </p:spPr>
        <p:txBody>
          <a:bodyPr lIns="91427" tIns="45713" rIns="91427" bIns="45713" anchor="b"/>
          <a:lstStyle/>
          <a:p>
            <a:pPr algn="r"/>
            <a:fld id="{BCB29916-5826-4DFE-B0D5-9F431EB010B7}" type="slidenum">
              <a:rPr lang="en-GB" sz="1200"/>
              <a:pPr algn="r"/>
              <a:t>9</a:t>
            </a:fld>
            <a:endParaRPr lang="en-GB" sz="1200"/>
          </a:p>
        </p:txBody>
      </p:sp>
      <p:sp>
        <p:nvSpPr>
          <p:cNvPr id="471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C3A11D6-7BB4-454D-A793-EDADAAD1BB67}" type="datetimeFigureOut">
              <a:rPr lang="en-US"/>
              <a:pPr>
                <a:defRPr/>
              </a:pPr>
              <a:t>10/28/2010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422F44-5DDA-4DFD-88FF-FFA69BEAE2D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76ABD11-E9FA-4744-A229-B23404A9EDDE}" type="datetimeFigureOut">
              <a:rPr lang="en-US"/>
              <a:pPr>
                <a:defRPr/>
              </a:pPr>
              <a:t>10/28/2010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92553F-ABE0-4814-A0FC-91BD729A3F6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92F100-4991-48A4-80FA-EDA8D8F8E1DE}" type="datetimeFigureOut">
              <a:rPr lang="en-US"/>
              <a:pPr>
                <a:defRPr/>
              </a:pPr>
              <a:t>10/28/2010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27D5B7-6A2C-4D96-8336-52E9DE51B0F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0" y="6629400"/>
            <a:ext cx="5257800" cy="228600"/>
          </a:xfrm>
          <a:prstGeom prst="rect">
            <a:avLst/>
          </a:prstGeom>
          <a:noFill/>
          <a:ln w="9525">
            <a:noFill/>
            <a:miter lim="800000"/>
            <a:headEnd/>
            <a:tailEnd/>
          </a:ln>
          <a:effectLst/>
        </p:spPr>
        <p:txBody>
          <a:bodyPr>
            <a:spAutoFit/>
          </a:bodyPr>
          <a:lstStyle/>
          <a:p>
            <a:pPr>
              <a:defRPr/>
            </a:pPr>
            <a:r>
              <a:rPr lang="en-US" sz="900" i="1" dirty="0">
                <a:solidFill>
                  <a:srgbClr val="000000"/>
                </a:solidFill>
                <a:latin typeface="Arial" charset="0"/>
              </a:rPr>
              <a:t>© Proprietary research by Environics Research Group </a:t>
            </a:r>
          </a:p>
        </p:txBody>
      </p:sp>
      <p:sp>
        <p:nvSpPr>
          <p:cNvPr id="5" name="Rectangle 1033"/>
          <p:cNvSpPr>
            <a:spLocks noChangeArrowheads="1"/>
          </p:cNvSpPr>
          <p:nvPr/>
        </p:nvSpPr>
        <p:spPr bwMode="auto">
          <a:xfrm>
            <a:off x="6172200" y="6624638"/>
            <a:ext cx="1752600" cy="247650"/>
          </a:xfrm>
          <a:prstGeom prst="rect">
            <a:avLst/>
          </a:prstGeom>
          <a:noFill/>
          <a:ln w="9525">
            <a:noFill/>
            <a:miter lim="800000"/>
            <a:headEnd/>
            <a:tailEnd/>
          </a:ln>
          <a:effectLst/>
        </p:spPr>
        <p:txBody>
          <a:bodyPr/>
          <a:lstStyle/>
          <a:p>
            <a:pPr algn="r">
              <a:defRPr/>
            </a:pPr>
            <a:fld id="{0465B0CA-860D-4628-A96F-9B93B4256A16}" type="slidenum">
              <a:rPr lang="en-US" sz="1000">
                <a:solidFill>
                  <a:srgbClr val="000000"/>
                </a:solidFill>
                <a:latin typeface="Arial" charset="0"/>
              </a:rPr>
              <a:pPr algn="r">
                <a:defRPr/>
              </a:pPr>
              <a:t>‹#›</a:t>
            </a:fld>
            <a:endParaRPr lang="en-US" sz="1000" dirty="0">
              <a:solidFill>
                <a:srgbClr val="000000"/>
              </a:solidFill>
              <a:latin typeface="Arial" charset="0"/>
            </a:endParaRPr>
          </a:p>
        </p:txBody>
      </p:sp>
      <p:sp>
        <p:nvSpPr>
          <p:cNvPr id="6" name="Text Box 1034"/>
          <p:cNvSpPr txBox="1">
            <a:spLocks noChangeArrowheads="1"/>
          </p:cNvSpPr>
          <p:nvPr userDrawn="1"/>
        </p:nvSpPr>
        <p:spPr bwMode="auto">
          <a:xfrm>
            <a:off x="7620000" y="6262688"/>
            <a:ext cx="1455738" cy="366712"/>
          </a:xfrm>
          <a:prstGeom prst="rect">
            <a:avLst/>
          </a:prstGeom>
          <a:noFill/>
          <a:ln w="9525">
            <a:noFill/>
            <a:miter lim="800000"/>
            <a:headEnd/>
            <a:tailEnd/>
          </a:ln>
          <a:effectLst/>
        </p:spPr>
        <p:txBody>
          <a:bodyPr wrap="none">
            <a:spAutoFit/>
          </a:bodyPr>
          <a:lstStyle/>
          <a:p>
            <a:pPr eaLnBrk="0" hangingPunct="0">
              <a:defRPr/>
            </a:pPr>
            <a:r>
              <a:rPr lang="en-GB" dirty="0">
                <a:solidFill>
                  <a:srgbClr val="4F009E"/>
                </a:solidFill>
                <a:latin typeface="CopprplGoth Bd BT" pitchFamily="34" charset="0"/>
              </a:rPr>
              <a:t>Environics</a:t>
            </a:r>
            <a:endParaRPr lang="en-GB" sz="2400" dirty="0">
              <a:solidFill>
                <a:srgbClr val="4F009E"/>
              </a:solidFill>
              <a:latin typeface="Arial Narrow"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spcBef>
                <a:spcPct val="20000"/>
              </a:spcBef>
              <a:buFontTx/>
              <a:buChar char="•"/>
              <a:defRPr b="1"/>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A38FFD1C-CCEB-43EE-BE7D-0C98F705A8E0}" type="datetimeFigureOut">
              <a:rPr lang="en-US"/>
              <a:pPr>
                <a:defRPr/>
              </a:pPr>
              <a:t>10/28/2010</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874E886-2F1C-4133-B66A-6C846F993D6B}"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AAA1B77-6BD2-45F0-82C1-A1A8F86C34DA}" type="datetimeFigureOut">
              <a:rPr lang="en-US"/>
              <a:pPr>
                <a:defRPr/>
              </a:pPr>
              <a:t>10/28/2010</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A1C2526B-55E6-4398-AA5B-15B23DFFF8A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EC09028C-9274-4970-93FA-F29400CBC37A}" type="datetimeFigureOut">
              <a:rPr lang="en-US"/>
              <a:pPr>
                <a:defRPr/>
              </a:pPr>
              <a:t>10/28/2010</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5082AB2C-610A-4017-8770-8B088B15B2AE}"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C828A7F7-03C9-4BF4-8B19-601FA6BAB618}" type="datetimeFigureOut">
              <a:rPr lang="en-US"/>
              <a:pPr>
                <a:defRPr/>
              </a:pPr>
              <a:t>10/28/2010</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0A38AD91-B4B0-47F0-B969-296CBB1DAECB}"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2AD9445-D08D-4620-BB15-46CF87B44591}" type="datetimeFigureOut">
              <a:rPr lang="en-US"/>
              <a:pPr>
                <a:defRPr/>
              </a:pPr>
              <a:t>10/28/2010</a:t>
            </a:fld>
            <a:endParaRPr lang="en-US" dirty="0"/>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704B8459-4A68-4F46-B2CC-0FDC7F470A6C}"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CC856F92-1206-4324-94BF-CFE84CFBDE42}" type="datetimeFigureOut">
              <a:rPr lang="en-US"/>
              <a:pPr>
                <a:defRPr/>
              </a:pPr>
              <a:t>10/28/2010</a:t>
            </a:fld>
            <a:endParaRPr lang="en-US" dirty="0"/>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C47518CC-C6A5-4936-B0FE-321FE799CF64}"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39D9F583-09CC-4FB4-BF8A-2161D673668A}" type="datetimeFigureOut">
              <a:rPr lang="en-US"/>
              <a:pPr>
                <a:defRPr/>
              </a:pPr>
              <a:t>10/28/2010</a:t>
            </a:fld>
            <a:endParaRPr lang="en-US" dirty="0"/>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DBCB968E-4080-4588-93BC-79827BADC3B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8399463" y="6400800"/>
            <a:ext cx="363537" cy="304800"/>
          </a:xfrm>
          <a:prstGeom prst="rect">
            <a:avLst/>
          </a:prstGeom>
          <a:noFill/>
          <a:ln w="9525">
            <a:noFill/>
            <a:miter lim="800000"/>
            <a:headEnd/>
            <a:tailEnd/>
          </a:ln>
          <a:effectLst/>
        </p:spPr>
        <p:txBody>
          <a:bodyPr wrap="none">
            <a:spAutoFit/>
          </a:bodyPr>
          <a:lstStyle/>
          <a:p>
            <a:pPr algn="ctr">
              <a:defRPr/>
            </a:pPr>
            <a:fld id="{D15D6C14-D894-4B92-AFF0-081ADCE11E5A}" type="slidenum">
              <a:rPr lang="en-US" sz="1400">
                <a:latin typeface="Arial Narrow" pitchFamily="-16" charset="0"/>
              </a:rPr>
              <a:pPr algn="ctr">
                <a:defRPr/>
              </a:pPr>
              <a:t>‹#›</a:t>
            </a:fld>
            <a:endParaRPr lang="en-US" dirty="0">
              <a:latin typeface="Arial" charset="0"/>
            </a:endParaRPr>
          </a:p>
        </p:txBody>
      </p:sp>
      <p:sp>
        <p:nvSpPr>
          <p:cNvPr id="5" name="Rectangle 10"/>
          <p:cNvSpPr>
            <a:spLocks noChangeArrowheads="1"/>
          </p:cNvSpPr>
          <p:nvPr userDrawn="1"/>
        </p:nvSpPr>
        <p:spPr bwMode="auto">
          <a:xfrm>
            <a:off x="357188" y="6400800"/>
            <a:ext cx="1090612" cy="304800"/>
          </a:xfrm>
          <a:prstGeom prst="rect">
            <a:avLst/>
          </a:prstGeom>
          <a:noFill/>
          <a:ln w="9525">
            <a:noFill/>
            <a:miter lim="800000"/>
            <a:headEnd/>
            <a:tailEnd/>
          </a:ln>
          <a:effectLst/>
        </p:spPr>
        <p:txBody>
          <a:bodyPr wrap="none">
            <a:spAutoFit/>
          </a:bodyPr>
          <a:lstStyle/>
          <a:p>
            <a:pPr algn="ctr">
              <a:defRPr/>
            </a:pPr>
            <a:r>
              <a:rPr lang="en-US" sz="1400" b="1" dirty="0">
                <a:latin typeface="Arial Narrow" pitchFamily="-16" charset="0"/>
              </a:rPr>
              <a:t>ENVIRONICS</a:t>
            </a:r>
          </a:p>
        </p:txBody>
      </p:sp>
      <p:sp>
        <p:nvSpPr>
          <p:cNvPr id="2" name="Title 1"/>
          <p:cNvSpPr>
            <a:spLocks noGrp="1"/>
          </p:cNvSpPr>
          <p:nvPr>
            <p:ph type="title"/>
          </p:nvPr>
        </p:nvSpPr>
        <p:spPr/>
        <p:txBody>
          <a:bodyPr/>
          <a:lstStyle>
            <a:lvl1pPr>
              <a:defRPr>
                <a:solidFill>
                  <a:srgbClr val="AA0056"/>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AB5F5DDE-23B3-462D-9F4A-037FDB8FB102}" type="datetimeFigureOut">
              <a:rPr lang="en-US"/>
              <a:pPr>
                <a:defRPr/>
              </a:pPr>
              <a:t>10/28/2010</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217DA201-97DD-4B19-B345-CFF6B9714526}"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552AE267-2197-494C-8899-3A2E914ED606}" type="datetimeFigureOut">
              <a:rPr lang="en-US"/>
              <a:pPr>
                <a:defRPr/>
              </a:pPr>
              <a:t>10/28/2010</a:t>
            </a:fld>
            <a:endParaRPr lang="en-US" dirty="0"/>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7B24D2ED-6F2C-48B8-88B2-A4FC68D94587}"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65876C62-37F3-49F6-BC67-8189B96BB88B}" type="datetimeFigureOut">
              <a:rPr lang="en-US"/>
              <a:pPr>
                <a:defRPr/>
              </a:pPr>
              <a:t>10/28/2010</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2A026ED-A5B4-4F2C-8376-EE1631E969D6}"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E2C4A0A7-971C-43DE-AF0F-2D6F9D7016F2}" type="datetimeFigureOut">
              <a:rPr lang="en-US"/>
              <a:pPr>
                <a:defRPr/>
              </a:pPr>
              <a:t>10/28/2010</a:t>
            </a:fld>
            <a:endParaRPr lang="en-US" dirty="0"/>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B31015B1-A30B-44E5-B0A3-67288C86099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1298B7-D562-4287-B11D-7EB9F4420998}" type="datetimeFigureOut">
              <a:rPr lang="en-US"/>
              <a:pPr>
                <a:defRPr/>
              </a:pPr>
              <a:t>10/28/2010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067354-BB7A-4F84-AD0B-18AABCD846C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DB92FE6-485C-4AB9-B5A8-F2D5C1CC0573}" type="datetimeFigureOut">
              <a:rPr lang="en-US"/>
              <a:pPr>
                <a:defRPr/>
              </a:pPr>
              <a:t>10/28/2010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82086A-A7DC-4B46-AD86-53D54405497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DBBCB92-A0DC-4C66-9CB1-4FB520382971}" type="datetimeFigureOut">
              <a:rPr lang="en-US"/>
              <a:pPr>
                <a:defRPr/>
              </a:pPr>
              <a:t>10/28/2010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E5BB530-E313-4200-A3EB-41C8EC3CE77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6275BA6-3CDA-4D45-BAD8-3B05B6A0D325}" type="datetimeFigureOut">
              <a:rPr lang="en-US"/>
              <a:pPr>
                <a:defRPr/>
              </a:pPr>
              <a:t>10/28/2010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C1AC11-8FF4-4B3A-A08C-0688E50ACDB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295B62-913F-434C-963C-341C59750733}" type="datetimeFigureOut">
              <a:rPr lang="en-US"/>
              <a:pPr>
                <a:defRPr/>
              </a:pPr>
              <a:t>10/28/2010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AFCC46E-170F-476C-8BB1-C4742619CA1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8544B9-1E2D-494C-A48E-7236B861221A}" type="datetimeFigureOut">
              <a:rPr lang="en-US"/>
              <a:pPr>
                <a:defRPr/>
              </a:pPr>
              <a:t>10/28/2010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95E3C9-50AC-4ACF-9D3E-13732DD619F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2E8481-18AA-457F-A3BE-19B439F4FB91}" type="datetimeFigureOut">
              <a:rPr lang="en-US"/>
              <a:pPr>
                <a:defRPr/>
              </a:pPr>
              <a:t>10/28/2010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0D3E7F0-2AAA-42FC-9C8D-919B5E1ED7F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24C26E6-AABB-446A-9EA1-382F35D11599}" type="datetimeFigureOut">
              <a:rPr lang="en-US"/>
              <a:pPr>
                <a:defRPr/>
              </a:pPr>
              <a:t>10/28/2010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3F2A720-21AE-45EF-A3A4-DBB8A0853BF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58" r:id="rId1"/>
    <p:sldLayoutId id="214748406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0" fontAlgn="base" hangingPunct="0">
        <a:spcBef>
          <a:spcPct val="0"/>
        </a:spcBef>
        <a:spcAft>
          <a:spcPct val="0"/>
        </a:spcAft>
        <a:defRPr sz="4000" b="1" kern="1200">
          <a:solidFill>
            <a:schemeClr val="bg1"/>
          </a:solidFill>
          <a:latin typeface="Arial Narrow" pitchFamily="-16" charset="0"/>
          <a:ea typeface="+mj-ea"/>
          <a:cs typeface="+mj-cs"/>
        </a:defRPr>
      </a:lvl1pPr>
      <a:lvl2pPr algn="l" rtl="0" eaLnBrk="0" fontAlgn="base" hangingPunct="0">
        <a:spcBef>
          <a:spcPct val="0"/>
        </a:spcBef>
        <a:spcAft>
          <a:spcPct val="0"/>
        </a:spcAft>
        <a:defRPr sz="4000" b="1">
          <a:solidFill>
            <a:schemeClr val="bg1"/>
          </a:solidFill>
          <a:latin typeface="Arial Narrow" pitchFamily="-16" charset="0"/>
        </a:defRPr>
      </a:lvl2pPr>
      <a:lvl3pPr algn="l" rtl="0" eaLnBrk="0" fontAlgn="base" hangingPunct="0">
        <a:spcBef>
          <a:spcPct val="0"/>
        </a:spcBef>
        <a:spcAft>
          <a:spcPct val="0"/>
        </a:spcAft>
        <a:defRPr sz="4000" b="1">
          <a:solidFill>
            <a:schemeClr val="bg1"/>
          </a:solidFill>
          <a:latin typeface="Arial Narrow" pitchFamily="-16" charset="0"/>
        </a:defRPr>
      </a:lvl3pPr>
      <a:lvl4pPr algn="l" rtl="0" eaLnBrk="0" fontAlgn="base" hangingPunct="0">
        <a:spcBef>
          <a:spcPct val="0"/>
        </a:spcBef>
        <a:spcAft>
          <a:spcPct val="0"/>
        </a:spcAft>
        <a:defRPr sz="4000" b="1">
          <a:solidFill>
            <a:schemeClr val="bg1"/>
          </a:solidFill>
          <a:latin typeface="Arial Narrow" pitchFamily="-16" charset="0"/>
        </a:defRPr>
      </a:lvl4pPr>
      <a:lvl5pPr algn="l" rtl="0" eaLnBrk="0" fontAlgn="base" hangingPunct="0">
        <a:spcBef>
          <a:spcPct val="0"/>
        </a:spcBef>
        <a:spcAft>
          <a:spcPct val="0"/>
        </a:spcAft>
        <a:defRPr sz="4000" b="1">
          <a:solidFill>
            <a:schemeClr val="bg1"/>
          </a:solidFill>
          <a:latin typeface="Arial Narrow" pitchFamily="-16"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2800" kern="1200">
          <a:solidFill>
            <a:schemeClr val="bg1"/>
          </a:solidFill>
          <a:latin typeface="Arial Narrow" pitchFamily="-16" charset="0"/>
          <a:ea typeface="+mn-ea"/>
          <a:cs typeface="+mn-cs"/>
        </a:defRPr>
      </a:lvl1pPr>
      <a:lvl2pPr marL="742950" indent="-285750" algn="l" rtl="0" eaLnBrk="0" fontAlgn="base" hangingPunct="0">
        <a:spcBef>
          <a:spcPct val="20000"/>
        </a:spcBef>
        <a:spcAft>
          <a:spcPct val="0"/>
        </a:spcAft>
        <a:buFont typeface="Arial" pitchFamily="34" charset="0"/>
        <a:buChar char="–"/>
        <a:defRPr sz="2400" kern="1200">
          <a:solidFill>
            <a:schemeClr val="bg1"/>
          </a:solidFill>
          <a:latin typeface="Arial Narrow" pitchFamily="-16" charset="0"/>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Arial Narrow" pitchFamily="-16" charset="0"/>
          <a:ea typeface="+mn-ea"/>
          <a:cs typeface="+mn-cs"/>
        </a:defRPr>
      </a:lvl3pPr>
      <a:lvl4pPr marL="1600200" indent="-228600" algn="l" rtl="0" eaLnBrk="0" fontAlgn="base" hangingPunct="0">
        <a:spcBef>
          <a:spcPct val="20000"/>
        </a:spcBef>
        <a:spcAft>
          <a:spcPct val="0"/>
        </a:spcAft>
        <a:buFont typeface="Arial" pitchFamily="34" charset="0"/>
        <a:buChar char="–"/>
        <a:defRPr kern="1200">
          <a:solidFill>
            <a:schemeClr val="bg1"/>
          </a:solidFill>
          <a:latin typeface="Arial Narrow" pitchFamily="-16" charset="0"/>
          <a:ea typeface="+mn-ea"/>
          <a:cs typeface="+mn-cs"/>
        </a:defRPr>
      </a:lvl4pPr>
      <a:lvl5pPr marL="2057400" indent="-228600" algn="l" rtl="0" eaLnBrk="0" fontAlgn="base" hangingPunct="0">
        <a:spcBef>
          <a:spcPct val="20000"/>
        </a:spcBef>
        <a:spcAft>
          <a:spcPct val="0"/>
        </a:spcAft>
        <a:buFont typeface="Arial" pitchFamily="34" charset="0"/>
        <a:buChar char="»"/>
        <a:defRPr kern="1200">
          <a:solidFill>
            <a:schemeClr val="bg1"/>
          </a:solidFill>
          <a:latin typeface="Arial Narrow" pitchFamily="-1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219200" y="609600"/>
            <a:ext cx="7924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1600200" y="1600200"/>
            <a:ext cx="73152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Rectangle 4"/>
          <p:cNvSpPr>
            <a:spLocks noGrp="1" noChangeArrowheads="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spcBef>
                <a:spcPct val="20000"/>
              </a:spcBef>
              <a:buFontTx/>
              <a:buChar char="•"/>
              <a:defRPr sz="1400" b="1">
                <a:solidFill>
                  <a:srgbClr val="000000"/>
                </a:solidFill>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69" r:id="rId1"/>
  </p:sldLayoutIdLst>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Arial" pitchFamily="34" charset="0"/>
          <a:ea typeface="+mj-ea"/>
          <a:cs typeface="+mj-cs"/>
        </a:defRPr>
      </a:lvl1pPr>
      <a:lvl2pPr algn="ctr" rtl="0" eaLnBrk="0" fontAlgn="base" hangingPunct="0">
        <a:spcBef>
          <a:spcPct val="0"/>
        </a:spcBef>
        <a:spcAft>
          <a:spcPct val="0"/>
        </a:spcAft>
        <a:defRPr sz="3200">
          <a:solidFill>
            <a:schemeClr val="tx2"/>
          </a:solidFill>
          <a:latin typeface="Arial" pitchFamily="34" charset="0"/>
        </a:defRPr>
      </a:lvl2pPr>
      <a:lvl3pPr algn="ctr" rtl="0" eaLnBrk="0" fontAlgn="base" hangingPunct="0">
        <a:spcBef>
          <a:spcPct val="0"/>
        </a:spcBef>
        <a:spcAft>
          <a:spcPct val="0"/>
        </a:spcAft>
        <a:defRPr sz="3200">
          <a:solidFill>
            <a:schemeClr val="tx2"/>
          </a:solidFill>
          <a:latin typeface="Arial" pitchFamily="34" charset="0"/>
        </a:defRPr>
      </a:lvl3pPr>
      <a:lvl4pPr algn="ctr" rtl="0" eaLnBrk="0" fontAlgn="base" hangingPunct="0">
        <a:spcBef>
          <a:spcPct val="0"/>
        </a:spcBef>
        <a:spcAft>
          <a:spcPct val="0"/>
        </a:spcAft>
        <a:defRPr sz="3200">
          <a:solidFill>
            <a:schemeClr val="tx2"/>
          </a:solidFill>
          <a:latin typeface="Arial" pitchFamily="34" charset="0"/>
        </a:defRPr>
      </a:lvl4pPr>
      <a:lvl5pPr algn="ctr" rtl="0" eaLnBrk="0" fontAlgn="base" hangingPunct="0">
        <a:spcBef>
          <a:spcPct val="0"/>
        </a:spcBef>
        <a:spcAft>
          <a:spcPct val="0"/>
        </a:spcAft>
        <a:defRPr sz="3200">
          <a:solidFill>
            <a:schemeClr val="tx2"/>
          </a:solidFill>
          <a:latin typeface="Arial" pitchFamily="34" charset="0"/>
        </a:defRPr>
      </a:lvl5pPr>
      <a:lvl6pPr marL="457200" algn="ctr" rtl="0" fontAlgn="base">
        <a:spcBef>
          <a:spcPct val="0"/>
        </a:spcBef>
        <a:spcAft>
          <a:spcPct val="0"/>
        </a:spcAft>
        <a:defRPr sz="3200">
          <a:solidFill>
            <a:schemeClr val="tx2"/>
          </a:solidFill>
          <a:latin typeface="TradeGothic" pitchFamily="34" charset="0"/>
        </a:defRPr>
      </a:lvl6pPr>
      <a:lvl7pPr marL="914400" algn="ctr" rtl="0" fontAlgn="base">
        <a:spcBef>
          <a:spcPct val="0"/>
        </a:spcBef>
        <a:spcAft>
          <a:spcPct val="0"/>
        </a:spcAft>
        <a:defRPr sz="3200">
          <a:solidFill>
            <a:schemeClr val="tx2"/>
          </a:solidFill>
          <a:latin typeface="TradeGothic" pitchFamily="34" charset="0"/>
        </a:defRPr>
      </a:lvl7pPr>
      <a:lvl8pPr marL="1371600" algn="ctr" rtl="0" fontAlgn="base">
        <a:spcBef>
          <a:spcPct val="0"/>
        </a:spcBef>
        <a:spcAft>
          <a:spcPct val="0"/>
        </a:spcAft>
        <a:defRPr sz="3200">
          <a:solidFill>
            <a:schemeClr val="tx2"/>
          </a:solidFill>
          <a:latin typeface="TradeGothic" pitchFamily="34" charset="0"/>
        </a:defRPr>
      </a:lvl8pPr>
      <a:lvl9pPr marL="1828800" algn="ctr" rtl="0" fontAlgn="base">
        <a:spcBef>
          <a:spcPct val="0"/>
        </a:spcBef>
        <a:spcAft>
          <a:spcPct val="0"/>
        </a:spcAft>
        <a:defRPr sz="3200">
          <a:solidFill>
            <a:schemeClr val="tx2"/>
          </a:solidFill>
          <a:latin typeface="TradeGothic"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defRPr>
            </a:lvl1pPr>
          </a:lstStyle>
          <a:p>
            <a:pPr>
              <a:defRPr/>
            </a:pPr>
            <a:fld id="{AB93022A-9430-4FDE-8CAC-20ECF7113F86}" type="datetimeFigureOut">
              <a:rPr lang="en-US"/>
              <a:pPr>
                <a:defRPr/>
              </a:pPr>
              <a:t>10/28/2010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defRPr>
            </a:lvl1pPr>
          </a:lstStyle>
          <a:p>
            <a:pPr>
              <a:defRPr/>
            </a:pPr>
            <a:fld id="{4338098E-AEC8-4331-8D53-DF77CE4327D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ctrTitle"/>
          </p:nvPr>
        </p:nvSpPr>
        <p:spPr>
          <a:xfrm>
            <a:off x="381000" y="228600"/>
            <a:ext cx="8610600" cy="2362200"/>
          </a:xfrm>
        </p:spPr>
        <p:txBody>
          <a:bodyPr rtlCol="0">
            <a:normAutofit/>
          </a:bodyPr>
          <a:lstStyle/>
          <a:p>
            <a:pPr eaLnBrk="1" fontAlgn="auto" hangingPunct="1">
              <a:spcAft>
                <a:spcPts val="0"/>
              </a:spcAft>
              <a:defRPr/>
            </a:pPr>
            <a:r>
              <a:rPr lang="en-US" dirty="0" smtClean="0">
                <a:solidFill>
                  <a:schemeClr val="tx2"/>
                </a:solidFill>
                <a:ea typeface="+mn-ea"/>
                <a:cs typeface="+mn-cs"/>
              </a:rPr>
              <a:t>The Future of Pensions</a:t>
            </a:r>
          </a:p>
        </p:txBody>
      </p:sp>
      <p:sp>
        <p:nvSpPr>
          <p:cNvPr id="29698" name="Rectangle 3"/>
          <p:cNvSpPr>
            <a:spLocks noGrp="1" noChangeArrowheads="1"/>
          </p:cNvSpPr>
          <p:nvPr>
            <p:ph type="subTitle" idx="1"/>
          </p:nvPr>
        </p:nvSpPr>
        <p:spPr>
          <a:xfrm>
            <a:off x="304800" y="3276600"/>
            <a:ext cx="8534400" cy="1752600"/>
          </a:xfrm>
        </p:spPr>
        <p:txBody>
          <a:bodyPr/>
          <a:lstStyle/>
          <a:p>
            <a:pPr eaLnBrk="1" hangingPunct="1">
              <a:spcBef>
                <a:spcPct val="0"/>
              </a:spcBef>
            </a:pPr>
            <a:endParaRPr lang="en-US" sz="1200" smtClean="0">
              <a:solidFill>
                <a:schemeClr val="tx1"/>
              </a:solidFill>
              <a:latin typeface="Arial" pitchFamily="34" charset="0"/>
              <a:ea typeface="ＭＳ Ｐゴシック"/>
              <a:cs typeface="ＭＳ Ｐゴシック"/>
            </a:endParaRPr>
          </a:p>
          <a:p>
            <a:pPr eaLnBrk="1" hangingPunct="1">
              <a:spcBef>
                <a:spcPct val="75000"/>
              </a:spcBef>
            </a:pPr>
            <a:endParaRPr lang="en-US" sz="1800" b="1" dirty="0" smtClean="0">
              <a:solidFill>
                <a:schemeClr val="tx1"/>
              </a:solidFill>
              <a:latin typeface="Arial" pitchFamily="34" charset="0"/>
              <a:ea typeface="ＭＳ Ｐゴシック"/>
              <a:cs typeface="ＭＳ Ｐゴシック"/>
            </a:endParaRPr>
          </a:p>
          <a:p>
            <a:pPr eaLnBrk="1" hangingPunct="1">
              <a:spcBef>
                <a:spcPct val="75000"/>
              </a:spcBef>
            </a:pPr>
            <a:r>
              <a:rPr lang="en-US" sz="1800" b="1" dirty="0" smtClean="0">
                <a:solidFill>
                  <a:schemeClr val="tx1"/>
                </a:solidFill>
                <a:latin typeface="Arial" pitchFamily="34" charset="0"/>
                <a:ea typeface="ＭＳ Ｐゴシック"/>
                <a:cs typeface="ＭＳ Ｐゴシック"/>
              </a:rPr>
              <a:t>October 2010</a:t>
            </a:r>
          </a:p>
          <a:p>
            <a:pPr eaLnBrk="1" hangingPunct="1">
              <a:spcBef>
                <a:spcPct val="75000"/>
              </a:spcBef>
            </a:pPr>
            <a:endParaRPr lang="en-US" sz="1600" dirty="0" smtClean="0">
              <a:solidFill>
                <a:schemeClr val="tx1"/>
              </a:solidFill>
              <a:latin typeface="Arial Black" pitchFamily="34" charset="0"/>
              <a:ea typeface="ＭＳ Ｐゴシック"/>
              <a:cs typeface="ＭＳ Ｐゴシック"/>
            </a:endParaRPr>
          </a:p>
        </p:txBody>
      </p:sp>
      <p:sp>
        <p:nvSpPr>
          <p:cNvPr id="29699" name="Rectangle 5"/>
          <p:cNvSpPr>
            <a:spLocks noChangeArrowheads="1"/>
          </p:cNvSpPr>
          <p:nvPr/>
        </p:nvSpPr>
        <p:spPr bwMode="auto">
          <a:xfrm>
            <a:off x="0" y="0"/>
            <a:ext cx="152400" cy="6858000"/>
          </a:xfrm>
          <a:prstGeom prst="rect">
            <a:avLst/>
          </a:prstGeom>
          <a:solidFill>
            <a:srgbClr val="0070C0"/>
          </a:solidFill>
          <a:ln w="9525">
            <a:noFill/>
            <a:miter lim="800000"/>
            <a:headEnd/>
            <a:tailEnd/>
          </a:ln>
        </p:spPr>
        <p:txBody>
          <a:bodyPr wrap="none" anchor="ctr"/>
          <a:lstStyle/>
          <a:p>
            <a:endParaRPr lang="en-CA">
              <a:solidFill>
                <a:srgbClr val="000000"/>
              </a:solidFill>
              <a:latin typeface="Calibri" pitchFamily="34" charset="0"/>
            </a:endParaRPr>
          </a:p>
        </p:txBody>
      </p:sp>
      <p:sp>
        <p:nvSpPr>
          <p:cNvPr id="29700" name="Rectangle 6"/>
          <p:cNvSpPr>
            <a:spLocks noChangeArrowheads="1"/>
          </p:cNvSpPr>
          <p:nvPr/>
        </p:nvSpPr>
        <p:spPr bwMode="auto">
          <a:xfrm>
            <a:off x="8991600" y="0"/>
            <a:ext cx="152400" cy="6858000"/>
          </a:xfrm>
          <a:prstGeom prst="rect">
            <a:avLst/>
          </a:prstGeom>
          <a:solidFill>
            <a:srgbClr val="0070C0"/>
          </a:solidFill>
          <a:ln w="9525">
            <a:noFill/>
            <a:miter lim="800000"/>
            <a:headEnd/>
            <a:tailEnd/>
          </a:ln>
        </p:spPr>
        <p:txBody>
          <a:bodyPr wrap="none" anchor="ctr"/>
          <a:lstStyle/>
          <a:p>
            <a:endParaRPr lang="en-CA">
              <a:solidFill>
                <a:srgbClr val="000000"/>
              </a:solidFill>
              <a:latin typeface="Calibri" pitchFamily="34" charset="0"/>
            </a:endParaRPr>
          </a:p>
        </p:txBody>
      </p:sp>
      <p:pic>
        <p:nvPicPr>
          <p:cNvPr id="29701" name="Picture 8" descr="erglogo-C-web"/>
          <p:cNvPicPr>
            <a:picLocks noChangeAspect="1" noChangeArrowheads="1"/>
          </p:cNvPicPr>
          <p:nvPr/>
        </p:nvPicPr>
        <p:blipFill>
          <a:blip r:embed="rId3" cstate="print"/>
          <a:srcRect/>
          <a:stretch>
            <a:fillRect/>
          </a:stretch>
        </p:blipFill>
        <p:spPr bwMode="auto">
          <a:xfrm>
            <a:off x="3429000" y="5105400"/>
            <a:ext cx="2249488" cy="1360488"/>
          </a:xfrm>
          <a:prstGeom prst="rect">
            <a:avLst/>
          </a:prstGeom>
          <a:noFill/>
          <a:ln w="9525">
            <a:noFill/>
            <a:miter lim="800000"/>
            <a:headEnd/>
            <a:tailEnd/>
          </a:ln>
        </p:spPr>
      </p:pic>
      <p:sp>
        <p:nvSpPr>
          <p:cNvPr id="29702" name="Rectangle 3"/>
          <p:cNvSpPr txBox="1">
            <a:spLocks noChangeArrowheads="1"/>
          </p:cNvSpPr>
          <p:nvPr/>
        </p:nvSpPr>
        <p:spPr bwMode="auto">
          <a:xfrm>
            <a:off x="228600" y="2286000"/>
            <a:ext cx="8534400" cy="1752600"/>
          </a:xfrm>
          <a:prstGeom prst="rect">
            <a:avLst/>
          </a:prstGeom>
          <a:noFill/>
          <a:ln w="9525">
            <a:noFill/>
            <a:miter lim="800000"/>
            <a:headEnd/>
            <a:tailEnd/>
          </a:ln>
        </p:spPr>
        <p:txBody>
          <a:bodyPr/>
          <a:lstStyle/>
          <a:p>
            <a:pPr algn="ctr">
              <a:buFont typeface="Arial" pitchFamily="34" charset="0"/>
              <a:buNone/>
            </a:pPr>
            <a:endParaRPr lang="en-US" sz="1200">
              <a:solidFill>
                <a:srgbClr val="C00000"/>
              </a:solidFill>
              <a:latin typeface="Calibri" pitchFamily="34" charset="0"/>
              <a:ea typeface="ＭＳ Ｐゴシック"/>
              <a:cs typeface="ＭＳ Ｐゴシック"/>
            </a:endParaRPr>
          </a:p>
          <a:p>
            <a:pPr algn="ctr">
              <a:spcBef>
                <a:spcPts val="600"/>
              </a:spcBef>
              <a:buFont typeface="Arial" pitchFamily="34" charset="0"/>
              <a:buNone/>
            </a:pPr>
            <a:r>
              <a:rPr lang="en-US" sz="3200" b="1">
                <a:solidFill>
                  <a:srgbClr val="000000"/>
                </a:solidFill>
                <a:latin typeface="Calibri" pitchFamily="34" charset="0"/>
                <a:ea typeface="ＭＳ Ｐゴシック"/>
                <a:cs typeface="ＭＳ Ｐゴシック"/>
              </a:rPr>
              <a:t>Prepared for</a:t>
            </a:r>
          </a:p>
          <a:p>
            <a:pPr algn="ctr">
              <a:spcBef>
                <a:spcPts val="600"/>
              </a:spcBef>
              <a:buFont typeface="Arial" pitchFamily="34" charset="0"/>
              <a:buNone/>
            </a:pPr>
            <a:r>
              <a:rPr lang="en-US" sz="3200" b="1">
                <a:solidFill>
                  <a:srgbClr val="000000"/>
                </a:solidFill>
                <a:latin typeface="Calibri" pitchFamily="34" charset="0"/>
                <a:ea typeface="ＭＳ Ｐゴシック"/>
                <a:cs typeface="ＭＳ Ｐゴシック"/>
              </a:rPr>
              <a:t>CUPE and PSAC</a:t>
            </a:r>
          </a:p>
          <a:p>
            <a:pPr algn="ctr">
              <a:spcBef>
                <a:spcPct val="75000"/>
              </a:spcBef>
              <a:buFont typeface="Arial" pitchFamily="34" charset="0"/>
              <a:buNone/>
            </a:pPr>
            <a:endParaRPr lang="en-US" sz="1600">
              <a:solidFill>
                <a:srgbClr val="CC3300"/>
              </a:solidFill>
              <a:latin typeface="Arial Black"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48130"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More than half of Canadians say their income is not always sufficient to cover essentials</a:t>
            </a:r>
            <a:endParaRPr lang="en-GB" sz="3000" b="1">
              <a:solidFill>
                <a:schemeClr val="tx2"/>
              </a:solidFill>
              <a:latin typeface="Arial Narrow" pitchFamily="34" charset="0"/>
            </a:endParaRPr>
          </a:p>
        </p:txBody>
      </p:sp>
      <p:sp>
        <p:nvSpPr>
          <p:cNvPr id="48131" name="Rectangle 6"/>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48132" name="Text Box 11"/>
          <p:cNvSpPr txBox="1">
            <a:spLocks noChangeArrowheads="1"/>
          </p:cNvSpPr>
          <p:nvPr/>
        </p:nvSpPr>
        <p:spPr bwMode="auto">
          <a:xfrm>
            <a:off x="381000" y="5562600"/>
            <a:ext cx="8077200" cy="430213"/>
          </a:xfrm>
          <a:prstGeom prst="rect">
            <a:avLst/>
          </a:prstGeom>
          <a:noFill/>
          <a:ln w="9525">
            <a:noFill/>
            <a:miter lim="800000"/>
            <a:headEnd/>
            <a:tailEnd/>
          </a:ln>
        </p:spPr>
        <p:txBody>
          <a:bodyPr>
            <a:spAutoFit/>
          </a:bodyPr>
          <a:lstStyle/>
          <a:p>
            <a:pPr eaLnBrk="0" hangingPunct="0">
              <a:spcBef>
                <a:spcPct val="50000"/>
              </a:spcBef>
              <a:tabLst>
                <a:tab pos="274638" algn="l"/>
                <a:tab pos="457200" algn="l"/>
                <a:tab pos="639763" algn="l"/>
              </a:tabLst>
            </a:pPr>
            <a:r>
              <a:rPr lang="en-US" sz="1100" i="1">
                <a:solidFill>
                  <a:srgbClr val="000000"/>
                </a:solidFill>
                <a:latin typeface="Arial Narrow" pitchFamily="34" charset="0"/>
                <a:cs typeface="Times New Roman" pitchFamily="18" charset="0"/>
              </a:rPr>
              <a:t>Q. Thinking about your household expenditures on essentials (rent or mortgage payments, utilities, or food and clothing), would you say your current household income is always sufficient, is often sufficient or is rarely sufficient to meet these essential expenditures?</a:t>
            </a:r>
          </a:p>
        </p:txBody>
      </p:sp>
      <p:grpSp>
        <p:nvGrpSpPr>
          <p:cNvPr id="48133" name="Group 9"/>
          <p:cNvGrpSpPr>
            <a:grpSpLocks noChangeAspect="1"/>
          </p:cNvGrpSpPr>
          <p:nvPr/>
        </p:nvGrpSpPr>
        <p:grpSpPr bwMode="auto">
          <a:xfrm>
            <a:off x="1600200" y="1006475"/>
            <a:ext cx="5486400" cy="3206750"/>
            <a:chOff x="1008" y="634"/>
            <a:chExt cx="3456" cy="2020"/>
          </a:xfrm>
        </p:grpSpPr>
        <p:sp>
          <p:nvSpPr>
            <p:cNvPr id="48134" name="AutoShape 8"/>
            <p:cNvSpPr>
              <a:spLocks noChangeAspect="1" noChangeArrowheads="1" noTextEdit="1"/>
            </p:cNvSpPr>
            <p:nvPr/>
          </p:nvSpPr>
          <p:spPr bwMode="auto">
            <a:xfrm>
              <a:off x="1008" y="1248"/>
              <a:ext cx="3456" cy="1390"/>
            </a:xfrm>
            <a:prstGeom prst="rect">
              <a:avLst/>
            </a:prstGeom>
            <a:noFill/>
            <a:ln w="9525">
              <a:noFill/>
              <a:miter lim="800000"/>
              <a:headEnd/>
              <a:tailEnd/>
            </a:ln>
          </p:spPr>
          <p:txBody>
            <a:bodyPr/>
            <a:lstStyle/>
            <a:p>
              <a:endParaRPr lang="en-US"/>
            </a:p>
          </p:txBody>
        </p:sp>
        <p:sp>
          <p:nvSpPr>
            <p:cNvPr id="48135" name="Rectangle 10"/>
            <p:cNvSpPr>
              <a:spLocks noChangeArrowheads="1"/>
            </p:cNvSpPr>
            <p:nvPr/>
          </p:nvSpPr>
          <p:spPr bwMode="auto">
            <a:xfrm>
              <a:off x="1154" y="1469"/>
              <a:ext cx="206" cy="933"/>
            </a:xfrm>
            <a:prstGeom prst="rect">
              <a:avLst/>
            </a:prstGeom>
            <a:solidFill>
              <a:srgbClr val="B3D9FF"/>
            </a:solidFill>
            <a:ln w="9525">
              <a:noFill/>
              <a:miter lim="800000"/>
              <a:headEnd/>
              <a:tailEnd/>
            </a:ln>
          </p:spPr>
          <p:txBody>
            <a:bodyPr/>
            <a:lstStyle/>
            <a:p>
              <a:endParaRPr lang="en-US"/>
            </a:p>
          </p:txBody>
        </p:sp>
        <p:sp>
          <p:nvSpPr>
            <p:cNvPr id="48136" name="Rectangle 11"/>
            <p:cNvSpPr>
              <a:spLocks noChangeArrowheads="1"/>
            </p:cNvSpPr>
            <p:nvPr/>
          </p:nvSpPr>
          <p:spPr bwMode="auto">
            <a:xfrm>
              <a:off x="1154" y="1469"/>
              <a:ext cx="206" cy="933"/>
            </a:xfrm>
            <a:prstGeom prst="rect">
              <a:avLst/>
            </a:prstGeom>
            <a:noFill/>
            <a:ln w="2">
              <a:solidFill>
                <a:srgbClr val="B3B3B3"/>
              </a:solidFill>
              <a:miter lim="800000"/>
              <a:headEnd/>
              <a:tailEnd/>
            </a:ln>
          </p:spPr>
          <p:txBody>
            <a:bodyPr/>
            <a:lstStyle/>
            <a:p>
              <a:endParaRPr lang="en-US"/>
            </a:p>
          </p:txBody>
        </p:sp>
        <p:sp>
          <p:nvSpPr>
            <p:cNvPr id="48137" name="Rectangle 12"/>
            <p:cNvSpPr>
              <a:spLocks noChangeArrowheads="1"/>
            </p:cNvSpPr>
            <p:nvPr/>
          </p:nvSpPr>
          <p:spPr bwMode="auto">
            <a:xfrm>
              <a:off x="1379" y="1533"/>
              <a:ext cx="207" cy="869"/>
            </a:xfrm>
            <a:prstGeom prst="rect">
              <a:avLst/>
            </a:prstGeom>
            <a:solidFill>
              <a:srgbClr val="003F7F"/>
            </a:solidFill>
            <a:ln w="9525">
              <a:noFill/>
              <a:miter lim="800000"/>
              <a:headEnd/>
              <a:tailEnd/>
            </a:ln>
          </p:spPr>
          <p:txBody>
            <a:bodyPr/>
            <a:lstStyle/>
            <a:p>
              <a:endParaRPr lang="en-US"/>
            </a:p>
          </p:txBody>
        </p:sp>
        <p:sp>
          <p:nvSpPr>
            <p:cNvPr id="48138" name="Rectangle 13"/>
            <p:cNvSpPr>
              <a:spLocks noChangeArrowheads="1"/>
            </p:cNvSpPr>
            <p:nvPr/>
          </p:nvSpPr>
          <p:spPr bwMode="auto">
            <a:xfrm>
              <a:off x="1379" y="1533"/>
              <a:ext cx="207" cy="869"/>
            </a:xfrm>
            <a:prstGeom prst="rect">
              <a:avLst/>
            </a:prstGeom>
            <a:noFill/>
            <a:ln w="2">
              <a:solidFill>
                <a:srgbClr val="B3B3B3"/>
              </a:solidFill>
              <a:miter lim="800000"/>
              <a:headEnd/>
              <a:tailEnd/>
            </a:ln>
          </p:spPr>
          <p:txBody>
            <a:bodyPr/>
            <a:lstStyle/>
            <a:p>
              <a:endParaRPr lang="en-US"/>
            </a:p>
          </p:txBody>
        </p:sp>
        <p:sp>
          <p:nvSpPr>
            <p:cNvPr id="48139" name="Rectangle 14"/>
            <p:cNvSpPr>
              <a:spLocks noChangeArrowheads="1"/>
            </p:cNvSpPr>
            <p:nvPr/>
          </p:nvSpPr>
          <p:spPr bwMode="auto">
            <a:xfrm>
              <a:off x="1791" y="1723"/>
              <a:ext cx="205" cy="679"/>
            </a:xfrm>
            <a:prstGeom prst="rect">
              <a:avLst/>
            </a:prstGeom>
            <a:solidFill>
              <a:srgbClr val="B3D9FF"/>
            </a:solidFill>
            <a:ln w="9525">
              <a:noFill/>
              <a:miter lim="800000"/>
              <a:headEnd/>
              <a:tailEnd/>
            </a:ln>
          </p:spPr>
          <p:txBody>
            <a:bodyPr/>
            <a:lstStyle/>
            <a:p>
              <a:endParaRPr lang="en-US"/>
            </a:p>
          </p:txBody>
        </p:sp>
        <p:sp>
          <p:nvSpPr>
            <p:cNvPr id="48140" name="Rectangle 15"/>
            <p:cNvSpPr>
              <a:spLocks noChangeArrowheads="1"/>
            </p:cNvSpPr>
            <p:nvPr/>
          </p:nvSpPr>
          <p:spPr bwMode="auto">
            <a:xfrm>
              <a:off x="1791" y="1723"/>
              <a:ext cx="205" cy="679"/>
            </a:xfrm>
            <a:prstGeom prst="rect">
              <a:avLst/>
            </a:prstGeom>
            <a:noFill/>
            <a:ln w="2">
              <a:solidFill>
                <a:srgbClr val="B3B3B3"/>
              </a:solidFill>
              <a:miter lim="800000"/>
              <a:headEnd/>
              <a:tailEnd/>
            </a:ln>
          </p:spPr>
          <p:txBody>
            <a:bodyPr/>
            <a:lstStyle/>
            <a:p>
              <a:endParaRPr lang="en-US"/>
            </a:p>
          </p:txBody>
        </p:sp>
        <p:sp>
          <p:nvSpPr>
            <p:cNvPr id="48141" name="Rectangle 16"/>
            <p:cNvSpPr>
              <a:spLocks noChangeArrowheads="1"/>
            </p:cNvSpPr>
            <p:nvPr/>
          </p:nvSpPr>
          <p:spPr bwMode="auto">
            <a:xfrm>
              <a:off x="2016" y="1533"/>
              <a:ext cx="206" cy="869"/>
            </a:xfrm>
            <a:prstGeom prst="rect">
              <a:avLst/>
            </a:prstGeom>
            <a:solidFill>
              <a:srgbClr val="003F7F"/>
            </a:solidFill>
            <a:ln w="9525">
              <a:noFill/>
              <a:miter lim="800000"/>
              <a:headEnd/>
              <a:tailEnd/>
            </a:ln>
          </p:spPr>
          <p:txBody>
            <a:bodyPr/>
            <a:lstStyle/>
            <a:p>
              <a:endParaRPr lang="en-US"/>
            </a:p>
          </p:txBody>
        </p:sp>
        <p:sp>
          <p:nvSpPr>
            <p:cNvPr id="48142" name="Rectangle 17"/>
            <p:cNvSpPr>
              <a:spLocks noChangeArrowheads="1"/>
            </p:cNvSpPr>
            <p:nvPr/>
          </p:nvSpPr>
          <p:spPr bwMode="auto">
            <a:xfrm>
              <a:off x="2016" y="1533"/>
              <a:ext cx="206" cy="869"/>
            </a:xfrm>
            <a:prstGeom prst="rect">
              <a:avLst/>
            </a:prstGeom>
            <a:noFill/>
            <a:ln w="2">
              <a:solidFill>
                <a:srgbClr val="B3B3B3"/>
              </a:solidFill>
              <a:miter lim="800000"/>
              <a:headEnd/>
              <a:tailEnd/>
            </a:ln>
          </p:spPr>
          <p:txBody>
            <a:bodyPr/>
            <a:lstStyle/>
            <a:p>
              <a:endParaRPr lang="en-US"/>
            </a:p>
          </p:txBody>
        </p:sp>
        <p:sp>
          <p:nvSpPr>
            <p:cNvPr id="48143" name="Rectangle 18"/>
            <p:cNvSpPr>
              <a:spLocks noChangeArrowheads="1"/>
            </p:cNvSpPr>
            <p:nvPr/>
          </p:nvSpPr>
          <p:spPr bwMode="auto">
            <a:xfrm>
              <a:off x="2427" y="1957"/>
              <a:ext cx="206" cy="445"/>
            </a:xfrm>
            <a:prstGeom prst="rect">
              <a:avLst/>
            </a:prstGeom>
            <a:solidFill>
              <a:srgbClr val="B3D9FF"/>
            </a:solidFill>
            <a:ln w="9525">
              <a:noFill/>
              <a:miter lim="800000"/>
              <a:headEnd/>
              <a:tailEnd/>
            </a:ln>
          </p:spPr>
          <p:txBody>
            <a:bodyPr/>
            <a:lstStyle/>
            <a:p>
              <a:endParaRPr lang="en-US"/>
            </a:p>
          </p:txBody>
        </p:sp>
        <p:sp>
          <p:nvSpPr>
            <p:cNvPr id="48144" name="Rectangle 19"/>
            <p:cNvSpPr>
              <a:spLocks noChangeArrowheads="1"/>
            </p:cNvSpPr>
            <p:nvPr/>
          </p:nvSpPr>
          <p:spPr bwMode="auto">
            <a:xfrm>
              <a:off x="2427" y="1957"/>
              <a:ext cx="206" cy="445"/>
            </a:xfrm>
            <a:prstGeom prst="rect">
              <a:avLst/>
            </a:prstGeom>
            <a:noFill/>
            <a:ln w="2">
              <a:solidFill>
                <a:srgbClr val="B3B3B3"/>
              </a:solidFill>
              <a:miter lim="800000"/>
              <a:headEnd/>
              <a:tailEnd/>
            </a:ln>
          </p:spPr>
          <p:txBody>
            <a:bodyPr/>
            <a:lstStyle/>
            <a:p>
              <a:endParaRPr lang="en-US"/>
            </a:p>
          </p:txBody>
        </p:sp>
        <p:sp>
          <p:nvSpPr>
            <p:cNvPr id="48145" name="Rectangle 20"/>
            <p:cNvSpPr>
              <a:spLocks noChangeArrowheads="1"/>
            </p:cNvSpPr>
            <p:nvPr/>
          </p:nvSpPr>
          <p:spPr bwMode="auto">
            <a:xfrm>
              <a:off x="2652" y="2083"/>
              <a:ext cx="207" cy="319"/>
            </a:xfrm>
            <a:prstGeom prst="rect">
              <a:avLst/>
            </a:prstGeom>
            <a:solidFill>
              <a:srgbClr val="003F7F"/>
            </a:solidFill>
            <a:ln w="9525">
              <a:noFill/>
              <a:miter lim="800000"/>
              <a:headEnd/>
              <a:tailEnd/>
            </a:ln>
          </p:spPr>
          <p:txBody>
            <a:bodyPr/>
            <a:lstStyle/>
            <a:p>
              <a:endParaRPr lang="en-US"/>
            </a:p>
          </p:txBody>
        </p:sp>
        <p:sp>
          <p:nvSpPr>
            <p:cNvPr id="48146" name="Rectangle 21"/>
            <p:cNvSpPr>
              <a:spLocks noChangeArrowheads="1"/>
            </p:cNvSpPr>
            <p:nvPr/>
          </p:nvSpPr>
          <p:spPr bwMode="auto">
            <a:xfrm>
              <a:off x="2652" y="2083"/>
              <a:ext cx="207" cy="319"/>
            </a:xfrm>
            <a:prstGeom prst="rect">
              <a:avLst/>
            </a:prstGeom>
            <a:noFill/>
            <a:ln w="2">
              <a:solidFill>
                <a:srgbClr val="B3B3B3"/>
              </a:solidFill>
              <a:miter lim="800000"/>
              <a:headEnd/>
              <a:tailEnd/>
            </a:ln>
          </p:spPr>
          <p:txBody>
            <a:bodyPr/>
            <a:lstStyle/>
            <a:p>
              <a:endParaRPr lang="en-US"/>
            </a:p>
          </p:txBody>
        </p:sp>
        <p:sp>
          <p:nvSpPr>
            <p:cNvPr id="48147" name="Rectangle 22"/>
            <p:cNvSpPr>
              <a:spLocks noChangeArrowheads="1"/>
            </p:cNvSpPr>
            <p:nvPr/>
          </p:nvSpPr>
          <p:spPr bwMode="auto">
            <a:xfrm>
              <a:off x="3063" y="2358"/>
              <a:ext cx="206" cy="44"/>
            </a:xfrm>
            <a:prstGeom prst="rect">
              <a:avLst/>
            </a:prstGeom>
            <a:solidFill>
              <a:srgbClr val="B3D9FF"/>
            </a:solidFill>
            <a:ln w="9525">
              <a:noFill/>
              <a:miter lim="800000"/>
              <a:headEnd/>
              <a:tailEnd/>
            </a:ln>
          </p:spPr>
          <p:txBody>
            <a:bodyPr/>
            <a:lstStyle/>
            <a:p>
              <a:endParaRPr lang="en-US"/>
            </a:p>
          </p:txBody>
        </p:sp>
        <p:sp>
          <p:nvSpPr>
            <p:cNvPr id="48148" name="Rectangle 23"/>
            <p:cNvSpPr>
              <a:spLocks noChangeArrowheads="1"/>
            </p:cNvSpPr>
            <p:nvPr/>
          </p:nvSpPr>
          <p:spPr bwMode="auto">
            <a:xfrm>
              <a:off x="3063" y="2358"/>
              <a:ext cx="206" cy="44"/>
            </a:xfrm>
            <a:prstGeom prst="rect">
              <a:avLst/>
            </a:prstGeom>
            <a:noFill/>
            <a:ln w="2">
              <a:solidFill>
                <a:srgbClr val="B3B3B3"/>
              </a:solidFill>
              <a:miter lim="800000"/>
              <a:headEnd/>
              <a:tailEnd/>
            </a:ln>
          </p:spPr>
          <p:txBody>
            <a:bodyPr/>
            <a:lstStyle/>
            <a:p>
              <a:endParaRPr lang="en-US"/>
            </a:p>
          </p:txBody>
        </p:sp>
        <p:sp>
          <p:nvSpPr>
            <p:cNvPr id="48149" name="Rectangle 24"/>
            <p:cNvSpPr>
              <a:spLocks noChangeArrowheads="1"/>
            </p:cNvSpPr>
            <p:nvPr/>
          </p:nvSpPr>
          <p:spPr bwMode="auto">
            <a:xfrm>
              <a:off x="3699" y="2379"/>
              <a:ext cx="207" cy="23"/>
            </a:xfrm>
            <a:prstGeom prst="rect">
              <a:avLst/>
            </a:prstGeom>
            <a:solidFill>
              <a:srgbClr val="B3D9FF"/>
            </a:solidFill>
            <a:ln w="9525">
              <a:noFill/>
              <a:miter lim="800000"/>
              <a:headEnd/>
              <a:tailEnd/>
            </a:ln>
          </p:spPr>
          <p:txBody>
            <a:bodyPr/>
            <a:lstStyle/>
            <a:p>
              <a:endParaRPr lang="en-US"/>
            </a:p>
          </p:txBody>
        </p:sp>
        <p:sp>
          <p:nvSpPr>
            <p:cNvPr id="48150" name="Rectangle 25"/>
            <p:cNvSpPr>
              <a:spLocks noChangeArrowheads="1"/>
            </p:cNvSpPr>
            <p:nvPr/>
          </p:nvSpPr>
          <p:spPr bwMode="auto">
            <a:xfrm>
              <a:off x="3699" y="2379"/>
              <a:ext cx="207" cy="23"/>
            </a:xfrm>
            <a:prstGeom prst="rect">
              <a:avLst/>
            </a:prstGeom>
            <a:noFill/>
            <a:ln w="2">
              <a:solidFill>
                <a:srgbClr val="B3B3B3"/>
              </a:solidFill>
              <a:miter lim="800000"/>
              <a:headEnd/>
              <a:tailEnd/>
            </a:ln>
          </p:spPr>
          <p:txBody>
            <a:bodyPr/>
            <a:lstStyle/>
            <a:p>
              <a:endParaRPr lang="en-US"/>
            </a:p>
          </p:txBody>
        </p:sp>
        <p:sp>
          <p:nvSpPr>
            <p:cNvPr id="48151" name="Rectangle 26"/>
            <p:cNvSpPr>
              <a:spLocks noChangeArrowheads="1"/>
            </p:cNvSpPr>
            <p:nvPr/>
          </p:nvSpPr>
          <p:spPr bwMode="auto">
            <a:xfrm>
              <a:off x="3925" y="2337"/>
              <a:ext cx="207" cy="65"/>
            </a:xfrm>
            <a:prstGeom prst="rect">
              <a:avLst/>
            </a:prstGeom>
            <a:solidFill>
              <a:srgbClr val="003F7F"/>
            </a:solidFill>
            <a:ln w="9525">
              <a:noFill/>
              <a:miter lim="800000"/>
              <a:headEnd/>
              <a:tailEnd/>
            </a:ln>
          </p:spPr>
          <p:txBody>
            <a:bodyPr/>
            <a:lstStyle/>
            <a:p>
              <a:endParaRPr lang="en-US"/>
            </a:p>
          </p:txBody>
        </p:sp>
        <p:sp>
          <p:nvSpPr>
            <p:cNvPr id="48152" name="Rectangle 27"/>
            <p:cNvSpPr>
              <a:spLocks noChangeArrowheads="1"/>
            </p:cNvSpPr>
            <p:nvPr/>
          </p:nvSpPr>
          <p:spPr bwMode="auto">
            <a:xfrm>
              <a:off x="3925" y="2337"/>
              <a:ext cx="207" cy="65"/>
            </a:xfrm>
            <a:prstGeom prst="rect">
              <a:avLst/>
            </a:prstGeom>
            <a:noFill/>
            <a:ln w="2">
              <a:solidFill>
                <a:srgbClr val="B3B3B3"/>
              </a:solidFill>
              <a:miter lim="800000"/>
              <a:headEnd/>
              <a:tailEnd/>
            </a:ln>
          </p:spPr>
          <p:txBody>
            <a:bodyPr/>
            <a:lstStyle/>
            <a:p>
              <a:endParaRPr lang="en-US"/>
            </a:p>
          </p:txBody>
        </p:sp>
        <p:sp>
          <p:nvSpPr>
            <p:cNvPr id="48153" name="Rectangle 28"/>
            <p:cNvSpPr>
              <a:spLocks noChangeArrowheads="1"/>
            </p:cNvSpPr>
            <p:nvPr/>
          </p:nvSpPr>
          <p:spPr bwMode="auto">
            <a:xfrm>
              <a:off x="1195" y="2467"/>
              <a:ext cx="401" cy="187"/>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Narrow" pitchFamily="34" charset="0"/>
                </a:rPr>
                <a:t>Always</a:t>
              </a:r>
              <a:endParaRPr lang="en-US"/>
            </a:p>
          </p:txBody>
        </p:sp>
        <p:sp>
          <p:nvSpPr>
            <p:cNvPr id="48154" name="Rectangle 29"/>
            <p:cNvSpPr>
              <a:spLocks noChangeArrowheads="1"/>
            </p:cNvSpPr>
            <p:nvPr/>
          </p:nvSpPr>
          <p:spPr bwMode="auto">
            <a:xfrm>
              <a:off x="1872" y="2467"/>
              <a:ext cx="321" cy="187"/>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Narrow" pitchFamily="34" charset="0"/>
                </a:rPr>
                <a:t>Often</a:t>
              </a:r>
              <a:endParaRPr lang="en-US"/>
            </a:p>
          </p:txBody>
        </p:sp>
        <p:sp>
          <p:nvSpPr>
            <p:cNvPr id="48155" name="Rectangle 30"/>
            <p:cNvSpPr>
              <a:spLocks noChangeArrowheads="1"/>
            </p:cNvSpPr>
            <p:nvPr/>
          </p:nvSpPr>
          <p:spPr bwMode="auto">
            <a:xfrm>
              <a:off x="2483" y="2467"/>
              <a:ext cx="370" cy="187"/>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Narrow" pitchFamily="34" charset="0"/>
                </a:rPr>
                <a:t>Rarely</a:t>
              </a:r>
              <a:endParaRPr lang="en-US"/>
            </a:p>
          </p:txBody>
        </p:sp>
        <p:sp>
          <p:nvSpPr>
            <p:cNvPr id="48156" name="Rectangle 31"/>
            <p:cNvSpPr>
              <a:spLocks noChangeArrowheads="1"/>
            </p:cNvSpPr>
            <p:nvPr/>
          </p:nvSpPr>
          <p:spPr bwMode="auto">
            <a:xfrm>
              <a:off x="3110" y="2467"/>
              <a:ext cx="300" cy="165"/>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Narrow" pitchFamily="34" charset="0"/>
                </a:rPr>
                <a:t>Never</a:t>
              </a:r>
              <a:endParaRPr lang="en-US"/>
            </a:p>
          </p:txBody>
        </p:sp>
        <p:sp>
          <p:nvSpPr>
            <p:cNvPr id="48157" name="Rectangle 32"/>
            <p:cNvSpPr>
              <a:spLocks noChangeArrowheads="1"/>
            </p:cNvSpPr>
            <p:nvPr/>
          </p:nvSpPr>
          <p:spPr bwMode="auto">
            <a:xfrm>
              <a:off x="3778" y="2467"/>
              <a:ext cx="321" cy="187"/>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Narrow" pitchFamily="34" charset="0"/>
                </a:rPr>
                <a:t>dk/na</a:t>
              </a:r>
              <a:endParaRPr lang="en-US"/>
            </a:p>
          </p:txBody>
        </p:sp>
        <p:sp>
          <p:nvSpPr>
            <p:cNvPr id="48158" name="Rectangle 33"/>
            <p:cNvSpPr>
              <a:spLocks noChangeArrowheads="1"/>
            </p:cNvSpPr>
            <p:nvPr/>
          </p:nvSpPr>
          <p:spPr bwMode="auto">
            <a:xfrm>
              <a:off x="1196" y="1486"/>
              <a:ext cx="177" cy="187"/>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Narrow" pitchFamily="34" charset="0"/>
                </a:rPr>
                <a:t>44</a:t>
              </a:r>
              <a:endParaRPr lang="en-US"/>
            </a:p>
          </p:txBody>
        </p:sp>
        <p:sp>
          <p:nvSpPr>
            <p:cNvPr id="48159" name="Rectangle 34"/>
            <p:cNvSpPr>
              <a:spLocks noChangeArrowheads="1"/>
            </p:cNvSpPr>
            <p:nvPr/>
          </p:nvSpPr>
          <p:spPr bwMode="auto">
            <a:xfrm>
              <a:off x="1421" y="1549"/>
              <a:ext cx="177" cy="187"/>
            </a:xfrm>
            <a:prstGeom prst="rect">
              <a:avLst/>
            </a:prstGeom>
            <a:noFill/>
            <a:ln w="9525">
              <a:noFill/>
              <a:miter lim="800000"/>
              <a:headEnd/>
              <a:tailEnd/>
            </a:ln>
          </p:spPr>
          <p:txBody>
            <a:bodyPr wrap="none" lIns="0" tIns="0" rIns="0" bIns="0">
              <a:spAutoFit/>
            </a:bodyPr>
            <a:lstStyle/>
            <a:p>
              <a:r>
                <a:rPr lang="en-US" sz="1700" b="1">
                  <a:solidFill>
                    <a:srgbClr val="FFFFFF"/>
                  </a:solidFill>
                  <a:latin typeface="Arial Narrow" pitchFamily="34" charset="0"/>
                </a:rPr>
                <a:t>41</a:t>
              </a:r>
              <a:endParaRPr lang="en-US"/>
            </a:p>
          </p:txBody>
        </p:sp>
        <p:sp>
          <p:nvSpPr>
            <p:cNvPr id="48160" name="Rectangle 35"/>
            <p:cNvSpPr>
              <a:spLocks noChangeArrowheads="1"/>
            </p:cNvSpPr>
            <p:nvPr/>
          </p:nvSpPr>
          <p:spPr bwMode="auto">
            <a:xfrm>
              <a:off x="1832" y="1740"/>
              <a:ext cx="177" cy="187"/>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Narrow" pitchFamily="34" charset="0"/>
                </a:rPr>
                <a:t>32</a:t>
              </a:r>
              <a:endParaRPr lang="en-US"/>
            </a:p>
          </p:txBody>
        </p:sp>
        <p:sp>
          <p:nvSpPr>
            <p:cNvPr id="48161" name="Rectangle 36"/>
            <p:cNvSpPr>
              <a:spLocks noChangeArrowheads="1"/>
            </p:cNvSpPr>
            <p:nvPr/>
          </p:nvSpPr>
          <p:spPr bwMode="auto">
            <a:xfrm>
              <a:off x="2058" y="1549"/>
              <a:ext cx="177" cy="187"/>
            </a:xfrm>
            <a:prstGeom prst="rect">
              <a:avLst/>
            </a:prstGeom>
            <a:noFill/>
            <a:ln w="9525">
              <a:noFill/>
              <a:miter lim="800000"/>
              <a:headEnd/>
              <a:tailEnd/>
            </a:ln>
          </p:spPr>
          <p:txBody>
            <a:bodyPr wrap="none" lIns="0" tIns="0" rIns="0" bIns="0">
              <a:spAutoFit/>
            </a:bodyPr>
            <a:lstStyle/>
            <a:p>
              <a:r>
                <a:rPr lang="en-US" sz="1700" b="1">
                  <a:solidFill>
                    <a:srgbClr val="FFFFFF"/>
                  </a:solidFill>
                  <a:latin typeface="Arial Narrow" pitchFamily="34" charset="0"/>
                </a:rPr>
                <a:t>41</a:t>
              </a:r>
              <a:endParaRPr lang="en-US"/>
            </a:p>
          </p:txBody>
        </p:sp>
        <p:sp>
          <p:nvSpPr>
            <p:cNvPr id="48162" name="Rectangle 37"/>
            <p:cNvSpPr>
              <a:spLocks noChangeArrowheads="1"/>
            </p:cNvSpPr>
            <p:nvPr/>
          </p:nvSpPr>
          <p:spPr bwMode="auto">
            <a:xfrm>
              <a:off x="2468" y="1973"/>
              <a:ext cx="177" cy="187"/>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Narrow" pitchFamily="34" charset="0"/>
                </a:rPr>
                <a:t>21</a:t>
              </a:r>
              <a:endParaRPr lang="en-US"/>
            </a:p>
          </p:txBody>
        </p:sp>
        <p:sp>
          <p:nvSpPr>
            <p:cNvPr id="48163" name="Rectangle 38"/>
            <p:cNvSpPr>
              <a:spLocks noChangeArrowheads="1"/>
            </p:cNvSpPr>
            <p:nvPr/>
          </p:nvSpPr>
          <p:spPr bwMode="auto">
            <a:xfrm>
              <a:off x="2694" y="2099"/>
              <a:ext cx="177" cy="187"/>
            </a:xfrm>
            <a:prstGeom prst="rect">
              <a:avLst/>
            </a:prstGeom>
            <a:noFill/>
            <a:ln w="9525">
              <a:noFill/>
              <a:miter lim="800000"/>
              <a:headEnd/>
              <a:tailEnd/>
            </a:ln>
          </p:spPr>
          <p:txBody>
            <a:bodyPr wrap="none" lIns="0" tIns="0" rIns="0" bIns="0">
              <a:spAutoFit/>
            </a:bodyPr>
            <a:lstStyle/>
            <a:p>
              <a:r>
                <a:rPr lang="en-US" sz="1700" b="1">
                  <a:solidFill>
                    <a:srgbClr val="FFFFFF"/>
                  </a:solidFill>
                  <a:latin typeface="Arial Narrow" pitchFamily="34" charset="0"/>
                </a:rPr>
                <a:t>15</a:t>
              </a:r>
              <a:endParaRPr lang="en-US"/>
            </a:p>
          </p:txBody>
        </p:sp>
        <p:sp>
          <p:nvSpPr>
            <p:cNvPr id="48164" name="Rectangle 39"/>
            <p:cNvSpPr>
              <a:spLocks noChangeArrowheads="1"/>
            </p:cNvSpPr>
            <p:nvPr/>
          </p:nvSpPr>
          <p:spPr bwMode="auto">
            <a:xfrm>
              <a:off x="3135" y="2185"/>
              <a:ext cx="115" cy="187"/>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Narrow" pitchFamily="34" charset="0"/>
                </a:rPr>
                <a:t>2</a:t>
              </a:r>
              <a:endParaRPr lang="en-US"/>
            </a:p>
          </p:txBody>
        </p:sp>
        <p:sp>
          <p:nvSpPr>
            <p:cNvPr id="48165" name="Rectangle 40"/>
            <p:cNvSpPr>
              <a:spLocks noChangeArrowheads="1"/>
            </p:cNvSpPr>
            <p:nvPr/>
          </p:nvSpPr>
          <p:spPr bwMode="auto">
            <a:xfrm>
              <a:off x="3771" y="2206"/>
              <a:ext cx="115" cy="187"/>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Narrow" pitchFamily="34" charset="0"/>
                </a:rPr>
                <a:t>1</a:t>
              </a:r>
              <a:endParaRPr lang="en-US"/>
            </a:p>
          </p:txBody>
        </p:sp>
        <p:sp>
          <p:nvSpPr>
            <p:cNvPr id="48166" name="Rectangle 41"/>
            <p:cNvSpPr>
              <a:spLocks noChangeArrowheads="1"/>
            </p:cNvSpPr>
            <p:nvPr/>
          </p:nvSpPr>
          <p:spPr bwMode="auto">
            <a:xfrm>
              <a:off x="3998" y="2164"/>
              <a:ext cx="115" cy="187"/>
            </a:xfrm>
            <a:prstGeom prst="rect">
              <a:avLst/>
            </a:prstGeom>
            <a:noFill/>
            <a:ln w="9525">
              <a:noFill/>
              <a:miter lim="800000"/>
              <a:headEnd/>
              <a:tailEnd/>
            </a:ln>
          </p:spPr>
          <p:txBody>
            <a:bodyPr wrap="none" lIns="0" tIns="0" rIns="0" bIns="0">
              <a:spAutoFit/>
            </a:bodyPr>
            <a:lstStyle/>
            <a:p>
              <a:r>
                <a:rPr lang="en-US" sz="1700" b="1">
                  <a:solidFill>
                    <a:srgbClr val="000000"/>
                  </a:solidFill>
                  <a:latin typeface="Arial Narrow" pitchFamily="34" charset="0"/>
                </a:rPr>
                <a:t>3</a:t>
              </a:r>
              <a:endParaRPr lang="en-US"/>
            </a:p>
          </p:txBody>
        </p:sp>
        <p:sp>
          <p:nvSpPr>
            <p:cNvPr id="48167" name="Rectangle 42"/>
            <p:cNvSpPr>
              <a:spLocks noChangeArrowheads="1"/>
            </p:cNvSpPr>
            <p:nvPr/>
          </p:nvSpPr>
          <p:spPr bwMode="auto">
            <a:xfrm>
              <a:off x="3107" y="1649"/>
              <a:ext cx="126" cy="126"/>
            </a:xfrm>
            <a:prstGeom prst="rect">
              <a:avLst/>
            </a:prstGeom>
            <a:solidFill>
              <a:srgbClr val="B3D9FF"/>
            </a:solidFill>
            <a:ln w="9525">
              <a:noFill/>
              <a:miter lim="800000"/>
              <a:headEnd/>
              <a:tailEnd/>
            </a:ln>
          </p:spPr>
          <p:txBody>
            <a:bodyPr/>
            <a:lstStyle/>
            <a:p>
              <a:endParaRPr lang="en-US"/>
            </a:p>
          </p:txBody>
        </p:sp>
        <p:sp>
          <p:nvSpPr>
            <p:cNvPr id="48168" name="Rectangle 43"/>
            <p:cNvSpPr>
              <a:spLocks noChangeArrowheads="1"/>
            </p:cNvSpPr>
            <p:nvPr/>
          </p:nvSpPr>
          <p:spPr bwMode="auto">
            <a:xfrm>
              <a:off x="3107" y="1649"/>
              <a:ext cx="126" cy="126"/>
            </a:xfrm>
            <a:prstGeom prst="rect">
              <a:avLst/>
            </a:prstGeom>
            <a:noFill/>
            <a:ln w="2">
              <a:solidFill>
                <a:srgbClr val="B3B3B3"/>
              </a:solidFill>
              <a:miter lim="800000"/>
              <a:headEnd/>
              <a:tailEnd/>
            </a:ln>
          </p:spPr>
          <p:txBody>
            <a:bodyPr/>
            <a:lstStyle/>
            <a:p>
              <a:endParaRPr lang="en-US"/>
            </a:p>
          </p:txBody>
        </p:sp>
        <p:sp>
          <p:nvSpPr>
            <p:cNvPr id="48169" name="Rectangle 44"/>
            <p:cNvSpPr>
              <a:spLocks noChangeArrowheads="1"/>
            </p:cNvSpPr>
            <p:nvPr/>
          </p:nvSpPr>
          <p:spPr bwMode="auto">
            <a:xfrm>
              <a:off x="3316" y="1633"/>
              <a:ext cx="296" cy="187"/>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Narrow" pitchFamily="34" charset="0"/>
                </a:rPr>
                <a:t>2001</a:t>
              </a:r>
              <a:endParaRPr lang="en-US"/>
            </a:p>
          </p:txBody>
        </p:sp>
        <p:sp>
          <p:nvSpPr>
            <p:cNvPr id="48170" name="Rectangle 45"/>
            <p:cNvSpPr>
              <a:spLocks noChangeArrowheads="1"/>
            </p:cNvSpPr>
            <p:nvPr/>
          </p:nvSpPr>
          <p:spPr bwMode="auto">
            <a:xfrm>
              <a:off x="3748" y="1649"/>
              <a:ext cx="126" cy="126"/>
            </a:xfrm>
            <a:prstGeom prst="rect">
              <a:avLst/>
            </a:prstGeom>
            <a:solidFill>
              <a:srgbClr val="003F7F"/>
            </a:solidFill>
            <a:ln w="9525">
              <a:noFill/>
              <a:miter lim="800000"/>
              <a:headEnd/>
              <a:tailEnd/>
            </a:ln>
          </p:spPr>
          <p:txBody>
            <a:bodyPr/>
            <a:lstStyle/>
            <a:p>
              <a:endParaRPr lang="en-US"/>
            </a:p>
          </p:txBody>
        </p:sp>
        <p:sp>
          <p:nvSpPr>
            <p:cNvPr id="48171" name="Rectangle 46"/>
            <p:cNvSpPr>
              <a:spLocks noChangeArrowheads="1"/>
            </p:cNvSpPr>
            <p:nvPr/>
          </p:nvSpPr>
          <p:spPr bwMode="auto">
            <a:xfrm>
              <a:off x="3748" y="1649"/>
              <a:ext cx="126" cy="126"/>
            </a:xfrm>
            <a:prstGeom prst="rect">
              <a:avLst/>
            </a:prstGeom>
            <a:noFill/>
            <a:ln w="2">
              <a:solidFill>
                <a:srgbClr val="B3B3B3"/>
              </a:solidFill>
              <a:miter lim="800000"/>
              <a:headEnd/>
              <a:tailEnd/>
            </a:ln>
          </p:spPr>
          <p:txBody>
            <a:bodyPr/>
            <a:lstStyle/>
            <a:p>
              <a:endParaRPr lang="en-US"/>
            </a:p>
          </p:txBody>
        </p:sp>
        <p:sp>
          <p:nvSpPr>
            <p:cNvPr id="48172" name="Rectangle 47"/>
            <p:cNvSpPr>
              <a:spLocks noChangeArrowheads="1"/>
            </p:cNvSpPr>
            <p:nvPr/>
          </p:nvSpPr>
          <p:spPr bwMode="auto">
            <a:xfrm>
              <a:off x="3956" y="1633"/>
              <a:ext cx="296" cy="187"/>
            </a:xfrm>
            <a:prstGeom prst="rect">
              <a:avLst/>
            </a:prstGeom>
            <a:noFill/>
            <a:ln w="9525">
              <a:noFill/>
              <a:miter lim="800000"/>
              <a:headEnd/>
              <a:tailEnd/>
            </a:ln>
          </p:spPr>
          <p:txBody>
            <a:bodyPr wrap="none" lIns="0" tIns="0" rIns="0" bIns="0">
              <a:spAutoFit/>
            </a:bodyPr>
            <a:lstStyle/>
            <a:p>
              <a:r>
                <a:rPr lang="en-US" sz="1700">
                  <a:solidFill>
                    <a:srgbClr val="000000"/>
                  </a:solidFill>
                  <a:latin typeface="Arial Narrow" pitchFamily="34" charset="0"/>
                </a:rPr>
                <a:t>2010</a:t>
              </a:r>
              <a:endParaRPr lang="en-US"/>
            </a:p>
          </p:txBody>
        </p:sp>
        <p:sp>
          <p:nvSpPr>
            <p:cNvPr id="48173" name="Rectangle 48"/>
            <p:cNvSpPr>
              <a:spLocks noChangeArrowheads="1"/>
            </p:cNvSpPr>
            <p:nvPr/>
          </p:nvSpPr>
          <p:spPr bwMode="auto">
            <a:xfrm>
              <a:off x="1053" y="634"/>
              <a:ext cx="0" cy="174"/>
            </a:xfrm>
            <a:prstGeom prst="rect">
              <a:avLst/>
            </a:prstGeom>
            <a:noFill/>
            <a:ln w="9525">
              <a:noFill/>
              <a:miter lim="800000"/>
              <a:headEnd/>
              <a:tailEnd/>
            </a:ln>
          </p:spPr>
          <p:txBody>
            <a:bodyPr wrap="none" lIns="0" tIns="0" rIns="0" bIns="0">
              <a:spAutoFit/>
            </a:bodyPr>
            <a:lstStyle/>
            <a:p>
              <a:endParaRPr lang="en-US"/>
            </a:p>
          </p:txBody>
        </p:sp>
        <p:sp>
          <p:nvSpPr>
            <p:cNvPr id="48174" name="Rectangle 49"/>
            <p:cNvSpPr>
              <a:spLocks noChangeArrowheads="1"/>
            </p:cNvSpPr>
            <p:nvPr/>
          </p:nvSpPr>
          <p:spPr bwMode="auto">
            <a:xfrm>
              <a:off x="1049" y="892"/>
              <a:ext cx="0" cy="174"/>
            </a:xfrm>
            <a:prstGeom prst="rect">
              <a:avLst/>
            </a:prstGeom>
            <a:noFill/>
            <a:ln w="9525">
              <a:noFill/>
              <a:miter lim="800000"/>
              <a:headEnd/>
              <a:tailEnd/>
            </a:ln>
          </p:spPr>
          <p:txBody>
            <a:bodyPr wrap="none" lIns="0" tIns="0" rIns="0" bIns="0">
              <a:spAutoFit/>
            </a:bodyPr>
            <a:lstStyle/>
            <a:p>
              <a:endParaRPr lang="en-US"/>
            </a:p>
          </p:txBody>
        </p:sp>
        <p:sp>
          <p:nvSpPr>
            <p:cNvPr id="48175" name="Rectangle 50"/>
            <p:cNvSpPr>
              <a:spLocks noChangeArrowheads="1"/>
            </p:cNvSpPr>
            <p:nvPr/>
          </p:nvSpPr>
          <p:spPr bwMode="auto">
            <a:xfrm>
              <a:off x="3351" y="2243"/>
              <a:ext cx="214" cy="1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n/a</a:t>
              </a:r>
              <a:endParaRPr lang="en-US"/>
            </a:p>
          </p:txBody>
        </p:sp>
      </p:grpSp>
      <p:sp>
        <p:nvSpPr>
          <p:cNvPr id="48179" name="Rectangle 51"/>
          <p:cNvSpPr>
            <a:spLocks noChangeArrowheads="1"/>
          </p:cNvSpPr>
          <p:nvPr/>
        </p:nvSpPr>
        <p:spPr bwMode="auto">
          <a:xfrm>
            <a:off x="7162800" y="1752600"/>
            <a:ext cx="1295400" cy="2362200"/>
          </a:xfrm>
          <a:prstGeom prst="rect">
            <a:avLst/>
          </a:prstGeom>
          <a:noFill/>
          <a:ln w="9525">
            <a:solidFill>
              <a:schemeClr val="tx1"/>
            </a:solidFill>
            <a:miter lim="800000"/>
            <a:headEnd/>
            <a:tailEnd/>
          </a:ln>
          <a:effectLst/>
        </p:spPr>
        <p:txBody>
          <a:bodyPr wrap="none" anchor="ctr"/>
          <a:lstStyle/>
          <a:p>
            <a:endParaRPr lang="en-US"/>
          </a:p>
        </p:txBody>
      </p:sp>
      <p:sp>
        <p:nvSpPr>
          <p:cNvPr id="48180" name="Text Box 52"/>
          <p:cNvSpPr txBox="1">
            <a:spLocks noChangeArrowheads="1"/>
          </p:cNvSpPr>
          <p:nvPr/>
        </p:nvSpPr>
        <p:spPr bwMode="auto">
          <a:xfrm>
            <a:off x="7162800" y="1828800"/>
            <a:ext cx="1295400" cy="2316163"/>
          </a:xfrm>
          <a:prstGeom prst="rect">
            <a:avLst/>
          </a:prstGeom>
          <a:noFill/>
          <a:ln w="9525">
            <a:noFill/>
            <a:miter lim="800000"/>
            <a:headEnd/>
            <a:tailEnd/>
          </a:ln>
          <a:effectLst/>
        </p:spPr>
        <p:txBody>
          <a:bodyPr>
            <a:spAutoFit/>
          </a:bodyPr>
          <a:lstStyle/>
          <a:p>
            <a:r>
              <a:rPr lang="fr-CA" sz="1000" b="1" dirty="0" smtClean="0"/>
              <a:t>Atlantic:</a:t>
            </a:r>
            <a:endParaRPr lang="fr-CA" sz="1000" b="1" dirty="0"/>
          </a:p>
          <a:p>
            <a:r>
              <a:rPr lang="fr-CA" sz="1000" dirty="0"/>
              <a:t>40% Always</a:t>
            </a:r>
          </a:p>
          <a:p>
            <a:r>
              <a:rPr lang="fr-CA" sz="1000" dirty="0"/>
              <a:t>41% Often</a:t>
            </a:r>
          </a:p>
          <a:p>
            <a:r>
              <a:rPr lang="fr-CA" sz="1000" dirty="0"/>
              <a:t>16% Rarely</a:t>
            </a:r>
          </a:p>
          <a:p>
            <a:endParaRPr lang="fr-CA" sz="1000" dirty="0"/>
          </a:p>
          <a:p>
            <a:r>
              <a:rPr lang="fr-CA" sz="1000" b="1" dirty="0"/>
              <a:t>Prairies:</a:t>
            </a:r>
          </a:p>
          <a:p>
            <a:r>
              <a:rPr lang="fr-CA" sz="1000" dirty="0"/>
              <a:t>45% Always</a:t>
            </a:r>
          </a:p>
          <a:p>
            <a:r>
              <a:rPr lang="fr-CA" sz="1000" dirty="0"/>
              <a:t>38% Often</a:t>
            </a:r>
          </a:p>
          <a:p>
            <a:r>
              <a:rPr lang="fr-CA" sz="1000" dirty="0"/>
              <a:t>13% Rarely</a:t>
            </a:r>
          </a:p>
          <a:p>
            <a:endParaRPr lang="fr-CA" sz="1000" dirty="0"/>
          </a:p>
          <a:p>
            <a:r>
              <a:rPr lang="fr-CA" sz="1000" b="1" dirty="0"/>
              <a:t>BC:</a:t>
            </a:r>
          </a:p>
          <a:p>
            <a:r>
              <a:rPr lang="fr-CA" sz="1000" dirty="0"/>
              <a:t>49% Always</a:t>
            </a:r>
          </a:p>
          <a:p>
            <a:r>
              <a:rPr lang="fr-CA" sz="1000" dirty="0"/>
              <a:t>30% Often</a:t>
            </a:r>
          </a:p>
          <a:p>
            <a:r>
              <a:rPr lang="fr-CA" sz="1000" dirty="0"/>
              <a:t>16% Rarely</a:t>
            </a:r>
            <a:endParaRPr lang="en-US" sz="10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50178"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Canadians tentative about ability to save for retirement </a:t>
            </a:r>
          </a:p>
        </p:txBody>
      </p:sp>
      <p:sp>
        <p:nvSpPr>
          <p:cNvPr id="50179"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50180" name="Rectangle 7"/>
          <p:cNvSpPr>
            <a:spLocks noChangeArrowheads="1"/>
          </p:cNvSpPr>
          <p:nvPr/>
        </p:nvSpPr>
        <p:spPr bwMode="auto">
          <a:xfrm>
            <a:off x="457200" y="5802313"/>
            <a:ext cx="7772400" cy="681037"/>
          </a:xfrm>
          <a:prstGeom prst="rect">
            <a:avLst/>
          </a:prstGeom>
          <a:noFill/>
          <a:ln w="9525">
            <a:noFill/>
            <a:miter lim="800000"/>
            <a:headEnd/>
            <a:tailEnd/>
          </a:ln>
        </p:spPr>
        <p:txBody>
          <a:bodyPr anchor="ctr">
            <a:spAutoFit/>
          </a:bodyPr>
          <a:lstStyle/>
          <a:p>
            <a:pPr eaLnBrk="0" hangingPunct="0">
              <a:spcBef>
                <a:spcPct val="50000"/>
              </a:spcBef>
              <a:tabLst>
                <a:tab pos="274638" algn="l"/>
                <a:tab pos="457200" algn="l"/>
                <a:tab pos="639763" algn="l"/>
              </a:tabLst>
            </a:pPr>
            <a:r>
              <a:rPr lang="en-US" sz="1100" i="1">
                <a:solidFill>
                  <a:srgbClr val="000000"/>
                </a:solidFill>
                <a:latin typeface="Arial Narrow" pitchFamily="34" charset="0"/>
                <a:cs typeface="Times New Roman" pitchFamily="18" charset="0"/>
              </a:rPr>
              <a:t>Q. Thinking about your financial future, how confident are you that you will be able to save enough to support yourself in retirement?  Are you very confident, somewhat confident, not very confident or not at all confident?</a:t>
            </a:r>
          </a:p>
          <a:p>
            <a:pPr eaLnBrk="0" hangingPunct="0">
              <a:spcBef>
                <a:spcPct val="50000"/>
              </a:spcBef>
              <a:tabLst>
                <a:tab pos="274638" algn="l"/>
                <a:tab pos="457200" algn="l"/>
                <a:tab pos="639763" algn="l"/>
              </a:tabLst>
            </a:pPr>
            <a:r>
              <a:rPr lang="en-US" sz="1100" i="1">
                <a:solidFill>
                  <a:srgbClr val="000000"/>
                </a:solidFill>
                <a:latin typeface="Arial Narrow" pitchFamily="34" charset="0"/>
                <a:cs typeface="Times New Roman" pitchFamily="18" charset="0"/>
              </a:rPr>
              <a:t>Subsample: Not retired</a:t>
            </a:r>
          </a:p>
        </p:txBody>
      </p:sp>
      <p:pic>
        <p:nvPicPr>
          <p:cNvPr id="50181" name="Picture 7"/>
          <p:cNvPicPr>
            <a:picLocks noChangeAspect="1" noChangeArrowheads="1"/>
          </p:cNvPicPr>
          <p:nvPr/>
        </p:nvPicPr>
        <p:blipFill>
          <a:blip r:embed="rId3" cstate="print"/>
          <a:srcRect/>
          <a:stretch>
            <a:fillRect/>
          </a:stretch>
        </p:blipFill>
        <p:spPr bwMode="auto">
          <a:xfrm>
            <a:off x="1524000" y="1524000"/>
            <a:ext cx="6124575" cy="4410075"/>
          </a:xfrm>
          <a:prstGeom prst="rect">
            <a:avLst/>
          </a:prstGeom>
          <a:noFill/>
          <a:ln w="9525">
            <a:noFill/>
            <a:miter lim="800000"/>
            <a:headEnd/>
            <a:tailEnd/>
          </a:ln>
        </p:spPr>
      </p:pic>
      <p:sp>
        <p:nvSpPr>
          <p:cNvPr id="50183" name="Rectangle 7"/>
          <p:cNvSpPr>
            <a:spLocks noChangeArrowheads="1"/>
          </p:cNvSpPr>
          <p:nvPr/>
        </p:nvSpPr>
        <p:spPr bwMode="auto">
          <a:xfrm>
            <a:off x="6934200" y="2209800"/>
            <a:ext cx="1828800" cy="2819400"/>
          </a:xfrm>
          <a:prstGeom prst="rect">
            <a:avLst/>
          </a:prstGeom>
          <a:noFill/>
          <a:ln w="9525">
            <a:solidFill>
              <a:schemeClr val="tx1"/>
            </a:solidFill>
            <a:miter lim="800000"/>
            <a:headEnd/>
            <a:tailEnd/>
          </a:ln>
          <a:effectLst/>
        </p:spPr>
        <p:txBody>
          <a:bodyPr wrap="none" anchor="ctr"/>
          <a:lstStyle/>
          <a:p>
            <a:endParaRPr lang="en-US"/>
          </a:p>
        </p:txBody>
      </p:sp>
      <p:sp>
        <p:nvSpPr>
          <p:cNvPr id="50184" name="Text Box 8"/>
          <p:cNvSpPr txBox="1">
            <a:spLocks noChangeArrowheads="1"/>
          </p:cNvSpPr>
          <p:nvPr/>
        </p:nvSpPr>
        <p:spPr bwMode="auto">
          <a:xfrm>
            <a:off x="7010400" y="2286000"/>
            <a:ext cx="1752600" cy="2773363"/>
          </a:xfrm>
          <a:prstGeom prst="rect">
            <a:avLst/>
          </a:prstGeom>
          <a:noFill/>
          <a:ln w="9525">
            <a:noFill/>
            <a:miter lim="800000"/>
            <a:headEnd/>
            <a:tailEnd/>
          </a:ln>
          <a:effectLst/>
        </p:spPr>
        <p:txBody>
          <a:bodyPr>
            <a:spAutoFit/>
          </a:bodyPr>
          <a:lstStyle/>
          <a:p>
            <a:r>
              <a:rPr lang="fr-CA" sz="1000" b="1" dirty="0" smtClean="0"/>
              <a:t>Atlantic:</a:t>
            </a:r>
            <a:endParaRPr lang="fr-CA" sz="1000" b="1" dirty="0"/>
          </a:p>
          <a:p>
            <a:r>
              <a:rPr lang="fr-CA" sz="1000" dirty="0"/>
              <a:t>27% Very confident</a:t>
            </a:r>
          </a:p>
          <a:p>
            <a:r>
              <a:rPr lang="fr-CA" sz="1000" dirty="0"/>
              <a:t>42% Somewhat confident</a:t>
            </a:r>
          </a:p>
          <a:p>
            <a:r>
              <a:rPr lang="fr-CA" sz="1000" dirty="0"/>
              <a:t>17% Not very confident</a:t>
            </a:r>
          </a:p>
          <a:p>
            <a:r>
              <a:rPr lang="fr-CA" sz="1000" dirty="0"/>
              <a:t>12% Not at all confident</a:t>
            </a:r>
          </a:p>
          <a:p>
            <a:endParaRPr lang="fr-CA" sz="1000" dirty="0"/>
          </a:p>
          <a:p>
            <a:r>
              <a:rPr lang="fr-CA" sz="1000" b="1" dirty="0"/>
              <a:t>Prairies:</a:t>
            </a:r>
          </a:p>
          <a:p>
            <a:r>
              <a:rPr lang="fr-CA" sz="1000" dirty="0"/>
              <a:t>29% Very confident</a:t>
            </a:r>
          </a:p>
          <a:p>
            <a:r>
              <a:rPr lang="fr-CA" sz="1000" dirty="0"/>
              <a:t>45% Somewhat confident</a:t>
            </a:r>
          </a:p>
          <a:p>
            <a:r>
              <a:rPr lang="fr-CA" sz="1000" dirty="0"/>
              <a:t>13% Not very confident</a:t>
            </a:r>
          </a:p>
          <a:p>
            <a:r>
              <a:rPr lang="fr-CA" sz="1000" dirty="0"/>
              <a:t>12% Not at all confident</a:t>
            </a:r>
          </a:p>
          <a:p>
            <a:endParaRPr lang="fr-CA" sz="1000" dirty="0"/>
          </a:p>
          <a:p>
            <a:r>
              <a:rPr lang="fr-CA" sz="1000" b="1" dirty="0"/>
              <a:t>BC:</a:t>
            </a:r>
          </a:p>
          <a:p>
            <a:r>
              <a:rPr lang="fr-CA" sz="1000" dirty="0"/>
              <a:t>25% Very Confident</a:t>
            </a:r>
          </a:p>
          <a:p>
            <a:r>
              <a:rPr lang="fr-CA" sz="1000" dirty="0"/>
              <a:t>36% Somewhat confident</a:t>
            </a:r>
          </a:p>
          <a:p>
            <a:r>
              <a:rPr lang="fr-CA" sz="1000" dirty="0"/>
              <a:t>22% Not very confident</a:t>
            </a:r>
          </a:p>
          <a:p>
            <a:r>
              <a:rPr lang="fr-CA" sz="1000" dirty="0"/>
              <a:t>13% Not at all confident</a:t>
            </a:r>
            <a:endParaRPr lang="en-US" sz="10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52226"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Four in ten expect to work in retirement</a:t>
            </a:r>
            <a:endParaRPr lang="en-GB" sz="3000" b="1">
              <a:solidFill>
                <a:schemeClr val="tx2"/>
              </a:solidFill>
              <a:latin typeface="Arial Narrow" pitchFamily="34" charset="0"/>
            </a:endParaRPr>
          </a:p>
        </p:txBody>
      </p:sp>
      <p:sp>
        <p:nvSpPr>
          <p:cNvPr id="52227"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pic>
        <p:nvPicPr>
          <p:cNvPr id="52228" name="Picture 8"/>
          <p:cNvPicPr>
            <a:picLocks noChangeAspect="1" noChangeArrowheads="1"/>
          </p:cNvPicPr>
          <p:nvPr/>
        </p:nvPicPr>
        <p:blipFill>
          <a:blip r:embed="rId3" cstate="print"/>
          <a:srcRect t="15988"/>
          <a:stretch>
            <a:fillRect/>
          </a:stretch>
        </p:blipFill>
        <p:spPr bwMode="auto">
          <a:xfrm>
            <a:off x="1447800" y="1524000"/>
            <a:ext cx="5873750" cy="3771900"/>
          </a:xfrm>
          <a:prstGeom prst="rect">
            <a:avLst/>
          </a:prstGeom>
          <a:noFill/>
          <a:ln w="9525">
            <a:noFill/>
            <a:miter lim="800000"/>
            <a:headEnd/>
            <a:tailEnd/>
          </a:ln>
        </p:spPr>
      </p:pic>
      <p:sp>
        <p:nvSpPr>
          <p:cNvPr id="52229" name="Rectangle 6"/>
          <p:cNvSpPr>
            <a:spLocks noChangeArrowheads="1"/>
          </p:cNvSpPr>
          <p:nvPr/>
        </p:nvSpPr>
        <p:spPr bwMode="auto">
          <a:xfrm>
            <a:off x="457200" y="5881688"/>
            <a:ext cx="7239000" cy="428625"/>
          </a:xfrm>
          <a:prstGeom prst="rect">
            <a:avLst/>
          </a:prstGeom>
          <a:noFill/>
          <a:ln w="9525">
            <a:noFill/>
            <a:miter lim="800000"/>
            <a:headEnd/>
            <a:tailEnd/>
          </a:ln>
        </p:spPr>
        <p:txBody>
          <a:bodyPr anchor="ctr">
            <a:spAutoFit/>
          </a:bodyPr>
          <a:lstStyle/>
          <a:p>
            <a:r>
              <a:rPr lang="en-US" sz="1100" i="1">
                <a:latin typeface="Arial Narrow" pitchFamily="34" charset="0"/>
              </a:rPr>
              <a:t>Q</a:t>
            </a:r>
            <a:r>
              <a:rPr lang="en-US" sz="1100" i="1">
                <a:solidFill>
                  <a:srgbClr val="000000"/>
                </a:solidFill>
                <a:latin typeface="Arial Narrow" pitchFamily="34" charset="0"/>
                <a:cs typeface="Times New Roman" pitchFamily="18" charset="0"/>
              </a:rPr>
              <a:t>. </a:t>
            </a:r>
            <a:r>
              <a:rPr lang="en-CA" sz="1100" i="1">
                <a:solidFill>
                  <a:srgbClr val="000000"/>
                </a:solidFill>
                <a:latin typeface="Arial Narrow" pitchFamily="34" charset="0"/>
                <a:cs typeface="Times New Roman" pitchFamily="18" charset="0"/>
              </a:rPr>
              <a:t>And do you think you will definitely, probably, probably not or definitely not have to work once you have retired?</a:t>
            </a:r>
            <a:endParaRPr lang="en-US" sz="1100" i="1">
              <a:solidFill>
                <a:srgbClr val="000000"/>
              </a:solidFill>
              <a:latin typeface="Arial Narrow" pitchFamily="34" charset="0"/>
              <a:cs typeface="Times New Roman" pitchFamily="18" charset="0"/>
            </a:endParaRPr>
          </a:p>
          <a:p>
            <a:pPr eaLnBrk="0" hangingPunct="0"/>
            <a:r>
              <a:rPr lang="en-US" sz="1100" i="1">
                <a:solidFill>
                  <a:srgbClr val="000000"/>
                </a:solidFill>
                <a:latin typeface="Arial Narrow" pitchFamily="34" charset="0"/>
                <a:cs typeface="Times New Roman" pitchFamily="18" charset="0"/>
              </a:rPr>
              <a:t>Subsample: Not retired</a:t>
            </a:r>
          </a:p>
        </p:txBody>
      </p:sp>
      <p:sp>
        <p:nvSpPr>
          <p:cNvPr id="52231" name="Rectangle 7"/>
          <p:cNvSpPr>
            <a:spLocks noChangeArrowheads="1"/>
          </p:cNvSpPr>
          <p:nvPr/>
        </p:nvSpPr>
        <p:spPr bwMode="auto">
          <a:xfrm>
            <a:off x="7239000" y="1600200"/>
            <a:ext cx="1524000" cy="2743200"/>
          </a:xfrm>
          <a:prstGeom prst="rect">
            <a:avLst/>
          </a:prstGeom>
          <a:noFill/>
          <a:ln w="9525">
            <a:solidFill>
              <a:schemeClr val="tx1"/>
            </a:solidFill>
            <a:miter lim="800000"/>
            <a:headEnd/>
            <a:tailEnd/>
          </a:ln>
          <a:effectLst/>
        </p:spPr>
        <p:txBody>
          <a:bodyPr wrap="none" anchor="ctr"/>
          <a:lstStyle/>
          <a:p>
            <a:endParaRPr lang="en-US"/>
          </a:p>
        </p:txBody>
      </p:sp>
      <p:sp>
        <p:nvSpPr>
          <p:cNvPr id="52232" name="Text Box 8"/>
          <p:cNvSpPr txBox="1">
            <a:spLocks noChangeArrowheads="1"/>
          </p:cNvSpPr>
          <p:nvPr/>
        </p:nvSpPr>
        <p:spPr bwMode="auto">
          <a:xfrm>
            <a:off x="7315200" y="1600200"/>
            <a:ext cx="1447800" cy="2773363"/>
          </a:xfrm>
          <a:prstGeom prst="rect">
            <a:avLst/>
          </a:prstGeom>
          <a:noFill/>
          <a:ln w="9525">
            <a:noFill/>
            <a:miter lim="800000"/>
            <a:headEnd/>
            <a:tailEnd/>
          </a:ln>
          <a:effectLst/>
        </p:spPr>
        <p:txBody>
          <a:bodyPr>
            <a:spAutoFit/>
          </a:bodyPr>
          <a:lstStyle/>
          <a:p>
            <a:r>
              <a:rPr lang="fr-CA" sz="1000" b="1" dirty="0" smtClean="0"/>
              <a:t>Atlantic:</a:t>
            </a:r>
            <a:endParaRPr lang="fr-CA" sz="1000" b="1" dirty="0"/>
          </a:p>
          <a:p>
            <a:r>
              <a:rPr lang="fr-CA" sz="1000" dirty="0"/>
              <a:t>  9% Definitely</a:t>
            </a:r>
          </a:p>
          <a:p>
            <a:r>
              <a:rPr lang="fr-CA" sz="1000" dirty="0"/>
              <a:t>27% Probably</a:t>
            </a:r>
          </a:p>
          <a:p>
            <a:r>
              <a:rPr lang="fr-CA" sz="1000" dirty="0"/>
              <a:t>43% Probably not</a:t>
            </a:r>
          </a:p>
          <a:p>
            <a:r>
              <a:rPr lang="fr-CA" sz="1000" dirty="0"/>
              <a:t>16% Definitely not</a:t>
            </a:r>
          </a:p>
          <a:p>
            <a:endParaRPr lang="fr-CA" sz="1000" dirty="0"/>
          </a:p>
          <a:p>
            <a:r>
              <a:rPr lang="fr-CA" sz="1000" b="1" dirty="0"/>
              <a:t>Prairies:</a:t>
            </a:r>
          </a:p>
          <a:p>
            <a:r>
              <a:rPr lang="fr-CA" sz="1000" dirty="0"/>
              <a:t>  7% Definitely</a:t>
            </a:r>
          </a:p>
          <a:p>
            <a:r>
              <a:rPr lang="fr-CA" sz="1000" dirty="0"/>
              <a:t>30% Probably</a:t>
            </a:r>
          </a:p>
          <a:p>
            <a:r>
              <a:rPr lang="fr-CA" sz="1000" dirty="0"/>
              <a:t>43% Probably not</a:t>
            </a:r>
          </a:p>
          <a:p>
            <a:r>
              <a:rPr lang="fr-CA" sz="1000" dirty="0"/>
              <a:t>13% Definitely not</a:t>
            </a:r>
          </a:p>
          <a:p>
            <a:endParaRPr lang="fr-CA" sz="1000" dirty="0"/>
          </a:p>
          <a:p>
            <a:r>
              <a:rPr lang="fr-CA" sz="1000" b="1" dirty="0"/>
              <a:t>BC:</a:t>
            </a:r>
          </a:p>
          <a:p>
            <a:r>
              <a:rPr lang="fr-CA" sz="1000" dirty="0"/>
              <a:t>  9% Definitely</a:t>
            </a:r>
          </a:p>
          <a:p>
            <a:r>
              <a:rPr lang="fr-CA" sz="1000" dirty="0"/>
              <a:t>28% Probably</a:t>
            </a:r>
          </a:p>
          <a:p>
            <a:r>
              <a:rPr lang="fr-CA" sz="1000" dirty="0"/>
              <a:t>43% Probably not</a:t>
            </a:r>
          </a:p>
          <a:p>
            <a:r>
              <a:rPr lang="fr-CA" sz="1000" dirty="0"/>
              <a:t>16% Definitely not</a:t>
            </a:r>
            <a:endParaRPr lang="en-US" sz="10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54274"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But two-thirds expect to live comfortably in retirement</a:t>
            </a:r>
          </a:p>
        </p:txBody>
      </p:sp>
      <p:sp>
        <p:nvSpPr>
          <p:cNvPr id="54275"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54276" name="Rectangle 7"/>
          <p:cNvSpPr>
            <a:spLocks noChangeArrowheads="1"/>
          </p:cNvSpPr>
          <p:nvPr/>
        </p:nvSpPr>
        <p:spPr bwMode="auto">
          <a:xfrm>
            <a:off x="457200" y="5927725"/>
            <a:ext cx="7467600" cy="428625"/>
          </a:xfrm>
          <a:prstGeom prst="rect">
            <a:avLst/>
          </a:prstGeom>
          <a:noFill/>
          <a:ln w="9525">
            <a:noFill/>
            <a:miter lim="800000"/>
            <a:headEnd/>
            <a:tailEnd/>
          </a:ln>
        </p:spPr>
        <p:txBody>
          <a:bodyPr anchor="ctr">
            <a:spAutoFit/>
          </a:bodyPr>
          <a:lstStyle/>
          <a:p>
            <a:r>
              <a:rPr lang="en-US" sz="1100" i="1">
                <a:latin typeface="Arial Narrow" pitchFamily="34" charset="0"/>
              </a:rPr>
              <a:t>Q. </a:t>
            </a:r>
            <a:r>
              <a:rPr lang="en-CA" sz="1100" i="1">
                <a:latin typeface="Arial Narrow" pitchFamily="34" charset="0"/>
              </a:rPr>
              <a:t>Do you think that you will, or will not have enough to live comfortably during retirement, even if you can’t live exactly as you do now?</a:t>
            </a:r>
            <a:endParaRPr lang="en-US" sz="1100" i="1">
              <a:latin typeface="Arial Narrow" pitchFamily="34" charset="0"/>
            </a:endParaRPr>
          </a:p>
          <a:p>
            <a:pPr eaLnBrk="0" hangingPunct="0"/>
            <a:r>
              <a:rPr lang="en-US" sz="1100" i="1">
                <a:latin typeface="Arial Narrow" pitchFamily="34" charset="0"/>
              </a:rPr>
              <a:t>Subsample: Not retired</a:t>
            </a:r>
          </a:p>
        </p:txBody>
      </p:sp>
      <p:pic>
        <p:nvPicPr>
          <p:cNvPr id="54277" name="Picture 6"/>
          <p:cNvPicPr>
            <a:picLocks noChangeAspect="1" noChangeArrowheads="1"/>
          </p:cNvPicPr>
          <p:nvPr/>
        </p:nvPicPr>
        <p:blipFill>
          <a:blip r:embed="rId3" cstate="print"/>
          <a:srcRect/>
          <a:stretch>
            <a:fillRect/>
          </a:stretch>
        </p:blipFill>
        <p:spPr bwMode="auto">
          <a:xfrm>
            <a:off x="1706563" y="1528763"/>
            <a:ext cx="5730875" cy="3800475"/>
          </a:xfrm>
          <a:prstGeom prst="rect">
            <a:avLst/>
          </a:prstGeom>
          <a:noFill/>
          <a:ln w="9525">
            <a:noFill/>
            <a:miter lim="800000"/>
            <a:headEnd/>
            <a:tailEnd/>
          </a:ln>
        </p:spPr>
      </p:pic>
      <p:sp>
        <p:nvSpPr>
          <p:cNvPr id="54279" name="Rectangle 7"/>
          <p:cNvSpPr>
            <a:spLocks noChangeArrowheads="1"/>
          </p:cNvSpPr>
          <p:nvPr/>
        </p:nvSpPr>
        <p:spPr bwMode="auto">
          <a:xfrm>
            <a:off x="7239000" y="2133600"/>
            <a:ext cx="1371600" cy="990600"/>
          </a:xfrm>
          <a:prstGeom prst="rect">
            <a:avLst/>
          </a:prstGeom>
          <a:noFill/>
          <a:ln w="9525">
            <a:solidFill>
              <a:schemeClr val="tx1"/>
            </a:solidFill>
            <a:miter lim="800000"/>
            <a:headEnd/>
            <a:tailEnd/>
          </a:ln>
          <a:effectLst/>
        </p:spPr>
        <p:txBody>
          <a:bodyPr wrap="none" anchor="ctr"/>
          <a:lstStyle/>
          <a:p>
            <a:endParaRPr lang="en-US"/>
          </a:p>
        </p:txBody>
      </p:sp>
      <p:sp>
        <p:nvSpPr>
          <p:cNvPr id="54280" name="Text Box 8"/>
          <p:cNvSpPr txBox="1">
            <a:spLocks noChangeArrowheads="1"/>
          </p:cNvSpPr>
          <p:nvPr/>
        </p:nvSpPr>
        <p:spPr bwMode="auto">
          <a:xfrm>
            <a:off x="7299325" y="2170113"/>
            <a:ext cx="1311275" cy="861774"/>
          </a:xfrm>
          <a:prstGeom prst="rect">
            <a:avLst/>
          </a:prstGeom>
          <a:noFill/>
          <a:ln w="9525">
            <a:noFill/>
            <a:miter lim="800000"/>
            <a:headEnd/>
            <a:tailEnd/>
          </a:ln>
          <a:effectLst/>
        </p:spPr>
        <p:txBody>
          <a:bodyPr wrap="square">
            <a:spAutoFit/>
          </a:bodyPr>
          <a:lstStyle/>
          <a:p>
            <a:r>
              <a:rPr lang="fr-CA" sz="1000" b="1" dirty="0" smtClean="0"/>
              <a:t>Atlantic:</a:t>
            </a:r>
            <a:r>
              <a:rPr lang="fr-CA" sz="1000" dirty="0" smtClean="0"/>
              <a:t> 64% total</a:t>
            </a:r>
            <a:endParaRPr lang="fr-CA" sz="1000" dirty="0"/>
          </a:p>
          <a:p>
            <a:endParaRPr lang="fr-CA" sz="1000" dirty="0"/>
          </a:p>
          <a:p>
            <a:r>
              <a:rPr lang="fr-CA" sz="1000" b="1" dirty="0"/>
              <a:t>Prairies:</a:t>
            </a:r>
            <a:r>
              <a:rPr lang="fr-CA" sz="1000" dirty="0"/>
              <a:t> 71</a:t>
            </a:r>
            <a:r>
              <a:rPr lang="fr-CA" sz="1000" dirty="0" smtClean="0"/>
              <a:t>% total</a:t>
            </a:r>
            <a:endParaRPr lang="fr-CA" sz="1000" dirty="0"/>
          </a:p>
          <a:p>
            <a:endParaRPr lang="fr-CA" sz="1000" dirty="0"/>
          </a:p>
          <a:p>
            <a:r>
              <a:rPr lang="fr-CA" sz="1000" b="1" dirty="0"/>
              <a:t>BC:</a:t>
            </a:r>
            <a:r>
              <a:rPr lang="fr-CA" sz="1000" dirty="0"/>
              <a:t> 64</a:t>
            </a:r>
            <a:r>
              <a:rPr lang="fr-CA" sz="1000" dirty="0" smtClean="0"/>
              <a:t>% total</a:t>
            </a:r>
            <a:endParaRPr lang="en-US" sz="10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56322"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Most Canadians expect to retire at age 60 or older</a:t>
            </a:r>
            <a:endParaRPr lang="en-US" sz="2000">
              <a:solidFill>
                <a:schemeClr val="tx2"/>
              </a:solidFill>
              <a:latin typeface="Arial Narrow" pitchFamily="34" charset="0"/>
            </a:endParaRPr>
          </a:p>
        </p:txBody>
      </p:sp>
      <p:sp>
        <p:nvSpPr>
          <p:cNvPr id="56323"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pic>
        <p:nvPicPr>
          <p:cNvPr id="56324" name="Picture 7"/>
          <p:cNvPicPr>
            <a:picLocks noChangeAspect="1" noChangeArrowheads="1"/>
          </p:cNvPicPr>
          <p:nvPr/>
        </p:nvPicPr>
        <p:blipFill>
          <a:blip r:embed="rId3" cstate="print"/>
          <a:srcRect t="16489" r="28232"/>
          <a:stretch>
            <a:fillRect/>
          </a:stretch>
        </p:blipFill>
        <p:spPr bwMode="auto">
          <a:xfrm>
            <a:off x="1905000" y="1952625"/>
            <a:ext cx="4953000" cy="3686175"/>
          </a:xfrm>
          <a:prstGeom prst="rect">
            <a:avLst/>
          </a:prstGeom>
          <a:noFill/>
          <a:ln w="9525">
            <a:noFill/>
            <a:miter lim="800000"/>
            <a:headEnd/>
            <a:tailEnd/>
          </a:ln>
        </p:spPr>
      </p:pic>
      <p:sp>
        <p:nvSpPr>
          <p:cNvPr id="56325" name="Rectangle 8"/>
          <p:cNvSpPr>
            <a:spLocks noChangeArrowheads="1"/>
          </p:cNvSpPr>
          <p:nvPr/>
        </p:nvSpPr>
        <p:spPr bwMode="auto">
          <a:xfrm>
            <a:off x="6172200" y="1644650"/>
            <a:ext cx="601663" cy="336550"/>
          </a:xfrm>
          <a:prstGeom prst="rect">
            <a:avLst/>
          </a:prstGeom>
          <a:noFill/>
          <a:ln w="9525">
            <a:noFill/>
            <a:miter lim="800000"/>
            <a:headEnd/>
            <a:tailEnd/>
          </a:ln>
        </p:spPr>
        <p:txBody>
          <a:bodyPr wrap="none">
            <a:spAutoFit/>
          </a:bodyPr>
          <a:lstStyle/>
          <a:p>
            <a:r>
              <a:rPr lang="en-US" sz="1600">
                <a:latin typeface="Arial Narrow" pitchFamily="34" charset="0"/>
              </a:rPr>
              <a:t>Mean</a:t>
            </a:r>
            <a:endParaRPr lang="en-US"/>
          </a:p>
        </p:txBody>
      </p:sp>
      <p:sp>
        <p:nvSpPr>
          <p:cNvPr id="56326" name="Rectangle 7"/>
          <p:cNvSpPr>
            <a:spLocks noChangeArrowheads="1"/>
          </p:cNvSpPr>
          <p:nvPr/>
        </p:nvSpPr>
        <p:spPr bwMode="auto">
          <a:xfrm>
            <a:off x="457200" y="5927725"/>
            <a:ext cx="2203450" cy="428625"/>
          </a:xfrm>
          <a:prstGeom prst="rect">
            <a:avLst/>
          </a:prstGeom>
          <a:noFill/>
          <a:ln w="9525">
            <a:noFill/>
            <a:miter lim="800000"/>
            <a:headEnd/>
            <a:tailEnd/>
          </a:ln>
        </p:spPr>
        <p:txBody>
          <a:bodyPr wrap="none" anchor="ctr">
            <a:spAutoFit/>
          </a:bodyPr>
          <a:lstStyle/>
          <a:p>
            <a:pPr eaLnBrk="0" hangingPunct="0">
              <a:tabLst>
                <a:tab pos="274638" algn="l"/>
                <a:tab pos="457200" algn="l"/>
                <a:tab pos="639763" algn="l"/>
              </a:tabLst>
            </a:pPr>
            <a:r>
              <a:rPr lang="en-US" sz="1100" i="1">
                <a:latin typeface="Arial Narrow" pitchFamily="34" charset="0"/>
              </a:rPr>
              <a:t>Q. </a:t>
            </a:r>
            <a:r>
              <a:rPr lang="en-CA" sz="1100" i="1">
                <a:latin typeface="Arial Narrow" pitchFamily="34" charset="0"/>
              </a:rPr>
              <a:t>At what age do you expect to retire? </a:t>
            </a:r>
            <a:endParaRPr lang="en-US" sz="1100" i="1">
              <a:latin typeface="Arial Narrow" pitchFamily="34" charset="0"/>
            </a:endParaRPr>
          </a:p>
          <a:p>
            <a:pPr eaLnBrk="0" hangingPunct="0">
              <a:tabLst>
                <a:tab pos="274638" algn="l"/>
                <a:tab pos="457200" algn="l"/>
                <a:tab pos="639763" algn="l"/>
              </a:tabLst>
            </a:pPr>
            <a:r>
              <a:rPr lang="en-US" sz="1100" i="1">
                <a:latin typeface="Arial Narrow" pitchFamily="34" charset="0"/>
                <a:cs typeface="Times New Roman" pitchFamily="18" charset="0"/>
              </a:rPr>
              <a:t>Subsample: Not retired</a:t>
            </a:r>
            <a:endParaRPr lang="en-US" sz="1100" i="1">
              <a:latin typeface="Arial Narrow" pitchFamily="34" charset="0"/>
            </a:endParaRPr>
          </a:p>
        </p:txBody>
      </p:sp>
      <p:sp>
        <p:nvSpPr>
          <p:cNvPr id="56328" name="Rectangle 8"/>
          <p:cNvSpPr>
            <a:spLocks noChangeArrowheads="1"/>
          </p:cNvSpPr>
          <p:nvPr/>
        </p:nvSpPr>
        <p:spPr bwMode="auto">
          <a:xfrm>
            <a:off x="7391400" y="2057400"/>
            <a:ext cx="1219200" cy="1447800"/>
          </a:xfrm>
          <a:prstGeom prst="rect">
            <a:avLst/>
          </a:prstGeom>
          <a:noFill/>
          <a:ln w="9525">
            <a:solidFill>
              <a:schemeClr val="tx1"/>
            </a:solidFill>
            <a:miter lim="800000"/>
            <a:headEnd/>
            <a:tailEnd/>
          </a:ln>
          <a:effectLst/>
        </p:spPr>
        <p:txBody>
          <a:bodyPr wrap="none" anchor="ctr"/>
          <a:lstStyle/>
          <a:p>
            <a:endParaRPr lang="en-US"/>
          </a:p>
        </p:txBody>
      </p:sp>
      <p:sp>
        <p:nvSpPr>
          <p:cNvPr id="56329" name="Text Box 9"/>
          <p:cNvSpPr txBox="1">
            <a:spLocks noChangeArrowheads="1"/>
          </p:cNvSpPr>
          <p:nvPr/>
        </p:nvSpPr>
        <p:spPr bwMode="auto">
          <a:xfrm>
            <a:off x="7391400" y="2133600"/>
            <a:ext cx="1219200" cy="1323439"/>
          </a:xfrm>
          <a:prstGeom prst="rect">
            <a:avLst/>
          </a:prstGeom>
          <a:noFill/>
          <a:ln w="9525">
            <a:noFill/>
            <a:miter lim="800000"/>
            <a:headEnd/>
            <a:tailEnd/>
          </a:ln>
          <a:effectLst/>
        </p:spPr>
        <p:txBody>
          <a:bodyPr>
            <a:spAutoFit/>
          </a:bodyPr>
          <a:lstStyle/>
          <a:p>
            <a:r>
              <a:rPr lang="fr-CA" sz="1000" b="1" dirty="0" smtClean="0"/>
              <a:t>Atlantic:</a:t>
            </a:r>
            <a:r>
              <a:rPr lang="fr-CA" sz="1000" dirty="0" smtClean="0"/>
              <a:t> </a:t>
            </a:r>
            <a:r>
              <a:rPr lang="fr-CA" sz="1000" dirty="0"/>
              <a:t>61.4 years old</a:t>
            </a:r>
          </a:p>
          <a:p>
            <a:endParaRPr lang="fr-CA" sz="1000" dirty="0"/>
          </a:p>
          <a:p>
            <a:r>
              <a:rPr lang="fr-CA" sz="1000" b="1" dirty="0"/>
              <a:t>Prairies:</a:t>
            </a:r>
            <a:r>
              <a:rPr lang="fr-CA" sz="1000" dirty="0"/>
              <a:t> 61.7 years old</a:t>
            </a:r>
          </a:p>
          <a:p>
            <a:endParaRPr lang="fr-CA" sz="1000" dirty="0"/>
          </a:p>
          <a:p>
            <a:r>
              <a:rPr lang="fr-CA" sz="1000" b="1" dirty="0"/>
              <a:t>BC:</a:t>
            </a:r>
            <a:r>
              <a:rPr lang="fr-CA" sz="1000" dirty="0"/>
              <a:t> 63.3 years old</a:t>
            </a:r>
            <a:endParaRPr lang="en-US" sz="10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58370"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“Ideal” retirement age somewhat younger</a:t>
            </a:r>
          </a:p>
        </p:txBody>
      </p:sp>
      <p:sp>
        <p:nvSpPr>
          <p:cNvPr id="58371"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58372" name="Rectangle 7"/>
          <p:cNvSpPr>
            <a:spLocks noChangeArrowheads="1"/>
          </p:cNvSpPr>
          <p:nvPr/>
        </p:nvSpPr>
        <p:spPr bwMode="auto">
          <a:xfrm>
            <a:off x="457200" y="5927725"/>
            <a:ext cx="2947988" cy="428625"/>
          </a:xfrm>
          <a:prstGeom prst="rect">
            <a:avLst/>
          </a:prstGeom>
          <a:noFill/>
          <a:ln w="9525">
            <a:noFill/>
            <a:miter lim="800000"/>
            <a:headEnd/>
            <a:tailEnd/>
          </a:ln>
        </p:spPr>
        <p:txBody>
          <a:bodyPr wrap="none" anchor="ctr">
            <a:spAutoFit/>
          </a:bodyPr>
          <a:lstStyle/>
          <a:p>
            <a:pPr eaLnBrk="0" hangingPunct="0">
              <a:tabLst>
                <a:tab pos="274638" algn="l"/>
                <a:tab pos="457200" algn="l"/>
                <a:tab pos="639763" algn="l"/>
              </a:tabLst>
            </a:pPr>
            <a:r>
              <a:rPr lang="en-US" sz="1100" i="1">
                <a:latin typeface="Arial Narrow" pitchFamily="34" charset="0"/>
              </a:rPr>
              <a:t>Q. </a:t>
            </a:r>
            <a:r>
              <a:rPr lang="en-CA" sz="1100" i="1">
                <a:latin typeface="Arial Narrow" pitchFamily="34" charset="0"/>
              </a:rPr>
              <a:t>What do you think would be the ideal age to retire? </a:t>
            </a:r>
            <a:endParaRPr lang="en-US" sz="1100" i="1">
              <a:latin typeface="Arial Narrow" pitchFamily="34" charset="0"/>
            </a:endParaRPr>
          </a:p>
          <a:p>
            <a:pPr eaLnBrk="0" hangingPunct="0">
              <a:tabLst>
                <a:tab pos="274638" algn="l"/>
                <a:tab pos="457200" algn="l"/>
                <a:tab pos="639763" algn="l"/>
              </a:tabLst>
            </a:pPr>
            <a:r>
              <a:rPr lang="en-US" sz="1100" i="1">
                <a:latin typeface="Arial Narrow" pitchFamily="34" charset="0"/>
              </a:rPr>
              <a:t>Subsample: Not retired</a:t>
            </a:r>
          </a:p>
        </p:txBody>
      </p:sp>
      <p:pic>
        <p:nvPicPr>
          <p:cNvPr id="58373" name="Picture 7"/>
          <p:cNvPicPr>
            <a:picLocks noChangeAspect="1" noChangeArrowheads="1"/>
          </p:cNvPicPr>
          <p:nvPr/>
        </p:nvPicPr>
        <p:blipFill>
          <a:blip r:embed="rId3" cstate="print"/>
          <a:srcRect/>
          <a:stretch>
            <a:fillRect/>
          </a:stretch>
        </p:blipFill>
        <p:spPr bwMode="auto">
          <a:xfrm>
            <a:off x="1900238" y="1279525"/>
            <a:ext cx="5183187" cy="4168775"/>
          </a:xfrm>
          <a:prstGeom prst="rect">
            <a:avLst/>
          </a:prstGeom>
          <a:noFill/>
          <a:ln w="9525">
            <a:noFill/>
            <a:miter lim="800000"/>
            <a:headEnd/>
            <a:tailEnd/>
          </a:ln>
        </p:spPr>
      </p:pic>
      <p:sp>
        <p:nvSpPr>
          <p:cNvPr id="58375" name="Rectangle 7"/>
          <p:cNvSpPr>
            <a:spLocks noChangeArrowheads="1"/>
          </p:cNvSpPr>
          <p:nvPr/>
        </p:nvSpPr>
        <p:spPr bwMode="auto">
          <a:xfrm>
            <a:off x="7315200" y="2057400"/>
            <a:ext cx="1295400" cy="1295400"/>
          </a:xfrm>
          <a:prstGeom prst="rect">
            <a:avLst/>
          </a:prstGeom>
          <a:noFill/>
          <a:ln w="9525">
            <a:solidFill>
              <a:schemeClr val="tx1"/>
            </a:solidFill>
            <a:miter lim="800000"/>
            <a:headEnd/>
            <a:tailEnd/>
          </a:ln>
          <a:effectLst/>
        </p:spPr>
        <p:txBody>
          <a:bodyPr wrap="none" anchor="ctr"/>
          <a:lstStyle/>
          <a:p>
            <a:endParaRPr lang="en-US"/>
          </a:p>
        </p:txBody>
      </p:sp>
      <p:sp>
        <p:nvSpPr>
          <p:cNvPr id="58376" name="Text Box 8"/>
          <p:cNvSpPr txBox="1">
            <a:spLocks noChangeArrowheads="1"/>
          </p:cNvSpPr>
          <p:nvPr/>
        </p:nvSpPr>
        <p:spPr bwMode="auto">
          <a:xfrm>
            <a:off x="7315200" y="2133600"/>
            <a:ext cx="1295400" cy="1169551"/>
          </a:xfrm>
          <a:prstGeom prst="rect">
            <a:avLst/>
          </a:prstGeom>
          <a:noFill/>
          <a:ln w="9525">
            <a:noFill/>
            <a:miter lim="800000"/>
            <a:headEnd/>
            <a:tailEnd/>
          </a:ln>
          <a:effectLst/>
        </p:spPr>
        <p:txBody>
          <a:bodyPr>
            <a:spAutoFit/>
          </a:bodyPr>
          <a:lstStyle/>
          <a:p>
            <a:r>
              <a:rPr lang="fr-CA" sz="1000" b="1" dirty="0" smtClean="0"/>
              <a:t>Atlantic:</a:t>
            </a:r>
            <a:r>
              <a:rPr lang="fr-CA" sz="1000" dirty="0" smtClean="0"/>
              <a:t> </a:t>
            </a:r>
            <a:r>
              <a:rPr lang="fr-CA" sz="1000" dirty="0"/>
              <a:t>58.2 years old</a:t>
            </a:r>
          </a:p>
          <a:p>
            <a:endParaRPr lang="fr-CA" sz="1000" dirty="0"/>
          </a:p>
          <a:p>
            <a:r>
              <a:rPr lang="fr-CA" sz="1000" b="1" dirty="0"/>
              <a:t>Prairies:</a:t>
            </a:r>
            <a:r>
              <a:rPr lang="fr-CA" sz="1000" dirty="0"/>
              <a:t> 58.8 years old</a:t>
            </a:r>
          </a:p>
          <a:p>
            <a:endParaRPr lang="fr-CA" sz="1000" dirty="0"/>
          </a:p>
          <a:p>
            <a:r>
              <a:rPr lang="fr-CA" sz="1000" b="1" dirty="0"/>
              <a:t>BC:</a:t>
            </a:r>
            <a:r>
              <a:rPr lang="fr-CA" sz="1000" dirty="0"/>
              <a:t> 59.2 years old</a:t>
            </a:r>
            <a:endParaRPr lang="en-US" sz="1000"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60418"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Retirement meets expectations for most</a:t>
            </a:r>
          </a:p>
        </p:txBody>
      </p:sp>
      <p:sp>
        <p:nvSpPr>
          <p:cNvPr id="60419"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60420" name="Rectangle 7"/>
          <p:cNvSpPr>
            <a:spLocks noChangeArrowheads="1"/>
          </p:cNvSpPr>
          <p:nvPr/>
        </p:nvSpPr>
        <p:spPr bwMode="auto">
          <a:xfrm>
            <a:off x="457200" y="5927725"/>
            <a:ext cx="7086600" cy="428625"/>
          </a:xfrm>
          <a:prstGeom prst="rect">
            <a:avLst/>
          </a:prstGeom>
          <a:noFill/>
          <a:ln w="9525">
            <a:noFill/>
            <a:miter lim="800000"/>
            <a:headEnd/>
            <a:tailEnd/>
          </a:ln>
        </p:spPr>
        <p:txBody>
          <a:bodyPr anchor="ctr">
            <a:spAutoFit/>
          </a:bodyPr>
          <a:lstStyle/>
          <a:p>
            <a:pPr eaLnBrk="0" hangingPunct="0">
              <a:tabLst>
                <a:tab pos="274638" algn="l"/>
                <a:tab pos="457200" algn="l"/>
                <a:tab pos="639763" algn="l"/>
              </a:tabLst>
            </a:pPr>
            <a:r>
              <a:rPr lang="en-US" sz="1100" i="1">
                <a:latin typeface="Arial Narrow" pitchFamily="34" charset="0"/>
              </a:rPr>
              <a:t>Q. </a:t>
            </a:r>
            <a:r>
              <a:rPr lang="en-CA" sz="1100" i="1">
                <a:latin typeface="Arial Narrow" pitchFamily="34" charset="0"/>
              </a:rPr>
              <a:t>Are you enjoying retirement more than you expected, less than you expected, or about the same as you expected?</a:t>
            </a:r>
            <a:endParaRPr lang="en-US" sz="1100" i="1">
              <a:latin typeface="Arial Narrow" pitchFamily="34" charset="0"/>
            </a:endParaRPr>
          </a:p>
          <a:p>
            <a:pPr eaLnBrk="0" hangingPunct="0">
              <a:tabLst>
                <a:tab pos="274638" algn="l"/>
                <a:tab pos="457200" algn="l"/>
                <a:tab pos="639763" algn="l"/>
              </a:tabLst>
            </a:pPr>
            <a:r>
              <a:rPr lang="en-US" sz="1100" i="1">
                <a:latin typeface="Arial Narrow" pitchFamily="34" charset="0"/>
              </a:rPr>
              <a:t>Subsample: Retired</a:t>
            </a:r>
          </a:p>
        </p:txBody>
      </p:sp>
      <p:grpSp>
        <p:nvGrpSpPr>
          <p:cNvPr id="60421" name="Group 9"/>
          <p:cNvGrpSpPr>
            <a:grpSpLocks noChangeAspect="1"/>
          </p:cNvGrpSpPr>
          <p:nvPr/>
        </p:nvGrpSpPr>
        <p:grpSpPr bwMode="auto">
          <a:xfrm>
            <a:off x="1706563" y="969963"/>
            <a:ext cx="5730875" cy="4600575"/>
            <a:chOff x="1075" y="611"/>
            <a:chExt cx="3610" cy="2898"/>
          </a:xfrm>
        </p:grpSpPr>
        <p:sp>
          <p:nvSpPr>
            <p:cNvPr id="60422" name="AutoShape 8"/>
            <p:cNvSpPr>
              <a:spLocks noChangeAspect="1" noChangeArrowheads="1" noTextEdit="1"/>
            </p:cNvSpPr>
            <p:nvPr/>
          </p:nvSpPr>
          <p:spPr bwMode="auto">
            <a:xfrm>
              <a:off x="1075" y="624"/>
              <a:ext cx="3610" cy="2885"/>
            </a:xfrm>
            <a:prstGeom prst="rect">
              <a:avLst/>
            </a:prstGeom>
            <a:noFill/>
            <a:ln w="9525">
              <a:noFill/>
              <a:miter lim="800000"/>
              <a:headEnd/>
              <a:tailEnd/>
            </a:ln>
          </p:spPr>
          <p:txBody>
            <a:bodyPr/>
            <a:lstStyle/>
            <a:p>
              <a:endParaRPr lang="en-US"/>
            </a:p>
          </p:txBody>
        </p:sp>
        <p:sp>
          <p:nvSpPr>
            <p:cNvPr id="60423" name="Rectangle 10"/>
            <p:cNvSpPr>
              <a:spLocks noChangeArrowheads="1"/>
            </p:cNvSpPr>
            <p:nvPr/>
          </p:nvSpPr>
          <p:spPr bwMode="auto">
            <a:xfrm>
              <a:off x="1111" y="611"/>
              <a:ext cx="1894" cy="279"/>
            </a:xfrm>
            <a:prstGeom prst="rect">
              <a:avLst/>
            </a:prstGeom>
            <a:noFill/>
            <a:ln w="9525">
              <a:noFill/>
              <a:miter lim="800000"/>
              <a:headEnd/>
              <a:tailEnd/>
            </a:ln>
          </p:spPr>
          <p:txBody>
            <a:bodyPr wrap="none" lIns="0" tIns="0" rIns="0" bIns="0">
              <a:spAutoFit/>
            </a:bodyPr>
            <a:lstStyle/>
            <a:p>
              <a:r>
                <a:rPr lang="en-US" sz="2600">
                  <a:solidFill>
                    <a:srgbClr val="000000"/>
                  </a:solidFill>
                  <a:latin typeface="Arial Narrow" pitchFamily="34" charset="0"/>
                </a:rPr>
                <a:t>Enjoyment of retirement</a:t>
              </a:r>
              <a:endParaRPr lang="en-US"/>
            </a:p>
          </p:txBody>
        </p:sp>
        <p:sp>
          <p:nvSpPr>
            <p:cNvPr id="60424" name="Rectangle 11"/>
            <p:cNvSpPr>
              <a:spLocks noChangeArrowheads="1"/>
            </p:cNvSpPr>
            <p:nvPr/>
          </p:nvSpPr>
          <p:spPr bwMode="auto">
            <a:xfrm>
              <a:off x="1113" y="852"/>
              <a:ext cx="1144" cy="214"/>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Narrow" pitchFamily="34" charset="0"/>
                </a:rPr>
                <a:t>By income     2010</a:t>
              </a:r>
              <a:endParaRPr lang="en-US"/>
            </a:p>
          </p:txBody>
        </p:sp>
        <p:sp>
          <p:nvSpPr>
            <p:cNvPr id="60425" name="Rectangle 12"/>
            <p:cNvSpPr>
              <a:spLocks noChangeArrowheads="1"/>
            </p:cNvSpPr>
            <p:nvPr/>
          </p:nvSpPr>
          <p:spPr bwMode="auto">
            <a:xfrm>
              <a:off x="1663" y="1245"/>
              <a:ext cx="592" cy="186"/>
            </a:xfrm>
            <a:prstGeom prst="rect">
              <a:avLst/>
            </a:prstGeom>
            <a:solidFill>
              <a:srgbClr val="003F7F"/>
            </a:solidFill>
            <a:ln w="9525">
              <a:noFill/>
              <a:miter lim="800000"/>
              <a:headEnd/>
              <a:tailEnd/>
            </a:ln>
          </p:spPr>
          <p:txBody>
            <a:bodyPr/>
            <a:lstStyle/>
            <a:p>
              <a:endParaRPr lang="en-US"/>
            </a:p>
          </p:txBody>
        </p:sp>
        <p:sp>
          <p:nvSpPr>
            <p:cNvPr id="60426" name="Rectangle 13"/>
            <p:cNvSpPr>
              <a:spLocks noChangeArrowheads="1"/>
            </p:cNvSpPr>
            <p:nvPr/>
          </p:nvSpPr>
          <p:spPr bwMode="auto">
            <a:xfrm>
              <a:off x="1663" y="1245"/>
              <a:ext cx="592" cy="186"/>
            </a:xfrm>
            <a:prstGeom prst="rect">
              <a:avLst/>
            </a:prstGeom>
            <a:noFill/>
            <a:ln w="2">
              <a:solidFill>
                <a:srgbClr val="B3B3B3"/>
              </a:solidFill>
              <a:miter lim="800000"/>
              <a:headEnd/>
              <a:tailEnd/>
            </a:ln>
          </p:spPr>
          <p:txBody>
            <a:bodyPr/>
            <a:lstStyle/>
            <a:p>
              <a:endParaRPr lang="en-US"/>
            </a:p>
          </p:txBody>
        </p:sp>
        <p:sp>
          <p:nvSpPr>
            <p:cNvPr id="60427" name="Rectangle 14"/>
            <p:cNvSpPr>
              <a:spLocks noChangeArrowheads="1"/>
            </p:cNvSpPr>
            <p:nvPr/>
          </p:nvSpPr>
          <p:spPr bwMode="auto">
            <a:xfrm>
              <a:off x="2254" y="1245"/>
              <a:ext cx="1331" cy="186"/>
            </a:xfrm>
            <a:prstGeom prst="rect">
              <a:avLst/>
            </a:prstGeom>
            <a:solidFill>
              <a:srgbClr val="0068D4"/>
            </a:solidFill>
            <a:ln w="9525">
              <a:noFill/>
              <a:miter lim="800000"/>
              <a:headEnd/>
              <a:tailEnd/>
            </a:ln>
          </p:spPr>
          <p:txBody>
            <a:bodyPr/>
            <a:lstStyle/>
            <a:p>
              <a:endParaRPr lang="en-US"/>
            </a:p>
          </p:txBody>
        </p:sp>
        <p:sp>
          <p:nvSpPr>
            <p:cNvPr id="60428" name="Rectangle 15"/>
            <p:cNvSpPr>
              <a:spLocks noChangeArrowheads="1"/>
            </p:cNvSpPr>
            <p:nvPr/>
          </p:nvSpPr>
          <p:spPr bwMode="auto">
            <a:xfrm>
              <a:off x="2254" y="1245"/>
              <a:ext cx="1331" cy="186"/>
            </a:xfrm>
            <a:prstGeom prst="rect">
              <a:avLst/>
            </a:prstGeom>
            <a:noFill/>
            <a:ln w="2">
              <a:solidFill>
                <a:srgbClr val="B3B3B3"/>
              </a:solidFill>
              <a:miter lim="800000"/>
              <a:headEnd/>
              <a:tailEnd/>
            </a:ln>
          </p:spPr>
          <p:txBody>
            <a:bodyPr/>
            <a:lstStyle/>
            <a:p>
              <a:endParaRPr lang="en-US"/>
            </a:p>
          </p:txBody>
        </p:sp>
        <p:sp>
          <p:nvSpPr>
            <p:cNvPr id="60429" name="Rectangle 16"/>
            <p:cNvSpPr>
              <a:spLocks noChangeArrowheads="1"/>
            </p:cNvSpPr>
            <p:nvPr/>
          </p:nvSpPr>
          <p:spPr bwMode="auto">
            <a:xfrm>
              <a:off x="3584" y="1245"/>
              <a:ext cx="469" cy="186"/>
            </a:xfrm>
            <a:prstGeom prst="rect">
              <a:avLst/>
            </a:prstGeom>
            <a:solidFill>
              <a:srgbClr val="B3D9FF"/>
            </a:solidFill>
            <a:ln w="9525">
              <a:noFill/>
              <a:miter lim="800000"/>
              <a:headEnd/>
              <a:tailEnd/>
            </a:ln>
          </p:spPr>
          <p:txBody>
            <a:bodyPr/>
            <a:lstStyle/>
            <a:p>
              <a:endParaRPr lang="en-US"/>
            </a:p>
          </p:txBody>
        </p:sp>
        <p:sp>
          <p:nvSpPr>
            <p:cNvPr id="60430" name="Rectangle 17"/>
            <p:cNvSpPr>
              <a:spLocks noChangeArrowheads="1"/>
            </p:cNvSpPr>
            <p:nvPr/>
          </p:nvSpPr>
          <p:spPr bwMode="auto">
            <a:xfrm>
              <a:off x="3584" y="1245"/>
              <a:ext cx="469" cy="186"/>
            </a:xfrm>
            <a:prstGeom prst="rect">
              <a:avLst/>
            </a:prstGeom>
            <a:noFill/>
            <a:ln w="2">
              <a:solidFill>
                <a:srgbClr val="999999"/>
              </a:solidFill>
              <a:miter lim="800000"/>
              <a:headEnd/>
              <a:tailEnd/>
            </a:ln>
          </p:spPr>
          <p:txBody>
            <a:bodyPr/>
            <a:lstStyle/>
            <a:p>
              <a:endParaRPr lang="en-US"/>
            </a:p>
          </p:txBody>
        </p:sp>
        <p:sp>
          <p:nvSpPr>
            <p:cNvPr id="60431" name="Rectangle 18"/>
            <p:cNvSpPr>
              <a:spLocks noChangeArrowheads="1"/>
            </p:cNvSpPr>
            <p:nvPr/>
          </p:nvSpPr>
          <p:spPr bwMode="auto">
            <a:xfrm>
              <a:off x="4052" y="1245"/>
              <a:ext cx="75" cy="186"/>
            </a:xfrm>
            <a:prstGeom prst="rect">
              <a:avLst/>
            </a:prstGeom>
            <a:solidFill>
              <a:srgbClr val="E6E6E6"/>
            </a:solidFill>
            <a:ln w="9525">
              <a:noFill/>
              <a:miter lim="800000"/>
              <a:headEnd/>
              <a:tailEnd/>
            </a:ln>
          </p:spPr>
          <p:txBody>
            <a:bodyPr/>
            <a:lstStyle/>
            <a:p>
              <a:endParaRPr lang="en-US"/>
            </a:p>
          </p:txBody>
        </p:sp>
        <p:sp>
          <p:nvSpPr>
            <p:cNvPr id="60432" name="Rectangle 19"/>
            <p:cNvSpPr>
              <a:spLocks noChangeArrowheads="1"/>
            </p:cNvSpPr>
            <p:nvPr/>
          </p:nvSpPr>
          <p:spPr bwMode="auto">
            <a:xfrm>
              <a:off x="4052" y="1245"/>
              <a:ext cx="75" cy="186"/>
            </a:xfrm>
            <a:prstGeom prst="rect">
              <a:avLst/>
            </a:prstGeom>
            <a:noFill/>
            <a:ln w="2">
              <a:solidFill>
                <a:srgbClr val="B3B3B3"/>
              </a:solidFill>
              <a:miter lim="800000"/>
              <a:headEnd/>
              <a:tailEnd/>
            </a:ln>
          </p:spPr>
          <p:txBody>
            <a:bodyPr/>
            <a:lstStyle/>
            <a:p>
              <a:endParaRPr lang="en-US"/>
            </a:p>
          </p:txBody>
        </p:sp>
        <p:sp>
          <p:nvSpPr>
            <p:cNvPr id="60433" name="Rectangle 20"/>
            <p:cNvSpPr>
              <a:spLocks noChangeArrowheads="1"/>
            </p:cNvSpPr>
            <p:nvPr/>
          </p:nvSpPr>
          <p:spPr bwMode="auto">
            <a:xfrm>
              <a:off x="1663" y="1540"/>
              <a:ext cx="345" cy="185"/>
            </a:xfrm>
            <a:prstGeom prst="rect">
              <a:avLst/>
            </a:prstGeom>
            <a:solidFill>
              <a:srgbClr val="003F7F"/>
            </a:solidFill>
            <a:ln w="9525">
              <a:noFill/>
              <a:miter lim="800000"/>
              <a:headEnd/>
              <a:tailEnd/>
            </a:ln>
          </p:spPr>
          <p:txBody>
            <a:bodyPr/>
            <a:lstStyle/>
            <a:p>
              <a:endParaRPr lang="en-US"/>
            </a:p>
          </p:txBody>
        </p:sp>
        <p:sp>
          <p:nvSpPr>
            <p:cNvPr id="60434" name="Rectangle 21"/>
            <p:cNvSpPr>
              <a:spLocks noChangeArrowheads="1"/>
            </p:cNvSpPr>
            <p:nvPr/>
          </p:nvSpPr>
          <p:spPr bwMode="auto">
            <a:xfrm>
              <a:off x="1663" y="1540"/>
              <a:ext cx="345" cy="185"/>
            </a:xfrm>
            <a:prstGeom prst="rect">
              <a:avLst/>
            </a:prstGeom>
            <a:noFill/>
            <a:ln w="2">
              <a:solidFill>
                <a:srgbClr val="B3B3B3"/>
              </a:solidFill>
              <a:miter lim="800000"/>
              <a:headEnd/>
              <a:tailEnd/>
            </a:ln>
          </p:spPr>
          <p:txBody>
            <a:bodyPr/>
            <a:lstStyle/>
            <a:p>
              <a:endParaRPr lang="en-US"/>
            </a:p>
          </p:txBody>
        </p:sp>
        <p:sp>
          <p:nvSpPr>
            <p:cNvPr id="60435" name="Rectangle 22"/>
            <p:cNvSpPr>
              <a:spLocks noChangeArrowheads="1"/>
            </p:cNvSpPr>
            <p:nvPr/>
          </p:nvSpPr>
          <p:spPr bwMode="auto">
            <a:xfrm>
              <a:off x="2007" y="1540"/>
              <a:ext cx="1233" cy="185"/>
            </a:xfrm>
            <a:prstGeom prst="rect">
              <a:avLst/>
            </a:prstGeom>
            <a:solidFill>
              <a:srgbClr val="0068D4"/>
            </a:solidFill>
            <a:ln w="9525">
              <a:noFill/>
              <a:miter lim="800000"/>
              <a:headEnd/>
              <a:tailEnd/>
            </a:ln>
          </p:spPr>
          <p:txBody>
            <a:bodyPr/>
            <a:lstStyle/>
            <a:p>
              <a:endParaRPr lang="en-US"/>
            </a:p>
          </p:txBody>
        </p:sp>
        <p:sp>
          <p:nvSpPr>
            <p:cNvPr id="60436" name="Rectangle 23"/>
            <p:cNvSpPr>
              <a:spLocks noChangeArrowheads="1"/>
            </p:cNvSpPr>
            <p:nvPr/>
          </p:nvSpPr>
          <p:spPr bwMode="auto">
            <a:xfrm>
              <a:off x="2007" y="1540"/>
              <a:ext cx="1233" cy="185"/>
            </a:xfrm>
            <a:prstGeom prst="rect">
              <a:avLst/>
            </a:prstGeom>
            <a:noFill/>
            <a:ln w="2">
              <a:solidFill>
                <a:srgbClr val="B3B3B3"/>
              </a:solidFill>
              <a:miter lim="800000"/>
              <a:headEnd/>
              <a:tailEnd/>
            </a:ln>
          </p:spPr>
          <p:txBody>
            <a:bodyPr/>
            <a:lstStyle/>
            <a:p>
              <a:endParaRPr lang="en-US"/>
            </a:p>
          </p:txBody>
        </p:sp>
        <p:sp>
          <p:nvSpPr>
            <p:cNvPr id="60437" name="Rectangle 24"/>
            <p:cNvSpPr>
              <a:spLocks noChangeArrowheads="1"/>
            </p:cNvSpPr>
            <p:nvPr/>
          </p:nvSpPr>
          <p:spPr bwMode="auto">
            <a:xfrm>
              <a:off x="3239" y="1540"/>
              <a:ext cx="790" cy="185"/>
            </a:xfrm>
            <a:prstGeom prst="rect">
              <a:avLst/>
            </a:prstGeom>
            <a:solidFill>
              <a:srgbClr val="B3D9FF"/>
            </a:solidFill>
            <a:ln w="9525">
              <a:noFill/>
              <a:miter lim="800000"/>
              <a:headEnd/>
              <a:tailEnd/>
            </a:ln>
          </p:spPr>
          <p:txBody>
            <a:bodyPr/>
            <a:lstStyle/>
            <a:p>
              <a:endParaRPr lang="en-US"/>
            </a:p>
          </p:txBody>
        </p:sp>
        <p:sp>
          <p:nvSpPr>
            <p:cNvPr id="60438" name="Rectangle 25"/>
            <p:cNvSpPr>
              <a:spLocks noChangeArrowheads="1"/>
            </p:cNvSpPr>
            <p:nvPr/>
          </p:nvSpPr>
          <p:spPr bwMode="auto">
            <a:xfrm>
              <a:off x="3239" y="1540"/>
              <a:ext cx="790" cy="185"/>
            </a:xfrm>
            <a:prstGeom prst="rect">
              <a:avLst/>
            </a:prstGeom>
            <a:noFill/>
            <a:ln w="2">
              <a:solidFill>
                <a:srgbClr val="999999"/>
              </a:solidFill>
              <a:miter lim="800000"/>
              <a:headEnd/>
              <a:tailEnd/>
            </a:ln>
          </p:spPr>
          <p:txBody>
            <a:bodyPr/>
            <a:lstStyle/>
            <a:p>
              <a:endParaRPr lang="en-US"/>
            </a:p>
          </p:txBody>
        </p:sp>
        <p:sp>
          <p:nvSpPr>
            <p:cNvPr id="60439" name="Rectangle 26"/>
            <p:cNvSpPr>
              <a:spLocks noChangeArrowheads="1"/>
            </p:cNvSpPr>
            <p:nvPr/>
          </p:nvSpPr>
          <p:spPr bwMode="auto">
            <a:xfrm>
              <a:off x="4028" y="1540"/>
              <a:ext cx="75" cy="185"/>
            </a:xfrm>
            <a:prstGeom prst="rect">
              <a:avLst/>
            </a:prstGeom>
            <a:solidFill>
              <a:srgbClr val="E6E6E6"/>
            </a:solidFill>
            <a:ln w="9525">
              <a:noFill/>
              <a:miter lim="800000"/>
              <a:headEnd/>
              <a:tailEnd/>
            </a:ln>
          </p:spPr>
          <p:txBody>
            <a:bodyPr/>
            <a:lstStyle/>
            <a:p>
              <a:endParaRPr lang="en-US"/>
            </a:p>
          </p:txBody>
        </p:sp>
        <p:sp>
          <p:nvSpPr>
            <p:cNvPr id="60440" name="Rectangle 27"/>
            <p:cNvSpPr>
              <a:spLocks noChangeArrowheads="1"/>
            </p:cNvSpPr>
            <p:nvPr/>
          </p:nvSpPr>
          <p:spPr bwMode="auto">
            <a:xfrm>
              <a:off x="4028" y="1540"/>
              <a:ext cx="75" cy="185"/>
            </a:xfrm>
            <a:prstGeom prst="rect">
              <a:avLst/>
            </a:prstGeom>
            <a:noFill/>
            <a:ln w="2">
              <a:solidFill>
                <a:srgbClr val="B3B3B3"/>
              </a:solidFill>
              <a:miter lim="800000"/>
              <a:headEnd/>
              <a:tailEnd/>
            </a:ln>
          </p:spPr>
          <p:txBody>
            <a:bodyPr/>
            <a:lstStyle/>
            <a:p>
              <a:endParaRPr lang="en-US"/>
            </a:p>
          </p:txBody>
        </p:sp>
        <p:sp>
          <p:nvSpPr>
            <p:cNvPr id="60441" name="Rectangle 28"/>
            <p:cNvSpPr>
              <a:spLocks noChangeArrowheads="1"/>
            </p:cNvSpPr>
            <p:nvPr/>
          </p:nvSpPr>
          <p:spPr bwMode="auto">
            <a:xfrm>
              <a:off x="1663" y="1835"/>
              <a:ext cx="616" cy="185"/>
            </a:xfrm>
            <a:prstGeom prst="rect">
              <a:avLst/>
            </a:prstGeom>
            <a:solidFill>
              <a:srgbClr val="003F7F"/>
            </a:solidFill>
            <a:ln w="9525">
              <a:noFill/>
              <a:miter lim="800000"/>
              <a:headEnd/>
              <a:tailEnd/>
            </a:ln>
          </p:spPr>
          <p:txBody>
            <a:bodyPr/>
            <a:lstStyle/>
            <a:p>
              <a:endParaRPr lang="en-US"/>
            </a:p>
          </p:txBody>
        </p:sp>
        <p:sp>
          <p:nvSpPr>
            <p:cNvPr id="60442" name="Rectangle 29"/>
            <p:cNvSpPr>
              <a:spLocks noChangeArrowheads="1"/>
            </p:cNvSpPr>
            <p:nvPr/>
          </p:nvSpPr>
          <p:spPr bwMode="auto">
            <a:xfrm>
              <a:off x="1663" y="1835"/>
              <a:ext cx="616" cy="185"/>
            </a:xfrm>
            <a:prstGeom prst="rect">
              <a:avLst/>
            </a:prstGeom>
            <a:noFill/>
            <a:ln w="2">
              <a:solidFill>
                <a:srgbClr val="B3B3B3"/>
              </a:solidFill>
              <a:miter lim="800000"/>
              <a:headEnd/>
              <a:tailEnd/>
            </a:ln>
          </p:spPr>
          <p:txBody>
            <a:bodyPr/>
            <a:lstStyle/>
            <a:p>
              <a:endParaRPr lang="en-US"/>
            </a:p>
          </p:txBody>
        </p:sp>
        <p:sp>
          <p:nvSpPr>
            <p:cNvPr id="60443" name="Rectangle 30"/>
            <p:cNvSpPr>
              <a:spLocks noChangeArrowheads="1"/>
            </p:cNvSpPr>
            <p:nvPr/>
          </p:nvSpPr>
          <p:spPr bwMode="auto">
            <a:xfrm>
              <a:off x="2278" y="1835"/>
              <a:ext cx="1454" cy="185"/>
            </a:xfrm>
            <a:prstGeom prst="rect">
              <a:avLst/>
            </a:prstGeom>
            <a:solidFill>
              <a:srgbClr val="0068D4"/>
            </a:solidFill>
            <a:ln w="9525">
              <a:noFill/>
              <a:miter lim="800000"/>
              <a:headEnd/>
              <a:tailEnd/>
            </a:ln>
          </p:spPr>
          <p:txBody>
            <a:bodyPr/>
            <a:lstStyle/>
            <a:p>
              <a:endParaRPr lang="en-US"/>
            </a:p>
          </p:txBody>
        </p:sp>
        <p:sp>
          <p:nvSpPr>
            <p:cNvPr id="60444" name="Rectangle 31"/>
            <p:cNvSpPr>
              <a:spLocks noChangeArrowheads="1"/>
            </p:cNvSpPr>
            <p:nvPr/>
          </p:nvSpPr>
          <p:spPr bwMode="auto">
            <a:xfrm>
              <a:off x="2278" y="1835"/>
              <a:ext cx="1454" cy="185"/>
            </a:xfrm>
            <a:prstGeom prst="rect">
              <a:avLst/>
            </a:prstGeom>
            <a:noFill/>
            <a:ln w="2">
              <a:solidFill>
                <a:srgbClr val="B3B3B3"/>
              </a:solidFill>
              <a:miter lim="800000"/>
              <a:headEnd/>
              <a:tailEnd/>
            </a:ln>
          </p:spPr>
          <p:txBody>
            <a:bodyPr/>
            <a:lstStyle/>
            <a:p>
              <a:endParaRPr lang="en-US"/>
            </a:p>
          </p:txBody>
        </p:sp>
        <p:sp>
          <p:nvSpPr>
            <p:cNvPr id="60445" name="Rectangle 32"/>
            <p:cNvSpPr>
              <a:spLocks noChangeArrowheads="1"/>
            </p:cNvSpPr>
            <p:nvPr/>
          </p:nvSpPr>
          <p:spPr bwMode="auto">
            <a:xfrm>
              <a:off x="3732" y="1835"/>
              <a:ext cx="371" cy="185"/>
            </a:xfrm>
            <a:prstGeom prst="rect">
              <a:avLst/>
            </a:prstGeom>
            <a:solidFill>
              <a:srgbClr val="B3D9FF"/>
            </a:solidFill>
            <a:ln w="9525">
              <a:noFill/>
              <a:miter lim="800000"/>
              <a:headEnd/>
              <a:tailEnd/>
            </a:ln>
          </p:spPr>
          <p:txBody>
            <a:bodyPr/>
            <a:lstStyle/>
            <a:p>
              <a:endParaRPr lang="en-US"/>
            </a:p>
          </p:txBody>
        </p:sp>
        <p:sp>
          <p:nvSpPr>
            <p:cNvPr id="60446" name="Rectangle 33"/>
            <p:cNvSpPr>
              <a:spLocks noChangeArrowheads="1"/>
            </p:cNvSpPr>
            <p:nvPr/>
          </p:nvSpPr>
          <p:spPr bwMode="auto">
            <a:xfrm>
              <a:off x="3732" y="1835"/>
              <a:ext cx="371" cy="185"/>
            </a:xfrm>
            <a:prstGeom prst="rect">
              <a:avLst/>
            </a:prstGeom>
            <a:noFill/>
            <a:ln w="2">
              <a:solidFill>
                <a:srgbClr val="999999"/>
              </a:solidFill>
              <a:miter lim="800000"/>
              <a:headEnd/>
              <a:tailEnd/>
            </a:ln>
          </p:spPr>
          <p:txBody>
            <a:bodyPr/>
            <a:lstStyle/>
            <a:p>
              <a:endParaRPr lang="en-US"/>
            </a:p>
          </p:txBody>
        </p:sp>
        <p:sp>
          <p:nvSpPr>
            <p:cNvPr id="60447" name="Rectangle 34"/>
            <p:cNvSpPr>
              <a:spLocks noChangeArrowheads="1"/>
            </p:cNvSpPr>
            <p:nvPr/>
          </p:nvSpPr>
          <p:spPr bwMode="auto">
            <a:xfrm>
              <a:off x="4102" y="1835"/>
              <a:ext cx="25" cy="185"/>
            </a:xfrm>
            <a:prstGeom prst="rect">
              <a:avLst/>
            </a:prstGeom>
            <a:solidFill>
              <a:srgbClr val="E6E6E6"/>
            </a:solidFill>
            <a:ln w="9525">
              <a:noFill/>
              <a:miter lim="800000"/>
              <a:headEnd/>
              <a:tailEnd/>
            </a:ln>
          </p:spPr>
          <p:txBody>
            <a:bodyPr/>
            <a:lstStyle/>
            <a:p>
              <a:endParaRPr lang="en-US"/>
            </a:p>
          </p:txBody>
        </p:sp>
        <p:sp>
          <p:nvSpPr>
            <p:cNvPr id="60448" name="Rectangle 35"/>
            <p:cNvSpPr>
              <a:spLocks noChangeArrowheads="1"/>
            </p:cNvSpPr>
            <p:nvPr/>
          </p:nvSpPr>
          <p:spPr bwMode="auto">
            <a:xfrm>
              <a:off x="4102" y="1835"/>
              <a:ext cx="25" cy="185"/>
            </a:xfrm>
            <a:prstGeom prst="rect">
              <a:avLst/>
            </a:prstGeom>
            <a:noFill/>
            <a:ln w="2">
              <a:solidFill>
                <a:srgbClr val="B3B3B3"/>
              </a:solidFill>
              <a:miter lim="800000"/>
              <a:headEnd/>
              <a:tailEnd/>
            </a:ln>
          </p:spPr>
          <p:txBody>
            <a:bodyPr/>
            <a:lstStyle/>
            <a:p>
              <a:endParaRPr lang="en-US"/>
            </a:p>
          </p:txBody>
        </p:sp>
        <p:sp>
          <p:nvSpPr>
            <p:cNvPr id="60449" name="Rectangle 36"/>
            <p:cNvSpPr>
              <a:spLocks noChangeArrowheads="1"/>
            </p:cNvSpPr>
            <p:nvPr/>
          </p:nvSpPr>
          <p:spPr bwMode="auto">
            <a:xfrm>
              <a:off x="1663" y="2131"/>
              <a:ext cx="616" cy="185"/>
            </a:xfrm>
            <a:prstGeom prst="rect">
              <a:avLst/>
            </a:prstGeom>
            <a:solidFill>
              <a:srgbClr val="003F7F"/>
            </a:solidFill>
            <a:ln w="9525">
              <a:noFill/>
              <a:miter lim="800000"/>
              <a:headEnd/>
              <a:tailEnd/>
            </a:ln>
          </p:spPr>
          <p:txBody>
            <a:bodyPr/>
            <a:lstStyle/>
            <a:p>
              <a:endParaRPr lang="en-US"/>
            </a:p>
          </p:txBody>
        </p:sp>
        <p:sp>
          <p:nvSpPr>
            <p:cNvPr id="60450" name="Rectangle 37"/>
            <p:cNvSpPr>
              <a:spLocks noChangeArrowheads="1"/>
            </p:cNvSpPr>
            <p:nvPr/>
          </p:nvSpPr>
          <p:spPr bwMode="auto">
            <a:xfrm>
              <a:off x="1663" y="2131"/>
              <a:ext cx="616" cy="185"/>
            </a:xfrm>
            <a:prstGeom prst="rect">
              <a:avLst/>
            </a:prstGeom>
            <a:noFill/>
            <a:ln w="2">
              <a:solidFill>
                <a:srgbClr val="B3B3B3"/>
              </a:solidFill>
              <a:miter lim="800000"/>
              <a:headEnd/>
              <a:tailEnd/>
            </a:ln>
          </p:spPr>
          <p:txBody>
            <a:bodyPr/>
            <a:lstStyle/>
            <a:p>
              <a:endParaRPr lang="en-US"/>
            </a:p>
          </p:txBody>
        </p:sp>
        <p:sp>
          <p:nvSpPr>
            <p:cNvPr id="60451" name="Rectangle 38"/>
            <p:cNvSpPr>
              <a:spLocks noChangeArrowheads="1"/>
            </p:cNvSpPr>
            <p:nvPr/>
          </p:nvSpPr>
          <p:spPr bwMode="auto">
            <a:xfrm>
              <a:off x="2278" y="2131"/>
              <a:ext cx="1603" cy="185"/>
            </a:xfrm>
            <a:prstGeom prst="rect">
              <a:avLst/>
            </a:prstGeom>
            <a:solidFill>
              <a:srgbClr val="0068D4"/>
            </a:solidFill>
            <a:ln w="9525">
              <a:noFill/>
              <a:miter lim="800000"/>
              <a:headEnd/>
              <a:tailEnd/>
            </a:ln>
          </p:spPr>
          <p:txBody>
            <a:bodyPr/>
            <a:lstStyle/>
            <a:p>
              <a:endParaRPr lang="en-US"/>
            </a:p>
          </p:txBody>
        </p:sp>
        <p:sp>
          <p:nvSpPr>
            <p:cNvPr id="60452" name="Rectangle 39"/>
            <p:cNvSpPr>
              <a:spLocks noChangeArrowheads="1"/>
            </p:cNvSpPr>
            <p:nvPr/>
          </p:nvSpPr>
          <p:spPr bwMode="auto">
            <a:xfrm>
              <a:off x="2278" y="2131"/>
              <a:ext cx="1603" cy="185"/>
            </a:xfrm>
            <a:prstGeom prst="rect">
              <a:avLst/>
            </a:prstGeom>
            <a:noFill/>
            <a:ln w="2">
              <a:solidFill>
                <a:srgbClr val="B3B3B3"/>
              </a:solidFill>
              <a:miter lim="800000"/>
              <a:headEnd/>
              <a:tailEnd/>
            </a:ln>
          </p:spPr>
          <p:txBody>
            <a:bodyPr/>
            <a:lstStyle/>
            <a:p>
              <a:endParaRPr lang="en-US"/>
            </a:p>
          </p:txBody>
        </p:sp>
        <p:sp>
          <p:nvSpPr>
            <p:cNvPr id="60453" name="Rectangle 40"/>
            <p:cNvSpPr>
              <a:spLocks noChangeArrowheads="1"/>
            </p:cNvSpPr>
            <p:nvPr/>
          </p:nvSpPr>
          <p:spPr bwMode="auto">
            <a:xfrm>
              <a:off x="3880" y="2131"/>
              <a:ext cx="198" cy="185"/>
            </a:xfrm>
            <a:prstGeom prst="rect">
              <a:avLst/>
            </a:prstGeom>
            <a:solidFill>
              <a:srgbClr val="B3D9FF"/>
            </a:solidFill>
            <a:ln w="9525">
              <a:noFill/>
              <a:miter lim="800000"/>
              <a:headEnd/>
              <a:tailEnd/>
            </a:ln>
          </p:spPr>
          <p:txBody>
            <a:bodyPr/>
            <a:lstStyle/>
            <a:p>
              <a:endParaRPr lang="en-US"/>
            </a:p>
          </p:txBody>
        </p:sp>
        <p:sp>
          <p:nvSpPr>
            <p:cNvPr id="60454" name="Rectangle 41"/>
            <p:cNvSpPr>
              <a:spLocks noChangeArrowheads="1"/>
            </p:cNvSpPr>
            <p:nvPr/>
          </p:nvSpPr>
          <p:spPr bwMode="auto">
            <a:xfrm>
              <a:off x="3880" y="2131"/>
              <a:ext cx="198" cy="185"/>
            </a:xfrm>
            <a:prstGeom prst="rect">
              <a:avLst/>
            </a:prstGeom>
            <a:noFill/>
            <a:ln w="2">
              <a:solidFill>
                <a:srgbClr val="999999"/>
              </a:solidFill>
              <a:miter lim="800000"/>
              <a:headEnd/>
              <a:tailEnd/>
            </a:ln>
          </p:spPr>
          <p:txBody>
            <a:bodyPr/>
            <a:lstStyle/>
            <a:p>
              <a:endParaRPr lang="en-US"/>
            </a:p>
          </p:txBody>
        </p:sp>
        <p:sp>
          <p:nvSpPr>
            <p:cNvPr id="60455" name="Rectangle 42"/>
            <p:cNvSpPr>
              <a:spLocks noChangeArrowheads="1"/>
            </p:cNvSpPr>
            <p:nvPr/>
          </p:nvSpPr>
          <p:spPr bwMode="auto">
            <a:xfrm>
              <a:off x="4077" y="2131"/>
              <a:ext cx="50" cy="185"/>
            </a:xfrm>
            <a:prstGeom prst="rect">
              <a:avLst/>
            </a:prstGeom>
            <a:solidFill>
              <a:srgbClr val="E6E6E6"/>
            </a:solidFill>
            <a:ln w="9525">
              <a:noFill/>
              <a:miter lim="800000"/>
              <a:headEnd/>
              <a:tailEnd/>
            </a:ln>
          </p:spPr>
          <p:txBody>
            <a:bodyPr/>
            <a:lstStyle/>
            <a:p>
              <a:endParaRPr lang="en-US"/>
            </a:p>
          </p:txBody>
        </p:sp>
        <p:sp>
          <p:nvSpPr>
            <p:cNvPr id="60456" name="Rectangle 43"/>
            <p:cNvSpPr>
              <a:spLocks noChangeArrowheads="1"/>
            </p:cNvSpPr>
            <p:nvPr/>
          </p:nvSpPr>
          <p:spPr bwMode="auto">
            <a:xfrm>
              <a:off x="4077" y="2131"/>
              <a:ext cx="50" cy="185"/>
            </a:xfrm>
            <a:prstGeom prst="rect">
              <a:avLst/>
            </a:prstGeom>
            <a:noFill/>
            <a:ln w="2">
              <a:solidFill>
                <a:srgbClr val="B3B3B3"/>
              </a:solidFill>
              <a:miter lim="800000"/>
              <a:headEnd/>
              <a:tailEnd/>
            </a:ln>
          </p:spPr>
          <p:txBody>
            <a:bodyPr/>
            <a:lstStyle/>
            <a:p>
              <a:endParaRPr lang="en-US"/>
            </a:p>
          </p:txBody>
        </p:sp>
        <p:sp>
          <p:nvSpPr>
            <p:cNvPr id="60457" name="Rectangle 44"/>
            <p:cNvSpPr>
              <a:spLocks noChangeArrowheads="1"/>
            </p:cNvSpPr>
            <p:nvPr/>
          </p:nvSpPr>
          <p:spPr bwMode="auto">
            <a:xfrm>
              <a:off x="1663" y="2426"/>
              <a:ext cx="887" cy="185"/>
            </a:xfrm>
            <a:prstGeom prst="rect">
              <a:avLst/>
            </a:prstGeom>
            <a:solidFill>
              <a:srgbClr val="003F7F"/>
            </a:solidFill>
            <a:ln w="9525">
              <a:noFill/>
              <a:miter lim="800000"/>
              <a:headEnd/>
              <a:tailEnd/>
            </a:ln>
          </p:spPr>
          <p:txBody>
            <a:bodyPr/>
            <a:lstStyle/>
            <a:p>
              <a:endParaRPr lang="en-US"/>
            </a:p>
          </p:txBody>
        </p:sp>
        <p:sp>
          <p:nvSpPr>
            <p:cNvPr id="60458" name="Rectangle 45"/>
            <p:cNvSpPr>
              <a:spLocks noChangeArrowheads="1"/>
            </p:cNvSpPr>
            <p:nvPr/>
          </p:nvSpPr>
          <p:spPr bwMode="auto">
            <a:xfrm>
              <a:off x="1663" y="2426"/>
              <a:ext cx="887" cy="185"/>
            </a:xfrm>
            <a:prstGeom prst="rect">
              <a:avLst/>
            </a:prstGeom>
            <a:noFill/>
            <a:ln w="2">
              <a:solidFill>
                <a:srgbClr val="B3B3B3"/>
              </a:solidFill>
              <a:miter lim="800000"/>
              <a:headEnd/>
              <a:tailEnd/>
            </a:ln>
          </p:spPr>
          <p:txBody>
            <a:bodyPr/>
            <a:lstStyle/>
            <a:p>
              <a:endParaRPr lang="en-US"/>
            </a:p>
          </p:txBody>
        </p:sp>
        <p:sp>
          <p:nvSpPr>
            <p:cNvPr id="60459" name="Rectangle 46"/>
            <p:cNvSpPr>
              <a:spLocks noChangeArrowheads="1"/>
            </p:cNvSpPr>
            <p:nvPr/>
          </p:nvSpPr>
          <p:spPr bwMode="auto">
            <a:xfrm>
              <a:off x="2549" y="2426"/>
              <a:ext cx="1430" cy="185"/>
            </a:xfrm>
            <a:prstGeom prst="rect">
              <a:avLst/>
            </a:prstGeom>
            <a:solidFill>
              <a:srgbClr val="0068D4"/>
            </a:solidFill>
            <a:ln w="9525">
              <a:noFill/>
              <a:miter lim="800000"/>
              <a:headEnd/>
              <a:tailEnd/>
            </a:ln>
          </p:spPr>
          <p:txBody>
            <a:bodyPr/>
            <a:lstStyle/>
            <a:p>
              <a:endParaRPr lang="en-US"/>
            </a:p>
          </p:txBody>
        </p:sp>
        <p:sp>
          <p:nvSpPr>
            <p:cNvPr id="60460" name="Rectangle 47"/>
            <p:cNvSpPr>
              <a:spLocks noChangeArrowheads="1"/>
            </p:cNvSpPr>
            <p:nvPr/>
          </p:nvSpPr>
          <p:spPr bwMode="auto">
            <a:xfrm>
              <a:off x="2549" y="2426"/>
              <a:ext cx="1430" cy="185"/>
            </a:xfrm>
            <a:prstGeom prst="rect">
              <a:avLst/>
            </a:prstGeom>
            <a:noFill/>
            <a:ln w="2">
              <a:solidFill>
                <a:srgbClr val="B3B3B3"/>
              </a:solidFill>
              <a:miter lim="800000"/>
              <a:headEnd/>
              <a:tailEnd/>
            </a:ln>
          </p:spPr>
          <p:txBody>
            <a:bodyPr/>
            <a:lstStyle/>
            <a:p>
              <a:endParaRPr lang="en-US"/>
            </a:p>
          </p:txBody>
        </p:sp>
        <p:sp>
          <p:nvSpPr>
            <p:cNvPr id="60461" name="Rectangle 48"/>
            <p:cNvSpPr>
              <a:spLocks noChangeArrowheads="1"/>
            </p:cNvSpPr>
            <p:nvPr/>
          </p:nvSpPr>
          <p:spPr bwMode="auto">
            <a:xfrm>
              <a:off x="3978" y="2426"/>
              <a:ext cx="100" cy="185"/>
            </a:xfrm>
            <a:prstGeom prst="rect">
              <a:avLst/>
            </a:prstGeom>
            <a:solidFill>
              <a:srgbClr val="B3D9FF"/>
            </a:solidFill>
            <a:ln w="9525">
              <a:noFill/>
              <a:miter lim="800000"/>
              <a:headEnd/>
              <a:tailEnd/>
            </a:ln>
          </p:spPr>
          <p:txBody>
            <a:bodyPr/>
            <a:lstStyle/>
            <a:p>
              <a:endParaRPr lang="en-US"/>
            </a:p>
          </p:txBody>
        </p:sp>
        <p:sp>
          <p:nvSpPr>
            <p:cNvPr id="60462" name="Rectangle 49"/>
            <p:cNvSpPr>
              <a:spLocks noChangeArrowheads="1"/>
            </p:cNvSpPr>
            <p:nvPr/>
          </p:nvSpPr>
          <p:spPr bwMode="auto">
            <a:xfrm>
              <a:off x="3978" y="2426"/>
              <a:ext cx="100" cy="185"/>
            </a:xfrm>
            <a:prstGeom prst="rect">
              <a:avLst/>
            </a:prstGeom>
            <a:noFill/>
            <a:ln w="2">
              <a:solidFill>
                <a:srgbClr val="999999"/>
              </a:solidFill>
              <a:miter lim="800000"/>
              <a:headEnd/>
              <a:tailEnd/>
            </a:ln>
          </p:spPr>
          <p:txBody>
            <a:bodyPr/>
            <a:lstStyle/>
            <a:p>
              <a:endParaRPr lang="en-US"/>
            </a:p>
          </p:txBody>
        </p:sp>
        <p:sp>
          <p:nvSpPr>
            <p:cNvPr id="60463" name="Rectangle 50"/>
            <p:cNvSpPr>
              <a:spLocks noChangeArrowheads="1"/>
            </p:cNvSpPr>
            <p:nvPr/>
          </p:nvSpPr>
          <p:spPr bwMode="auto">
            <a:xfrm>
              <a:off x="4077" y="2426"/>
              <a:ext cx="50" cy="185"/>
            </a:xfrm>
            <a:prstGeom prst="rect">
              <a:avLst/>
            </a:prstGeom>
            <a:solidFill>
              <a:srgbClr val="E6E6E6"/>
            </a:solidFill>
            <a:ln w="9525">
              <a:noFill/>
              <a:miter lim="800000"/>
              <a:headEnd/>
              <a:tailEnd/>
            </a:ln>
          </p:spPr>
          <p:txBody>
            <a:bodyPr/>
            <a:lstStyle/>
            <a:p>
              <a:endParaRPr lang="en-US"/>
            </a:p>
          </p:txBody>
        </p:sp>
        <p:sp>
          <p:nvSpPr>
            <p:cNvPr id="60464" name="Rectangle 51"/>
            <p:cNvSpPr>
              <a:spLocks noChangeArrowheads="1"/>
            </p:cNvSpPr>
            <p:nvPr/>
          </p:nvSpPr>
          <p:spPr bwMode="auto">
            <a:xfrm>
              <a:off x="4077" y="2426"/>
              <a:ext cx="50" cy="185"/>
            </a:xfrm>
            <a:prstGeom prst="rect">
              <a:avLst/>
            </a:prstGeom>
            <a:noFill/>
            <a:ln w="2">
              <a:solidFill>
                <a:srgbClr val="B3B3B3"/>
              </a:solidFill>
              <a:miter lim="800000"/>
              <a:headEnd/>
              <a:tailEnd/>
            </a:ln>
          </p:spPr>
          <p:txBody>
            <a:bodyPr/>
            <a:lstStyle/>
            <a:p>
              <a:endParaRPr lang="en-US"/>
            </a:p>
          </p:txBody>
        </p:sp>
        <p:sp>
          <p:nvSpPr>
            <p:cNvPr id="60465" name="Rectangle 52"/>
            <p:cNvSpPr>
              <a:spLocks noChangeArrowheads="1"/>
            </p:cNvSpPr>
            <p:nvPr/>
          </p:nvSpPr>
          <p:spPr bwMode="auto">
            <a:xfrm>
              <a:off x="1663" y="2720"/>
              <a:ext cx="1232" cy="186"/>
            </a:xfrm>
            <a:prstGeom prst="rect">
              <a:avLst/>
            </a:prstGeom>
            <a:solidFill>
              <a:srgbClr val="003F7F"/>
            </a:solidFill>
            <a:ln w="9525">
              <a:noFill/>
              <a:miter lim="800000"/>
              <a:headEnd/>
              <a:tailEnd/>
            </a:ln>
          </p:spPr>
          <p:txBody>
            <a:bodyPr/>
            <a:lstStyle/>
            <a:p>
              <a:endParaRPr lang="en-US"/>
            </a:p>
          </p:txBody>
        </p:sp>
        <p:sp>
          <p:nvSpPr>
            <p:cNvPr id="60466" name="Rectangle 53"/>
            <p:cNvSpPr>
              <a:spLocks noChangeArrowheads="1"/>
            </p:cNvSpPr>
            <p:nvPr/>
          </p:nvSpPr>
          <p:spPr bwMode="auto">
            <a:xfrm>
              <a:off x="1663" y="2720"/>
              <a:ext cx="1232" cy="186"/>
            </a:xfrm>
            <a:prstGeom prst="rect">
              <a:avLst/>
            </a:prstGeom>
            <a:noFill/>
            <a:ln w="2">
              <a:solidFill>
                <a:srgbClr val="B3B3B3"/>
              </a:solidFill>
              <a:miter lim="800000"/>
              <a:headEnd/>
              <a:tailEnd/>
            </a:ln>
          </p:spPr>
          <p:txBody>
            <a:bodyPr/>
            <a:lstStyle/>
            <a:p>
              <a:endParaRPr lang="en-US"/>
            </a:p>
          </p:txBody>
        </p:sp>
        <p:sp>
          <p:nvSpPr>
            <p:cNvPr id="60467" name="Rectangle 54"/>
            <p:cNvSpPr>
              <a:spLocks noChangeArrowheads="1"/>
            </p:cNvSpPr>
            <p:nvPr/>
          </p:nvSpPr>
          <p:spPr bwMode="auto">
            <a:xfrm>
              <a:off x="2894" y="2720"/>
              <a:ext cx="913" cy="186"/>
            </a:xfrm>
            <a:prstGeom prst="rect">
              <a:avLst/>
            </a:prstGeom>
            <a:solidFill>
              <a:srgbClr val="0068D4"/>
            </a:solidFill>
            <a:ln w="9525">
              <a:noFill/>
              <a:miter lim="800000"/>
              <a:headEnd/>
              <a:tailEnd/>
            </a:ln>
          </p:spPr>
          <p:txBody>
            <a:bodyPr/>
            <a:lstStyle/>
            <a:p>
              <a:endParaRPr lang="en-US"/>
            </a:p>
          </p:txBody>
        </p:sp>
        <p:sp>
          <p:nvSpPr>
            <p:cNvPr id="60468" name="Rectangle 55"/>
            <p:cNvSpPr>
              <a:spLocks noChangeArrowheads="1"/>
            </p:cNvSpPr>
            <p:nvPr/>
          </p:nvSpPr>
          <p:spPr bwMode="auto">
            <a:xfrm>
              <a:off x="2894" y="2720"/>
              <a:ext cx="913" cy="186"/>
            </a:xfrm>
            <a:prstGeom prst="rect">
              <a:avLst/>
            </a:prstGeom>
            <a:noFill/>
            <a:ln w="2">
              <a:solidFill>
                <a:srgbClr val="B3B3B3"/>
              </a:solidFill>
              <a:miter lim="800000"/>
              <a:headEnd/>
              <a:tailEnd/>
            </a:ln>
          </p:spPr>
          <p:txBody>
            <a:bodyPr/>
            <a:lstStyle/>
            <a:p>
              <a:endParaRPr lang="en-US"/>
            </a:p>
          </p:txBody>
        </p:sp>
        <p:sp>
          <p:nvSpPr>
            <p:cNvPr id="60469" name="Rectangle 56"/>
            <p:cNvSpPr>
              <a:spLocks noChangeArrowheads="1"/>
            </p:cNvSpPr>
            <p:nvPr/>
          </p:nvSpPr>
          <p:spPr bwMode="auto">
            <a:xfrm>
              <a:off x="3806" y="2720"/>
              <a:ext cx="272" cy="186"/>
            </a:xfrm>
            <a:prstGeom prst="rect">
              <a:avLst/>
            </a:prstGeom>
            <a:solidFill>
              <a:srgbClr val="B3D9FF"/>
            </a:solidFill>
            <a:ln w="9525">
              <a:noFill/>
              <a:miter lim="800000"/>
              <a:headEnd/>
              <a:tailEnd/>
            </a:ln>
          </p:spPr>
          <p:txBody>
            <a:bodyPr/>
            <a:lstStyle/>
            <a:p>
              <a:endParaRPr lang="en-US"/>
            </a:p>
          </p:txBody>
        </p:sp>
        <p:sp>
          <p:nvSpPr>
            <p:cNvPr id="60470" name="Rectangle 57"/>
            <p:cNvSpPr>
              <a:spLocks noChangeArrowheads="1"/>
            </p:cNvSpPr>
            <p:nvPr/>
          </p:nvSpPr>
          <p:spPr bwMode="auto">
            <a:xfrm>
              <a:off x="3806" y="2720"/>
              <a:ext cx="272" cy="186"/>
            </a:xfrm>
            <a:prstGeom prst="rect">
              <a:avLst/>
            </a:prstGeom>
            <a:noFill/>
            <a:ln w="2">
              <a:solidFill>
                <a:srgbClr val="999999"/>
              </a:solidFill>
              <a:miter lim="800000"/>
              <a:headEnd/>
              <a:tailEnd/>
            </a:ln>
          </p:spPr>
          <p:txBody>
            <a:bodyPr/>
            <a:lstStyle/>
            <a:p>
              <a:endParaRPr lang="en-US"/>
            </a:p>
          </p:txBody>
        </p:sp>
        <p:sp>
          <p:nvSpPr>
            <p:cNvPr id="60471" name="Rectangle 58"/>
            <p:cNvSpPr>
              <a:spLocks noChangeArrowheads="1"/>
            </p:cNvSpPr>
            <p:nvPr/>
          </p:nvSpPr>
          <p:spPr bwMode="auto">
            <a:xfrm>
              <a:off x="4077" y="2720"/>
              <a:ext cx="50" cy="186"/>
            </a:xfrm>
            <a:prstGeom prst="rect">
              <a:avLst/>
            </a:prstGeom>
            <a:solidFill>
              <a:srgbClr val="E6E6E6"/>
            </a:solidFill>
            <a:ln w="9525">
              <a:noFill/>
              <a:miter lim="800000"/>
              <a:headEnd/>
              <a:tailEnd/>
            </a:ln>
          </p:spPr>
          <p:txBody>
            <a:bodyPr/>
            <a:lstStyle/>
            <a:p>
              <a:endParaRPr lang="en-US"/>
            </a:p>
          </p:txBody>
        </p:sp>
        <p:sp>
          <p:nvSpPr>
            <p:cNvPr id="60472" name="Rectangle 59"/>
            <p:cNvSpPr>
              <a:spLocks noChangeArrowheads="1"/>
            </p:cNvSpPr>
            <p:nvPr/>
          </p:nvSpPr>
          <p:spPr bwMode="auto">
            <a:xfrm>
              <a:off x="4077" y="2720"/>
              <a:ext cx="50" cy="186"/>
            </a:xfrm>
            <a:prstGeom prst="rect">
              <a:avLst/>
            </a:prstGeom>
            <a:noFill/>
            <a:ln w="2">
              <a:solidFill>
                <a:srgbClr val="B3B3B3"/>
              </a:solidFill>
              <a:miter lim="800000"/>
              <a:headEnd/>
              <a:tailEnd/>
            </a:ln>
          </p:spPr>
          <p:txBody>
            <a:bodyPr/>
            <a:lstStyle/>
            <a:p>
              <a:endParaRPr lang="en-US"/>
            </a:p>
          </p:txBody>
        </p:sp>
        <p:sp>
          <p:nvSpPr>
            <p:cNvPr id="60473" name="Line 60"/>
            <p:cNvSpPr>
              <a:spLocks noChangeShapeType="1"/>
            </p:cNvSpPr>
            <p:nvPr/>
          </p:nvSpPr>
          <p:spPr bwMode="auto">
            <a:xfrm flipV="1">
              <a:off x="1663" y="1189"/>
              <a:ext cx="1" cy="1771"/>
            </a:xfrm>
            <a:prstGeom prst="line">
              <a:avLst/>
            </a:prstGeom>
            <a:noFill/>
            <a:ln w="2">
              <a:solidFill>
                <a:srgbClr val="B3B3B3"/>
              </a:solidFill>
              <a:round/>
              <a:headEnd/>
              <a:tailEnd/>
            </a:ln>
          </p:spPr>
          <p:txBody>
            <a:bodyPr/>
            <a:lstStyle/>
            <a:p>
              <a:endParaRPr lang="en-US"/>
            </a:p>
          </p:txBody>
        </p:sp>
        <p:sp>
          <p:nvSpPr>
            <p:cNvPr id="60474" name="Rectangle 61"/>
            <p:cNvSpPr>
              <a:spLocks noChangeArrowheads="1"/>
            </p:cNvSpPr>
            <p:nvPr/>
          </p:nvSpPr>
          <p:spPr bwMode="auto">
            <a:xfrm>
              <a:off x="1144" y="2743"/>
              <a:ext cx="443" cy="14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100K plus</a:t>
              </a:r>
              <a:endParaRPr lang="en-US"/>
            </a:p>
          </p:txBody>
        </p:sp>
        <p:sp>
          <p:nvSpPr>
            <p:cNvPr id="60475" name="Rectangle 62"/>
            <p:cNvSpPr>
              <a:spLocks noChangeArrowheads="1"/>
            </p:cNvSpPr>
            <p:nvPr/>
          </p:nvSpPr>
          <p:spPr bwMode="auto">
            <a:xfrm>
              <a:off x="1098" y="2447"/>
              <a:ext cx="482" cy="14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80 to 100K</a:t>
              </a:r>
              <a:endParaRPr lang="en-US"/>
            </a:p>
          </p:txBody>
        </p:sp>
        <p:sp>
          <p:nvSpPr>
            <p:cNvPr id="60476" name="Rectangle 63"/>
            <p:cNvSpPr>
              <a:spLocks noChangeArrowheads="1"/>
            </p:cNvSpPr>
            <p:nvPr/>
          </p:nvSpPr>
          <p:spPr bwMode="auto">
            <a:xfrm>
              <a:off x="1152" y="2152"/>
              <a:ext cx="426" cy="14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60 to 80K</a:t>
              </a:r>
              <a:endParaRPr lang="en-US"/>
            </a:p>
          </p:txBody>
        </p:sp>
        <p:sp>
          <p:nvSpPr>
            <p:cNvPr id="60477" name="Rectangle 64"/>
            <p:cNvSpPr>
              <a:spLocks noChangeArrowheads="1"/>
            </p:cNvSpPr>
            <p:nvPr/>
          </p:nvSpPr>
          <p:spPr bwMode="auto">
            <a:xfrm>
              <a:off x="1189" y="1858"/>
              <a:ext cx="461"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30 to 60K</a:t>
              </a:r>
              <a:endParaRPr lang="en-US"/>
            </a:p>
          </p:txBody>
        </p:sp>
        <p:sp>
          <p:nvSpPr>
            <p:cNvPr id="60478" name="Rectangle 65"/>
            <p:cNvSpPr>
              <a:spLocks noChangeArrowheads="1"/>
            </p:cNvSpPr>
            <p:nvPr/>
          </p:nvSpPr>
          <p:spPr bwMode="auto">
            <a:xfrm>
              <a:off x="1374" y="1562"/>
              <a:ext cx="274"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&lt;30K</a:t>
              </a:r>
              <a:endParaRPr lang="en-US"/>
            </a:p>
          </p:txBody>
        </p:sp>
        <p:sp>
          <p:nvSpPr>
            <p:cNvPr id="60479" name="Rectangle 66"/>
            <p:cNvSpPr>
              <a:spLocks noChangeArrowheads="1"/>
            </p:cNvSpPr>
            <p:nvPr/>
          </p:nvSpPr>
          <p:spPr bwMode="auto">
            <a:xfrm>
              <a:off x="1390" y="1267"/>
              <a:ext cx="260"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Total</a:t>
              </a:r>
              <a:endParaRPr lang="en-US"/>
            </a:p>
          </p:txBody>
        </p:sp>
        <p:sp>
          <p:nvSpPr>
            <p:cNvPr id="60480" name="Rectangle 67"/>
            <p:cNvSpPr>
              <a:spLocks noChangeArrowheads="1"/>
            </p:cNvSpPr>
            <p:nvPr/>
          </p:nvSpPr>
          <p:spPr bwMode="auto">
            <a:xfrm>
              <a:off x="2102" y="1264"/>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24</a:t>
              </a:r>
              <a:endParaRPr lang="en-US"/>
            </a:p>
          </p:txBody>
        </p:sp>
        <p:sp>
          <p:nvSpPr>
            <p:cNvPr id="60481" name="Rectangle 68"/>
            <p:cNvSpPr>
              <a:spLocks noChangeArrowheads="1"/>
            </p:cNvSpPr>
            <p:nvPr/>
          </p:nvSpPr>
          <p:spPr bwMode="auto">
            <a:xfrm>
              <a:off x="3413" y="1264"/>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54</a:t>
              </a:r>
              <a:endParaRPr lang="en-US"/>
            </a:p>
          </p:txBody>
        </p:sp>
        <p:sp>
          <p:nvSpPr>
            <p:cNvPr id="60482" name="Rectangle 69"/>
            <p:cNvSpPr>
              <a:spLocks noChangeArrowheads="1"/>
            </p:cNvSpPr>
            <p:nvPr/>
          </p:nvSpPr>
          <p:spPr bwMode="auto">
            <a:xfrm>
              <a:off x="3908" y="1264"/>
              <a:ext cx="166"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19</a:t>
              </a:r>
              <a:endParaRPr lang="en-US"/>
            </a:p>
          </p:txBody>
        </p:sp>
        <p:sp>
          <p:nvSpPr>
            <p:cNvPr id="60483" name="Rectangle 70"/>
            <p:cNvSpPr>
              <a:spLocks noChangeArrowheads="1"/>
            </p:cNvSpPr>
            <p:nvPr/>
          </p:nvSpPr>
          <p:spPr bwMode="auto">
            <a:xfrm>
              <a:off x="4064" y="1264"/>
              <a:ext cx="108"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3</a:t>
              </a:r>
              <a:endParaRPr lang="en-US"/>
            </a:p>
          </p:txBody>
        </p:sp>
        <p:sp>
          <p:nvSpPr>
            <p:cNvPr id="60484" name="Rectangle 71"/>
            <p:cNvSpPr>
              <a:spLocks noChangeArrowheads="1"/>
            </p:cNvSpPr>
            <p:nvPr/>
          </p:nvSpPr>
          <p:spPr bwMode="auto">
            <a:xfrm>
              <a:off x="1872" y="1554"/>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14</a:t>
              </a:r>
              <a:endParaRPr lang="en-US"/>
            </a:p>
          </p:txBody>
        </p:sp>
        <p:sp>
          <p:nvSpPr>
            <p:cNvPr id="60485" name="Rectangle 72"/>
            <p:cNvSpPr>
              <a:spLocks noChangeArrowheads="1"/>
            </p:cNvSpPr>
            <p:nvPr/>
          </p:nvSpPr>
          <p:spPr bwMode="auto">
            <a:xfrm>
              <a:off x="3068" y="1559"/>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50</a:t>
              </a:r>
              <a:endParaRPr lang="en-US"/>
            </a:p>
          </p:txBody>
        </p:sp>
        <p:sp>
          <p:nvSpPr>
            <p:cNvPr id="60486" name="Rectangle 73"/>
            <p:cNvSpPr>
              <a:spLocks noChangeArrowheads="1"/>
            </p:cNvSpPr>
            <p:nvPr/>
          </p:nvSpPr>
          <p:spPr bwMode="auto">
            <a:xfrm>
              <a:off x="3868" y="1559"/>
              <a:ext cx="166"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32</a:t>
              </a:r>
              <a:endParaRPr lang="en-US"/>
            </a:p>
          </p:txBody>
        </p:sp>
        <p:sp>
          <p:nvSpPr>
            <p:cNvPr id="60487" name="Rectangle 74"/>
            <p:cNvSpPr>
              <a:spLocks noChangeArrowheads="1"/>
            </p:cNvSpPr>
            <p:nvPr/>
          </p:nvSpPr>
          <p:spPr bwMode="auto">
            <a:xfrm>
              <a:off x="4034" y="1559"/>
              <a:ext cx="108"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3</a:t>
              </a:r>
              <a:endParaRPr lang="en-US"/>
            </a:p>
          </p:txBody>
        </p:sp>
        <p:sp>
          <p:nvSpPr>
            <p:cNvPr id="60488" name="Rectangle 75"/>
            <p:cNvSpPr>
              <a:spLocks noChangeArrowheads="1"/>
            </p:cNvSpPr>
            <p:nvPr/>
          </p:nvSpPr>
          <p:spPr bwMode="auto">
            <a:xfrm>
              <a:off x="2146" y="1854"/>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25</a:t>
              </a:r>
              <a:endParaRPr lang="en-US"/>
            </a:p>
          </p:txBody>
        </p:sp>
        <p:sp>
          <p:nvSpPr>
            <p:cNvPr id="60489" name="Rectangle 76"/>
            <p:cNvSpPr>
              <a:spLocks noChangeArrowheads="1"/>
            </p:cNvSpPr>
            <p:nvPr/>
          </p:nvSpPr>
          <p:spPr bwMode="auto">
            <a:xfrm>
              <a:off x="3560" y="1854"/>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59</a:t>
              </a:r>
              <a:endParaRPr lang="en-US"/>
            </a:p>
          </p:txBody>
        </p:sp>
        <p:sp>
          <p:nvSpPr>
            <p:cNvPr id="60490" name="Rectangle 77"/>
            <p:cNvSpPr>
              <a:spLocks noChangeArrowheads="1"/>
            </p:cNvSpPr>
            <p:nvPr/>
          </p:nvSpPr>
          <p:spPr bwMode="auto">
            <a:xfrm>
              <a:off x="3921" y="1854"/>
              <a:ext cx="166"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15</a:t>
              </a:r>
              <a:endParaRPr lang="en-US"/>
            </a:p>
          </p:txBody>
        </p:sp>
        <p:sp>
          <p:nvSpPr>
            <p:cNvPr id="60491" name="Rectangle 78"/>
            <p:cNvSpPr>
              <a:spLocks noChangeArrowheads="1"/>
            </p:cNvSpPr>
            <p:nvPr/>
          </p:nvSpPr>
          <p:spPr bwMode="auto">
            <a:xfrm>
              <a:off x="4085" y="1849"/>
              <a:ext cx="108"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1</a:t>
              </a:r>
              <a:endParaRPr lang="en-US"/>
            </a:p>
          </p:txBody>
        </p:sp>
        <p:sp>
          <p:nvSpPr>
            <p:cNvPr id="60492" name="Rectangle 79"/>
            <p:cNvSpPr>
              <a:spLocks noChangeArrowheads="1"/>
            </p:cNvSpPr>
            <p:nvPr/>
          </p:nvSpPr>
          <p:spPr bwMode="auto">
            <a:xfrm>
              <a:off x="2146" y="2149"/>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25</a:t>
              </a:r>
              <a:endParaRPr lang="en-US"/>
            </a:p>
          </p:txBody>
        </p:sp>
        <p:sp>
          <p:nvSpPr>
            <p:cNvPr id="60493" name="Rectangle 80"/>
            <p:cNvSpPr>
              <a:spLocks noChangeArrowheads="1"/>
            </p:cNvSpPr>
            <p:nvPr/>
          </p:nvSpPr>
          <p:spPr bwMode="auto">
            <a:xfrm>
              <a:off x="3709" y="2149"/>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65</a:t>
              </a:r>
              <a:endParaRPr lang="en-US"/>
            </a:p>
          </p:txBody>
        </p:sp>
        <p:sp>
          <p:nvSpPr>
            <p:cNvPr id="60494" name="Rectangle 81"/>
            <p:cNvSpPr>
              <a:spLocks noChangeArrowheads="1"/>
            </p:cNvSpPr>
            <p:nvPr/>
          </p:nvSpPr>
          <p:spPr bwMode="auto">
            <a:xfrm>
              <a:off x="3959" y="2145"/>
              <a:ext cx="108"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8</a:t>
              </a:r>
              <a:endParaRPr lang="en-US"/>
            </a:p>
          </p:txBody>
        </p:sp>
        <p:sp>
          <p:nvSpPr>
            <p:cNvPr id="60495" name="Rectangle 82"/>
            <p:cNvSpPr>
              <a:spLocks noChangeArrowheads="1"/>
            </p:cNvSpPr>
            <p:nvPr/>
          </p:nvSpPr>
          <p:spPr bwMode="auto">
            <a:xfrm>
              <a:off x="4076" y="2145"/>
              <a:ext cx="108"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2</a:t>
              </a:r>
              <a:endParaRPr lang="en-US"/>
            </a:p>
          </p:txBody>
        </p:sp>
        <p:sp>
          <p:nvSpPr>
            <p:cNvPr id="60496" name="Rectangle 83"/>
            <p:cNvSpPr>
              <a:spLocks noChangeArrowheads="1"/>
            </p:cNvSpPr>
            <p:nvPr/>
          </p:nvSpPr>
          <p:spPr bwMode="auto">
            <a:xfrm>
              <a:off x="2425" y="2445"/>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36</a:t>
              </a:r>
              <a:endParaRPr lang="en-US"/>
            </a:p>
          </p:txBody>
        </p:sp>
        <p:sp>
          <p:nvSpPr>
            <p:cNvPr id="60497" name="Rectangle 84"/>
            <p:cNvSpPr>
              <a:spLocks noChangeArrowheads="1"/>
            </p:cNvSpPr>
            <p:nvPr/>
          </p:nvSpPr>
          <p:spPr bwMode="auto">
            <a:xfrm>
              <a:off x="3807" y="2445"/>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58</a:t>
              </a:r>
              <a:endParaRPr lang="en-US"/>
            </a:p>
          </p:txBody>
        </p:sp>
        <p:sp>
          <p:nvSpPr>
            <p:cNvPr id="60498" name="Rectangle 85"/>
            <p:cNvSpPr>
              <a:spLocks noChangeArrowheads="1"/>
            </p:cNvSpPr>
            <p:nvPr/>
          </p:nvSpPr>
          <p:spPr bwMode="auto">
            <a:xfrm>
              <a:off x="3995" y="2445"/>
              <a:ext cx="108"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4</a:t>
              </a:r>
              <a:endParaRPr lang="en-US"/>
            </a:p>
          </p:txBody>
        </p:sp>
        <p:sp>
          <p:nvSpPr>
            <p:cNvPr id="60499" name="Rectangle 86"/>
            <p:cNvSpPr>
              <a:spLocks noChangeArrowheads="1"/>
            </p:cNvSpPr>
            <p:nvPr/>
          </p:nvSpPr>
          <p:spPr bwMode="auto">
            <a:xfrm>
              <a:off x="4077" y="2445"/>
              <a:ext cx="108"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2</a:t>
              </a:r>
              <a:endParaRPr lang="en-US"/>
            </a:p>
          </p:txBody>
        </p:sp>
        <p:sp>
          <p:nvSpPr>
            <p:cNvPr id="60500" name="Rectangle 87"/>
            <p:cNvSpPr>
              <a:spLocks noChangeArrowheads="1"/>
            </p:cNvSpPr>
            <p:nvPr/>
          </p:nvSpPr>
          <p:spPr bwMode="auto">
            <a:xfrm>
              <a:off x="2747" y="2733"/>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50</a:t>
              </a:r>
              <a:endParaRPr lang="en-US"/>
            </a:p>
          </p:txBody>
        </p:sp>
        <p:sp>
          <p:nvSpPr>
            <p:cNvPr id="60501" name="Rectangle 88"/>
            <p:cNvSpPr>
              <a:spLocks noChangeArrowheads="1"/>
            </p:cNvSpPr>
            <p:nvPr/>
          </p:nvSpPr>
          <p:spPr bwMode="auto">
            <a:xfrm>
              <a:off x="3630" y="2740"/>
              <a:ext cx="166" cy="17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37</a:t>
              </a:r>
              <a:endParaRPr lang="en-US"/>
            </a:p>
          </p:txBody>
        </p:sp>
        <p:sp>
          <p:nvSpPr>
            <p:cNvPr id="60502" name="Rectangle 89"/>
            <p:cNvSpPr>
              <a:spLocks noChangeArrowheads="1"/>
            </p:cNvSpPr>
            <p:nvPr/>
          </p:nvSpPr>
          <p:spPr bwMode="auto">
            <a:xfrm>
              <a:off x="3871" y="2740"/>
              <a:ext cx="166"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11</a:t>
              </a:r>
              <a:endParaRPr lang="en-US"/>
            </a:p>
          </p:txBody>
        </p:sp>
        <p:sp>
          <p:nvSpPr>
            <p:cNvPr id="60503" name="Rectangle 90"/>
            <p:cNvSpPr>
              <a:spLocks noChangeArrowheads="1"/>
            </p:cNvSpPr>
            <p:nvPr/>
          </p:nvSpPr>
          <p:spPr bwMode="auto">
            <a:xfrm>
              <a:off x="4079" y="2740"/>
              <a:ext cx="108" cy="17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3</a:t>
              </a:r>
              <a:endParaRPr lang="en-US"/>
            </a:p>
          </p:txBody>
        </p:sp>
        <p:sp>
          <p:nvSpPr>
            <p:cNvPr id="60504" name="Rectangle 91"/>
            <p:cNvSpPr>
              <a:spLocks noChangeArrowheads="1"/>
            </p:cNvSpPr>
            <p:nvPr/>
          </p:nvSpPr>
          <p:spPr bwMode="auto">
            <a:xfrm>
              <a:off x="1564" y="3096"/>
              <a:ext cx="118" cy="118"/>
            </a:xfrm>
            <a:prstGeom prst="rect">
              <a:avLst/>
            </a:prstGeom>
            <a:solidFill>
              <a:srgbClr val="003F7F"/>
            </a:solidFill>
            <a:ln w="9525">
              <a:noFill/>
              <a:miter lim="800000"/>
              <a:headEnd/>
              <a:tailEnd/>
            </a:ln>
          </p:spPr>
          <p:txBody>
            <a:bodyPr/>
            <a:lstStyle/>
            <a:p>
              <a:endParaRPr lang="en-US"/>
            </a:p>
          </p:txBody>
        </p:sp>
        <p:sp>
          <p:nvSpPr>
            <p:cNvPr id="60505" name="Rectangle 92"/>
            <p:cNvSpPr>
              <a:spLocks noChangeArrowheads="1"/>
            </p:cNvSpPr>
            <p:nvPr/>
          </p:nvSpPr>
          <p:spPr bwMode="auto">
            <a:xfrm>
              <a:off x="1564" y="3096"/>
              <a:ext cx="118" cy="118"/>
            </a:xfrm>
            <a:prstGeom prst="rect">
              <a:avLst/>
            </a:prstGeom>
            <a:noFill/>
            <a:ln w="2">
              <a:solidFill>
                <a:srgbClr val="B3B3B3"/>
              </a:solidFill>
              <a:miter lim="800000"/>
              <a:headEnd/>
              <a:tailEnd/>
            </a:ln>
          </p:spPr>
          <p:txBody>
            <a:bodyPr/>
            <a:lstStyle/>
            <a:p>
              <a:endParaRPr lang="en-US"/>
            </a:p>
          </p:txBody>
        </p:sp>
        <p:sp>
          <p:nvSpPr>
            <p:cNvPr id="60506" name="Rectangle 93"/>
            <p:cNvSpPr>
              <a:spLocks noChangeArrowheads="1"/>
            </p:cNvSpPr>
            <p:nvPr/>
          </p:nvSpPr>
          <p:spPr bwMode="auto">
            <a:xfrm>
              <a:off x="1759" y="3081"/>
              <a:ext cx="969"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More than expected</a:t>
              </a:r>
              <a:endParaRPr lang="en-US"/>
            </a:p>
          </p:txBody>
        </p:sp>
        <p:sp>
          <p:nvSpPr>
            <p:cNvPr id="60507" name="Rectangle 94"/>
            <p:cNvSpPr>
              <a:spLocks noChangeArrowheads="1"/>
            </p:cNvSpPr>
            <p:nvPr/>
          </p:nvSpPr>
          <p:spPr bwMode="auto">
            <a:xfrm>
              <a:off x="1564" y="3324"/>
              <a:ext cx="118" cy="118"/>
            </a:xfrm>
            <a:prstGeom prst="rect">
              <a:avLst/>
            </a:prstGeom>
            <a:solidFill>
              <a:srgbClr val="0068D4"/>
            </a:solidFill>
            <a:ln w="9525">
              <a:noFill/>
              <a:miter lim="800000"/>
              <a:headEnd/>
              <a:tailEnd/>
            </a:ln>
          </p:spPr>
          <p:txBody>
            <a:bodyPr/>
            <a:lstStyle/>
            <a:p>
              <a:endParaRPr lang="en-US"/>
            </a:p>
          </p:txBody>
        </p:sp>
        <p:sp>
          <p:nvSpPr>
            <p:cNvPr id="60508" name="Rectangle 95"/>
            <p:cNvSpPr>
              <a:spLocks noChangeArrowheads="1"/>
            </p:cNvSpPr>
            <p:nvPr/>
          </p:nvSpPr>
          <p:spPr bwMode="auto">
            <a:xfrm>
              <a:off x="1564" y="3324"/>
              <a:ext cx="118" cy="118"/>
            </a:xfrm>
            <a:prstGeom prst="rect">
              <a:avLst/>
            </a:prstGeom>
            <a:noFill/>
            <a:ln w="2">
              <a:solidFill>
                <a:srgbClr val="B3B3B3"/>
              </a:solidFill>
              <a:miter lim="800000"/>
              <a:headEnd/>
              <a:tailEnd/>
            </a:ln>
          </p:spPr>
          <p:txBody>
            <a:bodyPr/>
            <a:lstStyle/>
            <a:p>
              <a:endParaRPr lang="en-US"/>
            </a:p>
          </p:txBody>
        </p:sp>
        <p:sp>
          <p:nvSpPr>
            <p:cNvPr id="60509" name="Rectangle 96"/>
            <p:cNvSpPr>
              <a:spLocks noChangeArrowheads="1"/>
            </p:cNvSpPr>
            <p:nvPr/>
          </p:nvSpPr>
          <p:spPr bwMode="auto">
            <a:xfrm>
              <a:off x="1759" y="3309"/>
              <a:ext cx="622"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As expected</a:t>
              </a:r>
              <a:endParaRPr lang="en-US"/>
            </a:p>
          </p:txBody>
        </p:sp>
        <p:sp>
          <p:nvSpPr>
            <p:cNvPr id="60510" name="Rectangle 97"/>
            <p:cNvSpPr>
              <a:spLocks noChangeArrowheads="1"/>
            </p:cNvSpPr>
            <p:nvPr/>
          </p:nvSpPr>
          <p:spPr bwMode="auto">
            <a:xfrm>
              <a:off x="2865" y="3096"/>
              <a:ext cx="118" cy="118"/>
            </a:xfrm>
            <a:prstGeom prst="rect">
              <a:avLst/>
            </a:prstGeom>
            <a:solidFill>
              <a:srgbClr val="B3D9FF"/>
            </a:solidFill>
            <a:ln w="9525">
              <a:noFill/>
              <a:miter lim="800000"/>
              <a:headEnd/>
              <a:tailEnd/>
            </a:ln>
          </p:spPr>
          <p:txBody>
            <a:bodyPr/>
            <a:lstStyle/>
            <a:p>
              <a:endParaRPr lang="en-US"/>
            </a:p>
          </p:txBody>
        </p:sp>
        <p:sp>
          <p:nvSpPr>
            <p:cNvPr id="60511" name="Rectangle 98"/>
            <p:cNvSpPr>
              <a:spLocks noChangeArrowheads="1"/>
            </p:cNvSpPr>
            <p:nvPr/>
          </p:nvSpPr>
          <p:spPr bwMode="auto">
            <a:xfrm>
              <a:off x="2865" y="3096"/>
              <a:ext cx="118" cy="118"/>
            </a:xfrm>
            <a:prstGeom prst="rect">
              <a:avLst/>
            </a:prstGeom>
            <a:noFill/>
            <a:ln w="2">
              <a:solidFill>
                <a:srgbClr val="999999"/>
              </a:solidFill>
              <a:miter lim="800000"/>
              <a:headEnd/>
              <a:tailEnd/>
            </a:ln>
          </p:spPr>
          <p:txBody>
            <a:bodyPr/>
            <a:lstStyle/>
            <a:p>
              <a:endParaRPr lang="en-US"/>
            </a:p>
          </p:txBody>
        </p:sp>
        <p:sp>
          <p:nvSpPr>
            <p:cNvPr id="60512" name="Rectangle 99"/>
            <p:cNvSpPr>
              <a:spLocks noChangeArrowheads="1"/>
            </p:cNvSpPr>
            <p:nvPr/>
          </p:nvSpPr>
          <p:spPr bwMode="auto">
            <a:xfrm>
              <a:off x="3059" y="3081"/>
              <a:ext cx="952"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Less than expected</a:t>
              </a:r>
              <a:endParaRPr lang="en-US"/>
            </a:p>
          </p:txBody>
        </p:sp>
        <p:sp>
          <p:nvSpPr>
            <p:cNvPr id="60513" name="Rectangle 100"/>
            <p:cNvSpPr>
              <a:spLocks noChangeArrowheads="1"/>
            </p:cNvSpPr>
            <p:nvPr/>
          </p:nvSpPr>
          <p:spPr bwMode="auto">
            <a:xfrm>
              <a:off x="2865" y="3324"/>
              <a:ext cx="118" cy="118"/>
            </a:xfrm>
            <a:prstGeom prst="rect">
              <a:avLst/>
            </a:prstGeom>
            <a:solidFill>
              <a:srgbClr val="E6E6E6"/>
            </a:solidFill>
            <a:ln w="9525">
              <a:noFill/>
              <a:miter lim="800000"/>
              <a:headEnd/>
              <a:tailEnd/>
            </a:ln>
          </p:spPr>
          <p:txBody>
            <a:bodyPr/>
            <a:lstStyle/>
            <a:p>
              <a:endParaRPr lang="en-US"/>
            </a:p>
          </p:txBody>
        </p:sp>
        <p:sp>
          <p:nvSpPr>
            <p:cNvPr id="60514" name="Rectangle 101"/>
            <p:cNvSpPr>
              <a:spLocks noChangeArrowheads="1"/>
            </p:cNvSpPr>
            <p:nvPr/>
          </p:nvSpPr>
          <p:spPr bwMode="auto">
            <a:xfrm>
              <a:off x="2865" y="3324"/>
              <a:ext cx="118" cy="118"/>
            </a:xfrm>
            <a:prstGeom prst="rect">
              <a:avLst/>
            </a:prstGeom>
            <a:noFill/>
            <a:ln w="2">
              <a:solidFill>
                <a:srgbClr val="B3B3B3"/>
              </a:solidFill>
              <a:miter lim="800000"/>
              <a:headEnd/>
              <a:tailEnd/>
            </a:ln>
          </p:spPr>
          <p:txBody>
            <a:bodyPr/>
            <a:lstStyle/>
            <a:p>
              <a:endParaRPr lang="en-US"/>
            </a:p>
          </p:txBody>
        </p:sp>
        <p:sp>
          <p:nvSpPr>
            <p:cNvPr id="60515" name="Rectangle 102"/>
            <p:cNvSpPr>
              <a:spLocks noChangeArrowheads="1"/>
            </p:cNvSpPr>
            <p:nvPr/>
          </p:nvSpPr>
          <p:spPr bwMode="auto">
            <a:xfrm>
              <a:off x="3059" y="3309"/>
              <a:ext cx="749" cy="17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Depends/dk/na</a:t>
              </a:r>
              <a:endParaRPr lang="en-US"/>
            </a:p>
          </p:txBody>
        </p:sp>
      </p:grpSp>
      <p:sp>
        <p:nvSpPr>
          <p:cNvPr id="60517" name="Rectangle 101"/>
          <p:cNvSpPr>
            <a:spLocks noChangeArrowheads="1"/>
          </p:cNvSpPr>
          <p:nvPr/>
        </p:nvSpPr>
        <p:spPr bwMode="auto">
          <a:xfrm>
            <a:off x="7086600" y="2057400"/>
            <a:ext cx="1676400" cy="2286000"/>
          </a:xfrm>
          <a:prstGeom prst="rect">
            <a:avLst/>
          </a:prstGeom>
          <a:noFill/>
          <a:ln w="9525">
            <a:solidFill>
              <a:schemeClr val="tx1"/>
            </a:solidFill>
            <a:miter lim="800000"/>
            <a:headEnd/>
            <a:tailEnd/>
          </a:ln>
          <a:effectLst/>
        </p:spPr>
        <p:txBody>
          <a:bodyPr wrap="none" anchor="ctr"/>
          <a:lstStyle/>
          <a:p>
            <a:endParaRPr lang="en-US"/>
          </a:p>
        </p:txBody>
      </p:sp>
      <p:sp>
        <p:nvSpPr>
          <p:cNvPr id="60518" name="Text Box 102"/>
          <p:cNvSpPr txBox="1">
            <a:spLocks noChangeArrowheads="1"/>
          </p:cNvSpPr>
          <p:nvPr/>
        </p:nvSpPr>
        <p:spPr bwMode="auto">
          <a:xfrm>
            <a:off x="7086600" y="2057400"/>
            <a:ext cx="1752600" cy="2246769"/>
          </a:xfrm>
          <a:prstGeom prst="rect">
            <a:avLst/>
          </a:prstGeom>
          <a:noFill/>
          <a:ln w="9525">
            <a:noFill/>
            <a:miter lim="800000"/>
            <a:headEnd/>
            <a:tailEnd/>
          </a:ln>
          <a:effectLst/>
        </p:spPr>
        <p:txBody>
          <a:bodyPr wrap="square">
            <a:spAutoFit/>
          </a:bodyPr>
          <a:lstStyle/>
          <a:p>
            <a:r>
              <a:rPr lang="fr-CA" sz="1000" b="1" dirty="0" smtClean="0"/>
              <a:t>Atlantic:</a:t>
            </a:r>
            <a:endParaRPr lang="fr-CA" sz="1000" b="1" dirty="0"/>
          </a:p>
          <a:p>
            <a:r>
              <a:rPr lang="fr-CA" sz="1000" dirty="0"/>
              <a:t>14% More than expected 57% As much as expected</a:t>
            </a:r>
          </a:p>
          <a:p>
            <a:r>
              <a:rPr lang="fr-CA" sz="1000" dirty="0"/>
              <a:t>22% Less than expected</a:t>
            </a:r>
          </a:p>
          <a:p>
            <a:endParaRPr lang="fr-CA" sz="1000" dirty="0"/>
          </a:p>
          <a:p>
            <a:r>
              <a:rPr lang="fr-CA" sz="1000" b="1" dirty="0"/>
              <a:t>Prairies:</a:t>
            </a:r>
          </a:p>
          <a:p>
            <a:r>
              <a:rPr lang="fr-CA" sz="1000" dirty="0"/>
              <a:t>18% More than expected</a:t>
            </a:r>
          </a:p>
          <a:p>
            <a:r>
              <a:rPr lang="fr-CA" sz="1000" dirty="0"/>
              <a:t>56% As much as expected</a:t>
            </a:r>
          </a:p>
          <a:p>
            <a:r>
              <a:rPr lang="fr-CA" sz="1000" dirty="0"/>
              <a:t>21% Less than expected</a:t>
            </a:r>
          </a:p>
          <a:p>
            <a:endParaRPr lang="fr-CA" sz="1000" dirty="0"/>
          </a:p>
          <a:p>
            <a:r>
              <a:rPr lang="fr-CA" sz="1000" b="1" dirty="0"/>
              <a:t>BC:</a:t>
            </a:r>
          </a:p>
          <a:p>
            <a:r>
              <a:rPr lang="fr-CA" sz="1000" dirty="0"/>
              <a:t>32% More than expected</a:t>
            </a:r>
          </a:p>
          <a:p>
            <a:r>
              <a:rPr lang="fr-CA" sz="1000" dirty="0"/>
              <a:t>48% As much as expected</a:t>
            </a:r>
          </a:p>
          <a:p>
            <a:r>
              <a:rPr lang="fr-CA" sz="1000" dirty="0"/>
              <a:t>20% Less than expected</a:t>
            </a:r>
            <a:endParaRPr lang="en-US" sz="10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62466"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Three in ten retirees living very comfortably</a:t>
            </a:r>
          </a:p>
        </p:txBody>
      </p:sp>
      <p:sp>
        <p:nvSpPr>
          <p:cNvPr id="62467"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62468" name="Rectangle 7"/>
          <p:cNvSpPr>
            <a:spLocks noChangeArrowheads="1"/>
          </p:cNvSpPr>
          <p:nvPr/>
        </p:nvSpPr>
        <p:spPr bwMode="auto">
          <a:xfrm>
            <a:off x="457200" y="5927725"/>
            <a:ext cx="6151563" cy="428625"/>
          </a:xfrm>
          <a:prstGeom prst="rect">
            <a:avLst/>
          </a:prstGeom>
          <a:noFill/>
          <a:ln w="9525">
            <a:noFill/>
            <a:miter lim="800000"/>
            <a:headEnd/>
            <a:tailEnd/>
          </a:ln>
        </p:spPr>
        <p:txBody>
          <a:bodyPr wrap="none" anchor="ctr">
            <a:spAutoFit/>
          </a:bodyPr>
          <a:lstStyle/>
          <a:p>
            <a:pPr eaLnBrk="0" hangingPunct="0">
              <a:tabLst>
                <a:tab pos="274638" algn="l"/>
                <a:tab pos="457200" algn="l"/>
                <a:tab pos="639763" algn="l"/>
              </a:tabLst>
            </a:pPr>
            <a:r>
              <a:rPr lang="en-US" sz="1100" i="1">
                <a:latin typeface="Arial Narrow" pitchFamily="34" charset="0"/>
              </a:rPr>
              <a:t>Q. </a:t>
            </a:r>
            <a:r>
              <a:rPr lang="en-CA" sz="1100" i="1">
                <a:latin typeface="Arial Narrow" pitchFamily="34" charset="0"/>
              </a:rPr>
              <a:t>Would you say in terms of your financial situation, you are living very, somewhat, not very or not at all comfortably?</a:t>
            </a:r>
            <a:endParaRPr lang="en-US" sz="1100" i="1">
              <a:latin typeface="Arial Narrow" pitchFamily="34" charset="0"/>
            </a:endParaRPr>
          </a:p>
          <a:p>
            <a:pPr eaLnBrk="0" hangingPunct="0">
              <a:tabLst>
                <a:tab pos="274638" algn="l"/>
                <a:tab pos="457200" algn="l"/>
                <a:tab pos="639763" algn="l"/>
              </a:tabLst>
            </a:pPr>
            <a:r>
              <a:rPr lang="en-US" sz="1100" i="1">
                <a:latin typeface="Arial Narrow" pitchFamily="34" charset="0"/>
              </a:rPr>
              <a:t>Subsample: Retired</a:t>
            </a:r>
          </a:p>
        </p:txBody>
      </p:sp>
      <p:sp>
        <p:nvSpPr>
          <p:cNvPr id="62469" name="AutoShape 8"/>
          <p:cNvSpPr>
            <a:spLocks noChangeAspect="1" noChangeArrowheads="1" noTextEdit="1"/>
          </p:cNvSpPr>
          <p:nvPr/>
        </p:nvSpPr>
        <p:spPr bwMode="auto">
          <a:xfrm>
            <a:off x="1219200" y="990600"/>
            <a:ext cx="7162800" cy="4672013"/>
          </a:xfrm>
          <a:prstGeom prst="rect">
            <a:avLst/>
          </a:prstGeom>
          <a:noFill/>
          <a:ln w="9525">
            <a:noFill/>
            <a:miter lim="800000"/>
            <a:headEnd/>
            <a:tailEnd/>
          </a:ln>
        </p:spPr>
        <p:txBody>
          <a:bodyPr/>
          <a:lstStyle/>
          <a:p>
            <a:endParaRPr lang="en-US"/>
          </a:p>
        </p:txBody>
      </p:sp>
      <p:sp>
        <p:nvSpPr>
          <p:cNvPr id="62470" name="Rectangle 10"/>
          <p:cNvSpPr>
            <a:spLocks noChangeArrowheads="1"/>
          </p:cNvSpPr>
          <p:nvPr/>
        </p:nvSpPr>
        <p:spPr bwMode="auto">
          <a:xfrm>
            <a:off x="1771650" y="965200"/>
            <a:ext cx="2090738" cy="444500"/>
          </a:xfrm>
          <a:prstGeom prst="rect">
            <a:avLst/>
          </a:prstGeom>
          <a:noFill/>
          <a:ln w="9525">
            <a:noFill/>
            <a:miter lim="800000"/>
            <a:headEnd/>
            <a:tailEnd/>
          </a:ln>
        </p:spPr>
        <p:txBody>
          <a:bodyPr wrap="none" lIns="0" tIns="0" rIns="0" bIns="0">
            <a:spAutoFit/>
          </a:bodyPr>
          <a:lstStyle/>
          <a:p>
            <a:r>
              <a:rPr lang="en-US" sz="2600">
                <a:solidFill>
                  <a:srgbClr val="000000"/>
                </a:solidFill>
                <a:latin typeface="Arial Narrow" pitchFamily="34" charset="0"/>
              </a:rPr>
              <a:t>Financial comfort</a:t>
            </a:r>
            <a:endParaRPr lang="en-US"/>
          </a:p>
        </p:txBody>
      </p:sp>
      <p:sp>
        <p:nvSpPr>
          <p:cNvPr id="62471" name="Rectangle 11"/>
          <p:cNvSpPr>
            <a:spLocks noChangeArrowheads="1"/>
          </p:cNvSpPr>
          <p:nvPr/>
        </p:nvSpPr>
        <p:spPr bwMode="auto">
          <a:xfrm>
            <a:off x="1776413" y="1349375"/>
            <a:ext cx="1747837" cy="339725"/>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Narrow" pitchFamily="34" charset="0"/>
              </a:rPr>
              <a:t>By income     2010</a:t>
            </a:r>
            <a:endParaRPr lang="en-US"/>
          </a:p>
        </p:txBody>
      </p:sp>
      <p:sp>
        <p:nvSpPr>
          <p:cNvPr id="62472" name="Rectangle 12"/>
          <p:cNvSpPr>
            <a:spLocks noChangeArrowheads="1"/>
          </p:cNvSpPr>
          <p:nvPr/>
        </p:nvSpPr>
        <p:spPr bwMode="auto">
          <a:xfrm>
            <a:off x="2662238" y="1943100"/>
            <a:ext cx="1169987" cy="293688"/>
          </a:xfrm>
          <a:prstGeom prst="rect">
            <a:avLst/>
          </a:prstGeom>
          <a:solidFill>
            <a:srgbClr val="003F7F"/>
          </a:solidFill>
          <a:ln w="9525">
            <a:noFill/>
            <a:miter lim="800000"/>
            <a:headEnd/>
            <a:tailEnd/>
          </a:ln>
        </p:spPr>
        <p:txBody>
          <a:bodyPr/>
          <a:lstStyle/>
          <a:p>
            <a:endParaRPr lang="en-US"/>
          </a:p>
        </p:txBody>
      </p:sp>
      <p:sp>
        <p:nvSpPr>
          <p:cNvPr id="62473" name="Rectangle 13"/>
          <p:cNvSpPr>
            <a:spLocks noChangeArrowheads="1"/>
          </p:cNvSpPr>
          <p:nvPr/>
        </p:nvSpPr>
        <p:spPr bwMode="auto">
          <a:xfrm>
            <a:off x="2662238" y="1943100"/>
            <a:ext cx="1169987" cy="293688"/>
          </a:xfrm>
          <a:prstGeom prst="rect">
            <a:avLst/>
          </a:prstGeom>
          <a:noFill/>
          <a:ln w="2">
            <a:solidFill>
              <a:srgbClr val="B3B3B3"/>
            </a:solidFill>
            <a:miter lim="800000"/>
            <a:headEnd/>
            <a:tailEnd/>
          </a:ln>
        </p:spPr>
        <p:txBody>
          <a:bodyPr/>
          <a:lstStyle/>
          <a:p>
            <a:endParaRPr lang="en-US"/>
          </a:p>
        </p:txBody>
      </p:sp>
      <p:sp>
        <p:nvSpPr>
          <p:cNvPr id="62474" name="Rectangle 14"/>
          <p:cNvSpPr>
            <a:spLocks noChangeArrowheads="1"/>
          </p:cNvSpPr>
          <p:nvPr/>
        </p:nvSpPr>
        <p:spPr bwMode="auto">
          <a:xfrm>
            <a:off x="3830638" y="1943100"/>
            <a:ext cx="2108200" cy="293688"/>
          </a:xfrm>
          <a:prstGeom prst="rect">
            <a:avLst/>
          </a:prstGeom>
          <a:solidFill>
            <a:srgbClr val="0068D4"/>
          </a:solidFill>
          <a:ln w="9525">
            <a:noFill/>
            <a:miter lim="800000"/>
            <a:headEnd/>
            <a:tailEnd/>
          </a:ln>
        </p:spPr>
        <p:txBody>
          <a:bodyPr/>
          <a:lstStyle/>
          <a:p>
            <a:endParaRPr lang="en-US"/>
          </a:p>
        </p:txBody>
      </p:sp>
      <p:sp>
        <p:nvSpPr>
          <p:cNvPr id="62475" name="Rectangle 15"/>
          <p:cNvSpPr>
            <a:spLocks noChangeArrowheads="1"/>
          </p:cNvSpPr>
          <p:nvPr/>
        </p:nvSpPr>
        <p:spPr bwMode="auto">
          <a:xfrm>
            <a:off x="3830638" y="1943100"/>
            <a:ext cx="2108200" cy="293688"/>
          </a:xfrm>
          <a:prstGeom prst="rect">
            <a:avLst/>
          </a:prstGeom>
          <a:noFill/>
          <a:ln w="2">
            <a:solidFill>
              <a:srgbClr val="B3B3B3"/>
            </a:solidFill>
            <a:miter lim="800000"/>
            <a:headEnd/>
            <a:tailEnd/>
          </a:ln>
        </p:spPr>
        <p:txBody>
          <a:bodyPr/>
          <a:lstStyle/>
          <a:p>
            <a:endParaRPr lang="en-US"/>
          </a:p>
        </p:txBody>
      </p:sp>
      <p:sp>
        <p:nvSpPr>
          <p:cNvPr id="62476" name="Rectangle 16"/>
          <p:cNvSpPr>
            <a:spLocks noChangeArrowheads="1"/>
          </p:cNvSpPr>
          <p:nvPr/>
        </p:nvSpPr>
        <p:spPr bwMode="auto">
          <a:xfrm>
            <a:off x="5937250" y="1943100"/>
            <a:ext cx="227013" cy="293688"/>
          </a:xfrm>
          <a:prstGeom prst="rect">
            <a:avLst/>
          </a:prstGeom>
          <a:solidFill>
            <a:srgbClr val="7FBFFF"/>
          </a:solidFill>
          <a:ln w="9525">
            <a:noFill/>
            <a:miter lim="800000"/>
            <a:headEnd/>
            <a:tailEnd/>
          </a:ln>
        </p:spPr>
        <p:txBody>
          <a:bodyPr/>
          <a:lstStyle/>
          <a:p>
            <a:endParaRPr lang="en-US"/>
          </a:p>
        </p:txBody>
      </p:sp>
      <p:sp>
        <p:nvSpPr>
          <p:cNvPr id="62477" name="Rectangle 17"/>
          <p:cNvSpPr>
            <a:spLocks noChangeArrowheads="1"/>
          </p:cNvSpPr>
          <p:nvPr/>
        </p:nvSpPr>
        <p:spPr bwMode="auto">
          <a:xfrm>
            <a:off x="5937250" y="1943100"/>
            <a:ext cx="227013" cy="293688"/>
          </a:xfrm>
          <a:prstGeom prst="rect">
            <a:avLst/>
          </a:prstGeom>
          <a:noFill/>
          <a:ln w="2">
            <a:solidFill>
              <a:srgbClr val="999999"/>
            </a:solidFill>
            <a:miter lim="800000"/>
            <a:headEnd/>
            <a:tailEnd/>
          </a:ln>
        </p:spPr>
        <p:txBody>
          <a:bodyPr/>
          <a:lstStyle/>
          <a:p>
            <a:endParaRPr lang="en-US"/>
          </a:p>
        </p:txBody>
      </p:sp>
      <p:sp>
        <p:nvSpPr>
          <p:cNvPr id="62478" name="Rectangle 18"/>
          <p:cNvSpPr>
            <a:spLocks noChangeArrowheads="1"/>
          </p:cNvSpPr>
          <p:nvPr/>
        </p:nvSpPr>
        <p:spPr bwMode="auto">
          <a:xfrm>
            <a:off x="6162675" y="1943100"/>
            <a:ext cx="188913" cy="293688"/>
          </a:xfrm>
          <a:prstGeom prst="rect">
            <a:avLst/>
          </a:prstGeom>
          <a:solidFill>
            <a:srgbClr val="D9EEFF"/>
          </a:solidFill>
          <a:ln w="9525">
            <a:noFill/>
            <a:miter lim="800000"/>
            <a:headEnd/>
            <a:tailEnd/>
          </a:ln>
        </p:spPr>
        <p:txBody>
          <a:bodyPr/>
          <a:lstStyle/>
          <a:p>
            <a:endParaRPr lang="en-US"/>
          </a:p>
        </p:txBody>
      </p:sp>
      <p:sp>
        <p:nvSpPr>
          <p:cNvPr id="62479" name="Rectangle 19"/>
          <p:cNvSpPr>
            <a:spLocks noChangeArrowheads="1"/>
          </p:cNvSpPr>
          <p:nvPr/>
        </p:nvSpPr>
        <p:spPr bwMode="auto">
          <a:xfrm>
            <a:off x="6162675" y="1943100"/>
            <a:ext cx="188913" cy="293688"/>
          </a:xfrm>
          <a:prstGeom prst="rect">
            <a:avLst/>
          </a:prstGeom>
          <a:noFill/>
          <a:ln w="2">
            <a:solidFill>
              <a:srgbClr val="B3B3B3"/>
            </a:solidFill>
            <a:miter lim="800000"/>
            <a:headEnd/>
            <a:tailEnd/>
          </a:ln>
        </p:spPr>
        <p:txBody>
          <a:bodyPr/>
          <a:lstStyle/>
          <a:p>
            <a:endParaRPr lang="en-US"/>
          </a:p>
        </p:txBody>
      </p:sp>
      <p:sp>
        <p:nvSpPr>
          <p:cNvPr id="62480" name="Rectangle 20"/>
          <p:cNvSpPr>
            <a:spLocks noChangeArrowheads="1"/>
          </p:cNvSpPr>
          <p:nvPr/>
        </p:nvSpPr>
        <p:spPr bwMode="auto">
          <a:xfrm>
            <a:off x="6350000" y="1943100"/>
            <a:ext cx="76200" cy="293688"/>
          </a:xfrm>
          <a:prstGeom prst="rect">
            <a:avLst/>
          </a:prstGeom>
          <a:solidFill>
            <a:srgbClr val="E6E6E6"/>
          </a:solidFill>
          <a:ln w="9525">
            <a:noFill/>
            <a:miter lim="800000"/>
            <a:headEnd/>
            <a:tailEnd/>
          </a:ln>
        </p:spPr>
        <p:txBody>
          <a:bodyPr/>
          <a:lstStyle/>
          <a:p>
            <a:endParaRPr lang="en-US"/>
          </a:p>
        </p:txBody>
      </p:sp>
      <p:sp>
        <p:nvSpPr>
          <p:cNvPr id="62481" name="Rectangle 21"/>
          <p:cNvSpPr>
            <a:spLocks noChangeArrowheads="1"/>
          </p:cNvSpPr>
          <p:nvPr/>
        </p:nvSpPr>
        <p:spPr bwMode="auto">
          <a:xfrm>
            <a:off x="6350000" y="1943100"/>
            <a:ext cx="76200" cy="293688"/>
          </a:xfrm>
          <a:prstGeom prst="rect">
            <a:avLst/>
          </a:prstGeom>
          <a:noFill/>
          <a:ln w="2">
            <a:solidFill>
              <a:srgbClr val="B3B3B3"/>
            </a:solidFill>
            <a:miter lim="800000"/>
            <a:headEnd/>
            <a:tailEnd/>
          </a:ln>
        </p:spPr>
        <p:txBody>
          <a:bodyPr/>
          <a:lstStyle/>
          <a:p>
            <a:endParaRPr lang="en-US"/>
          </a:p>
        </p:txBody>
      </p:sp>
      <p:sp>
        <p:nvSpPr>
          <p:cNvPr id="62482" name="Rectangle 22"/>
          <p:cNvSpPr>
            <a:spLocks noChangeArrowheads="1"/>
          </p:cNvSpPr>
          <p:nvPr/>
        </p:nvSpPr>
        <p:spPr bwMode="auto">
          <a:xfrm>
            <a:off x="2662238" y="2411413"/>
            <a:ext cx="530225" cy="295275"/>
          </a:xfrm>
          <a:prstGeom prst="rect">
            <a:avLst/>
          </a:prstGeom>
          <a:solidFill>
            <a:srgbClr val="003F7F"/>
          </a:solidFill>
          <a:ln w="9525">
            <a:noFill/>
            <a:miter lim="800000"/>
            <a:headEnd/>
            <a:tailEnd/>
          </a:ln>
        </p:spPr>
        <p:txBody>
          <a:bodyPr/>
          <a:lstStyle/>
          <a:p>
            <a:endParaRPr lang="en-US"/>
          </a:p>
        </p:txBody>
      </p:sp>
      <p:sp>
        <p:nvSpPr>
          <p:cNvPr id="62483" name="Rectangle 23"/>
          <p:cNvSpPr>
            <a:spLocks noChangeArrowheads="1"/>
          </p:cNvSpPr>
          <p:nvPr/>
        </p:nvSpPr>
        <p:spPr bwMode="auto">
          <a:xfrm>
            <a:off x="2662238" y="2411413"/>
            <a:ext cx="530225" cy="295275"/>
          </a:xfrm>
          <a:prstGeom prst="rect">
            <a:avLst/>
          </a:prstGeom>
          <a:noFill/>
          <a:ln w="2">
            <a:solidFill>
              <a:srgbClr val="B3B3B3"/>
            </a:solidFill>
            <a:miter lim="800000"/>
            <a:headEnd/>
            <a:tailEnd/>
          </a:ln>
        </p:spPr>
        <p:txBody>
          <a:bodyPr/>
          <a:lstStyle/>
          <a:p>
            <a:endParaRPr lang="en-US"/>
          </a:p>
        </p:txBody>
      </p:sp>
      <p:sp>
        <p:nvSpPr>
          <p:cNvPr id="62484" name="Rectangle 24"/>
          <p:cNvSpPr>
            <a:spLocks noChangeArrowheads="1"/>
          </p:cNvSpPr>
          <p:nvPr/>
        </p:nvSpPr>
        <p:spPr bwMode="auto">
          <a:xfrm>
            <a:off x="3190875" y="2411413"/>
            <a:ext cx="2070100" cy="295275"/>
          </a:xfrm>
          <a:prstGeom prst="rect">
            <a:avLst/>
          </a:prstGeom>
          <a:solidFill>
            <a:srgbClr val="0068D4"/>
          </a:solidFill>
          <a:ln w="9525">
            <a:noFill/>
            <a:miter lim="800000"/>
            <a:headEnd/>
            <a:tailEnd/>
          </a:ln>
        </p:spPr>
        <p:txBody>
          <a:bodyPr/>
          <a:lstStyle/>
          <a:p>
            <a:endParaRPr lang="en-US"/>
          </a:p>
        </p:txBody>
      </p:sp>
      <p:sp>
        <p:nvSpPr>
          <p:cNvPr id="62485" name="Rectangle 25"/>
          <p:cNvSpPr>
            <a:spLocks noChangeArrowheads="1"/>
          </p:cNvSpPr>
          <p:nvPr/>
        </p:nvSpPr>
        <p:spPr bwMode="auto">
          <a:xfrm>
            <a:off x="3190875" y="2411413"/>
            <a:ext cx="2070100" cy="295275"/>
          </a:xfrm>
          <a:prstGeom prst="rect">
            <a:avLst/>
          </a:prstGeom>
          <a:noFill/>
          <a:ln w="2">
            <a:solidFill>
              <a:srgbClr val="B3B3B3"/>
            </a:solidFill>
            <a:miter lim="800000"/>
            <a:headEnd/>
            <a:tailEnd/>
          </a:ln>
        </p:spPr>
        <p:txBody>
          <a:bodyPr/>
          <a:lstStyle/>
          <a:p>
            <a:endParaRPr lang="en-US"/>
          </a:p>
        </p:txBody>
      </p:sp>
      <p:sp>
        <p:nvSpPr>
          <p:cNvPr id="62486" name="Rectangle 26"/>
          <p:cNvSpPr>
            <a:spLocks noChangeArrowheads="1"/>
          </p:cNvSpPr>
          <p:nvPr/>
        </p:nvSpPr>
        <p:spPr bwMode="auto">
          <a:xfrm>
            <a:off x="5260975" y="2411413"/>
            <a:ext cx="527050" cy="295275"/>
          </a:xfrm>
          <a:prstGeom prst="rect">
            <a:avLst/>
          </a:prstGeom>
          <a:solidFill>
            <a:srgbClr val="7FBFFF"/>
          </a:solidFill>
          <a:ln w="9525">
            <a:noFill/>
            <a:miter lim="800000"/>
            <a:headEnd/>
            <a:tailEnd/>
          </a:ln>
        </p:spPr>
        <p:txBody>
          <a:bodyPr/>
          <a:lstStyle/>
          <a:p>
            <a:endParaRPr lang="en-US"/>
          </a:p>
        </p:txBody>
      </p:sp>
      <p:sp>
        <p:nvSpPr>
          <p:cNvPr id="62487" name="Rectangle 27"/>
          <p:cNvSpPr>
            <a:spLocks noChangeArrowheads="1"/>
          </p:cNvSpPr>
          <p:nvPr/>
        </p:nvSpPr>
        <p:spPr bwMode="auto">
          <a:xfrm>
            <a:off x="5260975" y="2411413"/>
            <a:ext cx="527050" cy="295275"/>
          </a:xfrm>
          <a:prstGeom prst="rect">
            <a:avLst/>
          </a:prstGeom>
          <a:noFill/>
          <a:ln w="2">
            <a:solidFill>
              <a:srgbClr val="999999"/>
            </a:solidFill>
            <a:miter lim="800000"/>
            <a:headEnd/>
            <a:tailEnd/>
          </a:ln>
        </p:spPr>
        <p:txBody>
          <a:bodyPr/>
          <a:lstStyle/>
          <a:p>
            <a:endParaRPr lang="en-US"/>
          </a:p>
        </p:txBody>
      </p:sp>
      <p:sp>
        <p:nvSpPr>
          <p:cNvPr id="62488" name="Rectangle 28"/>
          <p:cNvSpPr>
            <a:spLocks noChangeArrowheads="1"/>
          </p:cNvSpPr>
          <p:nvPr/>
        </p:nvSpPr>
        <p:spPr bwMode="auto">
          <a:xfrm>
            <a:off x="5786438" y="2411413"/>
            <a:ext cx="490537" cy="295275"/>
          </a:xfrm>
          <a:prstGeom prst="rect">
            <a:avLst/>
          </a:prstGeom>
          <a:solidFill>
            <a:srgbClr val="D9EEFF"/>
          </a:solidFill>
          <a:ln w="9525">
            <a:noFill/>
            <a:miter lim="800000"/>
            <a:headEnd/>
            <a:tailEnd/>
          </a:ln>
        </p:spPr>
        <p:txBody>
          <a:bodyPr/>
          <a:lstStyle/>
          <a:p>
            <a:endParaRPr lang="en-US"/>
          </a:p>
        </p:txBody>
      </p:sp>
      <p:sp>
        <p:nvSpPr>
          <p:cNvPr id="62489" name="Rectangle 29"/>
          <p:cNvSpPr>
            <a:spLocks noChangeArrowheads="1"/>
          </p:cNvSpPr>
          <p:nvPr/>
        </p:nvSpPr>
        <p:spPr bwMode="auto">
          <a:xfrm>
            <a:off x="5786438" y="2411413"/>
            <a:ext cx="490537" cy="295275"/>
          </a:xfrm>
          <a:prstGeom prst="rect">
            <a:avLst/>
          </a:prstGeom>
          <a:noFill/>
          <a:ln w="2">
            <a:solidFill>
              <a:srgbClr val="B3B3B3"/>
            </a:solidFill>
            <a:miter lim="800000"/>
            <a:headEnd/>
            <a:tailEnd/>
          </a:ln>
        </p:spPr>
        <p:txBody>
          <a:bodyPr/>
          <a:lstStyle/>
          <a:p>
            <a:endParaRPr lang="en-US"/>
          </a:p>
        </p:txBody>
      </p:sp>
      <p:sp>
        <p:nvSpPr>
          <p:cNvPr id="62490" name="Rectangle 30"/>
          <p:cNvSpPr>
            <a:spLocks noChangeArrowheads="1"/>
          </p:cNvSpPr>
          <p:nvPr/>
        </p:nvSpPr>
        <p:spPr bwMode="auto">
          <a:xfrm>
            <a:off x="6275388" y="2411413"/>
            <a:ext cx="114300" cy="295275"/>
          </a:xfrm>
          <a:prstGeom prst="rect">
            <a:avLst/>
          </a:prstGeom>
          <a:solidFill>
            <a:srgbClr val="E6E6E6"/>
          </a:solidFill>
          <a:ln w="9525">
            <a:noFill/>
            <a:miter lim="800000"/>
            <a:headEnd/>
            <a:tailEnd/>
          </a:ln>
        </p:spPr>
        <p:txBody>
          <a:bodyPr/>
          <a:lstStyle/>
          <a:p>
            <a:endParaRPr lang="en-US"/>
          </a:p>
        </p:txBody>
      </p:sp>
      <p:sp>
        <p:nvSpPr>
          <p:cNvPr id="62491" name="Rectangle 31"/>
          <p:cNvSpPr>
            <a:spLocks noChangeArrowheads="1"/>
          </p:cNvSpPr>
          <p:nvPr/>
        </p:nvSpPr>
        <p:spPr bwMode="auto">
          <a:xfrm>
            <a:off x="6275388" y="2411413"/>
            <a:ext cx="114300" cy="295275"/>
          </a:xfrm>
          <a:prstGeom prst="rect">
            <a:avLst/>
          </a:prstGeom>
          <a:noFill/>
          <a:ln w="2">
            <a:solidFill>
              <a:srgbClr val="B3B3B3"/>
            </a:solidFill>
            <a:miter lim="800000"/>
            <a:headEnd/>
            <a:tailEnd/>
          </a:ln>
        </p:spPr>
        <p:txBody>
          <a:bodyPr/>
          <a:lstStyle/>
          <a:p>
            <a:endParaRPr lang="en-US"/>
          </a:p>
        </p:txBody>
      </p:sp>
      <p:sp>
        <p:nvSpPr>
          <p:cNvPr id="62492" name="Rectangle 32"/>
          <p:cNvSpPr>
            <a:spLocks noChangeArrowheads="1"/>
          </p:cNvSpPr>
          <p:nvPr/>
        </p:nvSpPr>
        <p:spPr bwMode="auto">
          <a:xfrm>
            <a:off x="2662238" y="2881313"/>
            <a:ext cx="1169987" cy="295275"/>
          </a:xfrm>
          <a:prstGeom prst="rect">
            <a:avLst/>
          </a:prstGeom>
          <a:solidFill>
            <a:srgbClr val="003F7F"/>
          </a:solidFill>
          <a:ln w="9525">
            <a:noFill/>
            <a:miter lim="800000"/>
            <a:headEnd/>
            <a:tailEnd/>
          </a:ln>
        </p:spPr>
        <p:txBody>
          <a:bodyPr/>
          <a:lstStyle/>
          <a:p>
            <a:endParaRPr lang="en-US"/>
          </a:p>
        </p:txBody>
      </p:sp>
      <p:sp>
        <p:nvSpPr>
          <p:cNvPr id="62493" name="Rectangle 33"/>
          <p:cNvSpPr>
            <a:spLocks noChangeArrowheads="1"/>
          </p:cNvSpPr>
          <p:nvPr/>
        </p:nvSpPr>
        <p:spPr bwMode="auto">
          <a:xfrm>
            <a:off x="2662238" y="2881313"/>
            <a:ext cx="1169987" cy="295275"/>
          </a:xfrm>
          <a:prstGeom prst="rect">
            <a:avLst/>
          </a:prstGeom>
          <a:noFill/>
          <a:ln w="2">
            <a:solidFill>
              <a:srgbClr val="B3B3B3"/>
            </a:solidFill>
            <a:miter lim="800000"/>
            <a:headEnd/>
            <a:tailEnd/>
          </a:ln>
        </p:spPr>
        <p:txBody>
          <a:bodyPr/>
          <a:lstStyle/>
          <a:p>
            <a:endParaRPr lang="en-US"/>
          </a:p>
        </p:txBody>
      </p:sp>
      <p:sp>
        <p:nvSpPr>
          <p:cNvPr id="62494" name="Rectangle 34"/>
          <p:cNvSpPr>
            <a:spLocks noChangeArrowheads="1"/>
          </p:cNvSpPr>
          <p:nvPr/>
        </p:nvSpPr>
        <p:spPr bwMode="auto">
          <a:xfrm>
            <a:off x="3830638" y="2881313"/>
            <a:ext cx="2370137" cy="295275"/>
          </a:xfrm>
          <a:prstGeom prst="rect">
            <a:avLst/>
          </a:prstGeom>
          <a:solidFill>
            <a:srgbClr val="0068D4"/>
          </a:solidFill>
          <a:ln w="9525">
            <a:noFill/>
            <a:miter lim="800000"/>
            <a:headEnd/>
            <a:tailEnd/>
          </a:ln>
        </p:spPr>
        <p:txBody>
          <a:bodyPr/>
          <a:lstStyle/>
          <a:p>
            <a:endParaRPr lang="en-US"/>
          </a:p>
        </p:txBody>
      </p:sp>
      <p:sp>
        <p:nvSpPr>
          <p:cNvPr id="62495" name="Rectangle 35"/>
          <p:cNvSpPr>
            <a:spLocks noChangeArrowheads="1"/>
          </p:cNvSpPr>
          <p:nvPr/>
        </p:nvSpPr>
        <p:spPr bwMode="auto">
          <a:xfrm>
            <a:off x="3830638" y="2881313"/>
            <a:ext cx="2370137" cy="295275"/>
          </a:xfrm>
          <a:prstGeom prst="rect">
            <a:avLst/>
          </a:prstGeom>
          <a:noFill/>
          <a:ln w="2">
            <a:solidFill>
              <a:srgbClr val="B3B3B3"/>
            </a:solidFill>
            <a:miter lim="800000"/>
            <a:headEnd/>
            <a:tailEnd/>
          </a:ln>
        </p:spPr>
        <p:txBody>
          <a:bodyPr/>
          <a:lstStyle/>
          <a:p>
            <a:endParaRPr lang="en-US"/>
          </a:p>
        </p:txBody>
      </p:sp>
      <p:sp>
        <p:nvSpPr>
          <p:cNvPr id="62496" name="Rectangle 36"/>
          <p:cNvSpPr>
            <a:spLocks noChangeArrowheads="1"/>
          </p:cNvSpPr>
          <p:nvPr/>
        </p:nvSpPr>
        <p:spPr bwMode="auto">
          <a:xfrm>
            <a:off x="6199188" y="2881313"/>
            <a:ext cx="190500" cy="295275"/>
          </a:xfrm>
          <a:prstGeom prst="rect">
            <a:avLst/>
          </a:prstGeom>
          <a:solidFill>
            <a:srgbClr val="7FBFFF"/>
          </a:solidFill>
          <a:ln w="9525">
            <a:noFill/>
            <a:miter lim="800000"/>
            <a:headEnd/>
            <a:tailEnd/>
          </a:ln>
        </p:spPr>
        <p:txBody>
          <a:bodyPr/>
          <a:lstStyle/>
          <a:p>
            <a:endParaRPr lang="en-US"/>
          </a:p>
        </p:txBody>
      </p:sp>
      <p:sp>
        <p:nvSpPr>
          <p:cNvPr id="62497" name="Rectangle 37"/>
          <p:cNvSpPr>
            <a:spLocks noChangeArrowheads="1"/>
          </p:cNvSpPr>
          <p:nvPr/>
        </p:nvSpPr>
        <p:spPr bwMode="auto">
          <a:xfrm>
            <a:off x="6199188" y="2881313"/>
            <a:ext cx="190500" cy="295275"/>
          </a:xfrm>
          <a:prstGeom prst="rect">
            <a:avLst/>
          </a:prstGeom>
          <a:noFill/>
          <a:ln w="2">
            <a:solidFill>
              <a:srgbClr val="999999"/>
            </a:solidFill>
            <a:miter lim="800000"/>
            <a:headEnd/>
            <a:tailEnd/>
          </a:ln>
        </p:spPr>
        <p:txBody>
          <a:bodyPr/>
          <a:lstStyle/>
          <a:p>
            <a:endParaRPr lang="en-US"/>
          </a:p>
        </p:txBody>
      </p:sp>
      <p:sp>
        <p:nvSpPr>
          <p:cNvPr id="62498" name="Rectangle 38"/>
          <p:cNvSpPr>
            <a:spLocks noChangeArrowheads="1"/>
          </p:cNvSpPr>
          <p:nvPr/>
        </p:nvSpPr>
        <p:spPr bwMode="auto">
          <a:xfrm>
            <a:off x="6388100" y="2881313"/>
            <a:ext cx="20638" cy="295275"/>
          </a:xfrm>
          <a:prstGeom prst="rect">
            <a:avLst/>
          </a:prstGeom>
          <a:solidFill>
            <a:srgbClr val="D9EEFF"/>
          </a:solidFill>
          <a:ln w="9525">
            <a:noFill/>
            <a:miter lim="800000"/>
            <a:headEnd/>
            <a:tailEnd/>
          </a:ln>
        </p:spPr>
        <p:txBody>
          <a:bodyPr/>
          <a:lstStyle/>
          <a:p>
            <a:endParaRPr lang="en-US"/>
          </a:p>
        </p:txBody>
      </p:sp>
      <p:sp>
        <p:nvSpPr>
          <p:cNvPr id="62499" name="Rectangle 39"/>
          <p:cNvSpPr>
            <a:spLocks noChangeArrowheads="1"/>
          </p:cNvSpPr>
          <p:nvPr/>
        </p:nvSpPr>
        <p:spPr bwMode="auto">
          <a:xfrm>
            <a:off x="6388100" y="2881313"/>
            <a:ext cx="20638" cy="295275"/>
          </a:xfrm>
          <a:prstGeom prst="rect">
            <a:avLst/>
          </a:prstGeom>
          <a:noFill/>
          <a:ln w="2">
            <a:solidFill>
              <a:srgbClr val="B3B3B3"/>
            </a:solidFill>
            <a:miter lim="800000"/>
            <a:headEnd/>
            <a:tailEnd/>
          </a:ln>
        </p:spPr>
        <p:txBody>
          <a:bodyPr/>
          <a:lstStyle/>
          <a:p>
            <a:endParaRPr lang="en-US"/>
          </a:p>
        </p:txBody>
      </p:sp>
      <p:sp>
        <p:nvSpPr>
          <p:cNvPr id="62500" name="Rectangle 40"/>
          <p:cNvSpPr>
            <a:spLocks noChangeArrowheads="1"/>
          </p:cNvSpPr>
          <p:nvPr/>
        </p:nvSpPr>
        <p:spPr bwMode="auto">
          <a:xfrm>
            <a:off x="6407150" y="2881313"/>
            <a:ext cx="19050" cy="295275"/>
          </a:xfrm>
          <a:prstGeom prst="rect">
            <a:avLst/>
          </a:prstGeom>
          <a:solidFill>
            <a:srgbClr val="E6E6E6"/>
          </a:solidFill>
          <a:ln w="9525">
            <a:noFill/>
            <a:miter lim="800000"/>
            <a:headEnd/>
            <a:tailEnd/>
          </a:ln>
        </p:spPr>
        <p:txBody>
          <a:bodyPr/>
          <a:lstStyle/>
          <a:p>
            <a:endParaRPr lang="en-US"/>
          </a:p>
        </p:txBody>
      </p:sp>
      <p:sp>
        <p:nvSpPr>
          <p:cNvPr id="62501" name="Rectangle 41"/>
          <p:cNvSpPr>
            <a:spLocks noChangeArrowheads="1"/>
          </p:cNvSpPr>
          <p:nvPr/>
        </p:nvSpPr>
        <p:spPr bwMode="auto">
          <a:xfrm>
            <a:off x="6407150" y="2881313"/>
            <a:ext cx="19050" cy="295275"/>
          </a:xfrm>
          <a:prstGeom prst="rect">
            <a:avLst/>
          </a:prstGeom>
          <a:noFill/>
          <a:ln w="2">
            <a:solidFill>
              <a:srgbClr val="B3B3B3"/>
            </a:solidFill>
            <a:miter lim="800000"/>
            <a:headEnd/>
            <a:tailEnd/>
          </a:ln>
        </p:spPr>
        <p:txBody>
          <a:bodyPr/>
          <a:lstStyle/>
          <a:p>
            <a:endParaRPr lang="en-US"/>
          </a:p>
        </p:txBody>
      </p:sp>
      <p:sp>
        <p:nvSpPr>
          <p:cNvPr id="62502" name="Rectangle 42"/>
          <p:cNvSpPr>
            <a:spLocks noChangeArrowheads="1"/>
          </p:cNvSpPr>
          <p:nvPr/>
        </p:nvSpPr>
        <p:spPr bwMode="auto">
          <a:xfrm>
            <a:off x="2662238" y="3349625"/>
            <a:ext cx="1282700" cy="296863"/>
          </a:xfrm>
          <a:prstGeom prst="rect">
            <a:avLst/>
          </a:prstGeom>
          <a:solidFill>
            <a:srgbClr val="003F7F"/>
          </a:solidFill>
          <a:ln w="9525">
            <a:noFill/>
            <a:miter lim="800000"/>
            <a:headEnd/>
            <a:tailEnd/>
          </a:ln>
        </p:spPr>
        <p:txBody>
          <a:bodyPr/>
          <a:lstStyle/>
          <a:p>
            <a:endParaRPr lang="en-US"/>
          </a:p>
        </p:txBody>
      </p:sp>
      <p:sp>
        <p:nvSpPr>
          <p:cNvPr id="62503" name="Rectangle 43"/>
          <p:cNvSpPr>
            <a:spLocks noChangeArrowheads="1"/>
          </p:cNvSpPr>
          <p:nvPr/>
        </p:nvSpPr>
        <p:spPr bwMode="auto">
          <a:xfrm>
            <a:off x="2662238" y="3349625"/>
            <a:ext cx="1282700" cy="296863"/>
          </a:xfrm>
          <a:prstGeom prst="rect">
            <a:avLst/>
          </a:prstGeom>
          <a:noFill/>
          <a:ln w="2">
            <a:solidFill>
              <a:srgbClr val="B3B3B3"/>
            </a:solidFill>
            <a:miter lim="800000"/>
            <a:headEnd/>
            <a:tailEnd/>
          </a:ln>
        </p:spPr>
        <p:txBody>
          <a:bodyPr/>
          <a:lstStyle/>
          <a:p>
            <a:endParaRPr lang="en-US"/>
          </a:p>
        </p:txBody>
      </p:sp>
      <p:sp>
        <p:nvSpPr>
          <p:cNvPr id="62504" name="Rectangle 44"/>
          <p:cNvSpPr>
            <a:spLocks noChangeArrowheads="1"/>
          </p:cNvSpPr>
          <p:nvPr/>
        </p:nvSpPr>
        <p:spPr bwMode="auto">
          <a:xfrm>
            <a:off x="3943350" y="3349625"/>
            <a:ext cx="2482850" cy="296863"/>
          </a:xfrm>
          <a:prstGeom prst="rect">
            <a:avLst/>
          </a:prstGeom>
          <a:solidFill>
            <a:srgbClr val="0068D4"/>
          </a:solidFill>
          <a:ln w="9525">
            <a:noFill/>
            <a:miter lim="800000"/>
            <a:headEnd/>
            <a:tailEnd/>
          </a:ln>
        </p:spPr>
        <p:txBody>
          <a:bodyPr/>
          <a:lstStyle/>
          <a:p>
            <a:endParaRPr lang="en-US"/>
          </a:p>
        </p:txBody>
      </p:sp>
      <p:sp>
        <p:nvSpPr>
          <p:cNvPr id="62505" name="Rectangle 45"/>
          <p:cNvSpPr>
            <a:spLocks noChangeArrowheads="1"/>
          </p:cNvSpPr>
          <p:nvPr/>
        </p:nvSpPr>
        <p:spPr bwMode="auto">
          <a:xfrm>
            <a:off x="3943350" y="3349625"/>
            <a:ext cx="2482850" cy="296863"/>
          </a:xfrm>
          <a:prstGeom prst="rect">
            <a:avLst/>
          </a:prstGeom>
          <a:noFill/>
          <a:ln w="2">
            <a:solidFill>
              <a:srgbClr val="B3B3B3"/>
            </a:solidFill>
            <a:miter lim="800000"/>
            <a:headEnd/>
            <a:tailEnd/>
          </a:ln>
        </p:spPr>
        <p:txBody>
          <a:bodyPr/>
          <a:lstStyle/>
          <a:p>
            <a:endParaRPr lang="en-US"/>
          </a:p>
        </p:txBody>
      </p:sp>
      <p:sp>
        <p:nvSpPr>
          <p:cNvPr id="62506" name="Rectangle 46"/>
          <p:cNvSpPr>
            <a:spLocks noChangeArrowheads="1"/>
          </p:cNvSpPr>
          <p:nvPr/>
        </p:nvSpPr>
        <p:spPr bwMode="auto">
          <a:xfrm>
            <a:off x="2662238" y="3819525"/>
            <a:ext cx="1995487" cy="295275"/>
          </a:xfrm>
          <a:prstGeom prst="rect">
            <a:avLst/>
          </a:prstGeom>
          <a:solidFill>
            <a:srgbClr val="003F7F"/>
          </a:solidFill>
          <a:ln w="9525">
            <a:noFill/>
            <a:miter lim="800000"/>
            <a:headEnd/>
            <a:tailEnd/>
          </a:ln>
        </p:spPr>
        <p:txBody>
          <a:bodyPr/>
          <a:lstStyle/>
          <a:p>
            <a:endParaRPr lang="en-US"/>
          </a:p>
        </p:txBody>
      </p:sp>
      <p:sp>
        <p:nvSpPr>
          <p:cNvPr id="62507" name="Rectangle 47"/>
          <p:cNvSpPr>
            <a:spLocks noChangeArrowheads="1"/>
          </p:cNvSpPr>
          <p:nvPr/>
        </p:nvSpPr>
        <p:spPr bwMode="auto">
          <a:xfrm>
            <a:off x="2662238" y="3819525"/>
            <a:ext cx="1995487" cy="295275"/>
          </a:xfrm>
          <a:prstGeom prst="rect">
            <a:avLst/>
          </a:prstGeom>
          <a:noFill/>
          <a:ln w="2">
            <a:solidFill>
              <a:srgbClr val="B3B3B3"/>
            </a:solidFill>
            <a:miter lim="800000"/>
            <a:headEnd/>
            <a:tailEnd/>
          </a:ln>
        </p:spPr>
        <p:txBody>
          <a:bodyPr/>
          <a:lstStyle/>
          <a:p>
            <a:endParaRPr lang="en-US"/>
          </a:p>
        </p:txBody>
      </p:sp>
      <p:sp>
        <p:nvSpPr>
          <p:cNvPr id="62508" name="Rectangle 48"/>
          <p:cNvSpPr>
            <a:spLocks noChangeArrowheads="1"/>
          </p:cNvSpPr>
          <p:nvPr/>
        </p:nvSpPr>
        <p:spPr bwMode="auto">
          <a:xfrm>
            <a:off x="4656138" y="3819525"/>
            <a:ext cx="1620837" cy="295275"/>
          </a:xfrm>
          <a:prstGeom prst="rect">
            <a:avLst/>
          </a:prstGeom>
          <a:solidFill>
            <a:srgbClr val="0068D4"/>
          </a:solidFill>
          <a:ln w="9525">
            <a:noFill/>
            <a:miter lim="800000"/>
            <a:headEnd/>
            <a:tailEnd/>
          </a:ln>
        </p:spPr>
        <p:txBody>
          <a:bodyPr/>
          <a:lstStyle/>
          <a:p>
            <a:endParaRPr lang="en-US"/>
          </a:p>
        </p:txBody>
      </p:sp>
      <p:sp>
        <p:nvSpPr>
          <p:cNvPr id="62509" name="Rectangle 49"/>
          <p:cNvSpPr>
            <a:spLocks noChangeArrowheads="1"/>
          </p:cNvSpPr>
          <p:nvPr/>
        </p:nvSpPr>
        <p:spPr bwMode="auto">
          <a:xfrm>
            <a:off x="4656138" y="3819525"/>
            <a:ext cx="1620837" cy="295275"/>
          </a:xfrm>
          <a:prstGeom prst="rect">
            <a:avLst/>
          </a:prstGeom>
          <a:noFill/>
          <a:ln w="2">
            <a:solidFill>
              <a:srgbClr val="B3B3B3"/>
            </a:solidFill>
            <a:miter lim="800000"/>
            <a:headEnd/>
            <a:tailEnd/>
          </a:ln>
        </p:spPr>
        <p:txBody>
          <a:bodyPr/>
          <a:lstStyle/>
          <a:p>
            <a:endParaRPr lang="en-US"/>
          </a:p>
        </p:txBody>
      </p:sp>
      <p:sp>
        <p:nvSpPr>
          <p:cNvPr id="62510" name="Rectangle 50"/>
          <p:cNvSpPr>
            <a:spLocks noChangeArrowheads="1"/>
          </p:cNvSpPr>
          <p:nvPr/>
        </p:nvSpPr>
        <p:spPr bwMode="auto">
          <a:xfrm>
            <a:off x="6275388" y="3819525"/>
            <a:ext cx="150812" cy="295275"/>
          </a:xfrm>
          <a:prstGeom prst="rect">
            <a:avLst/>
          </a:prstGeom>
          <a:solidFill>
            <a:srgbClr val="D9EEFF"/>
          </a:solidFill>
          <a:ln w="9525">
            <a:noFill/>
            <a:miter lim="800000"/>
            <a:headEnd/>
            <a:tailEnd/>
          </a:ln>
        </p:spPr>
        <p:txBody>
          <a:bodyPr/>
          <a:lstStyle/>
          <a:p>
            <a:endParaRPr lang="en-US"/>
          </a:p>
        </p:txBody>
      </p:sp>
      <p:sp>
        <p:nvSpPr>
          <p:cNvPr id="62511" name="Rectangle 51"/>
          <p:cNvSpPr>
            <a:spLocks noChangeArrowheads="1"/>
          </p:cNvSpPr>
          <p:nvPr/>
        </p:nvSpPr>
        <p:spPr bwMode="auto">
          <a:xfrm>
            <a:off x="6275388" y="3819525"/>
            <a:ext cx="150812" cy="295275"/>
          </a:xfrm>
          <a:prstGeom prst="rect">
            <a:avLst/>
          </a:prstGeom>
          <a:noFill/>
          <a:ln w="2">
            <a:solidFill>
              <a:srgbClr val="B3B3B3"/>
            </a:solidFill>
            <a:miter lim="800000"/>
            <a:headEnd/>
            <a:tailEnd/>
          </a:ln>
        </p:spPr>
        <p:txBody>
          <a:bodyPr/>
          <a:lstStyle/>
          <a:p>
            <a:endParaRPr lang="en-US"/>
          </a:p>
        </p:txBody>
      </p:sp>
      <p:sp>
        <p:nvSpPr>
          <p:cNvPr id="62512" name="Rectangle 52"/>
          <p:cNvSpPr>
            <a:spLocks noChangeArrowheads="1"/>
          </p:cNvSpPr>
          <p:nvPr/>
        </p:nvSpPr>
        <p:spPr bwMode="auto">
          <a:xfrm>
            <a:off x="2662238" y="4289425"/>
            <a:ext cx="2147887" cy="293688"/>
          </a:xfrm>
          <a:prstGeom prst="rect">
            <a:avLst/>
          </a:prstGeom>
          <a:solidFill>
            <a:srgbClr val="003F7F"/>
          </a:solidFill>
          <a:ln w="9525">
            <a:noFill/>
            <a:miter lim="800000"/>
            <a:headEnd/>
            <a:tailEnd/>
          </a:ln>
        </p:spPr>
        <p:txBody>
          <a:bodyPr/>
          <a:lstStyle/>
          <a:p>
            <a:endParaRPr lang="en-US"/>
          </a:p>
        </p:txBody>
      </p:sp>
      <p:sp>
        <p:nvSpPr>
          <p:cNvPr id="62513" name="Rectangle 53"/>
          <p:cNvSpPr>
            <a:spLocks noChangeArrowheads="1"/>
          </p:cNvSpPr>
          <p:nvPr/>
        </p:nvSpPr>
        <p:spPr bwMode="auto">
          <a:xfrm>
            <a:off x="2662238" y="4289425"/>
            <a:ext cx="2147887" cy="293688"/>
          </a:xfrm>
          <a:prstGeom prst="rect">
            <a:avLst/>
          </a:prstGeom>
          <a:noFill/>
          <a:ln w="2">
            <a:solidFill>
              <a:srgbClr val="B3B3B3"/>
            </a:solidFill>
            <a:miter lim="800000"/>
            <a:headEnd/>
            <a:tailEnd/>
          </a:ln>
        </p:spPr>
        <p:txBody>
          <a:bodyPr/>
          <a:lstStyle/>
          <a:p>
            <a:endParaRPr lang="en-US"/>
          </a:p>
        </p:txBody>
      </p:sp>
      <p:sp>
        <p:nvSpPr>
          <p:cNvPr id="62514" name="Rectangle 54"/>
          <p:cNvSpPr>
            <a:spLocks noChangeArrowheads="1"/>
          </p:cNvSpPr>
          <p:nvPr/>
        </p:nvSpPr>
        <p:spPr bwMode="auto">
          <a:xfrm>
            <a:off x="4808538" y="4289425"/>
            <a:ext cx="1617662" cy="293688"/>
          </a:xfrm>
          <a:prstGeom prst="rect">
            <a:avLst/>
          </a:prstGeom>
          <a:solidFill>
            <a:srgbClr val="0068D4"/>
          </a:solidFill>
          <a:ln w="9525">
            <a:noFill/>
            <a:miter lim="800000"/>
            <a:headEnd/>
            <a:tailEnd/>
          </a:ln>
        </p:spPr>
        <p:txBody>
          <a:bodyPr/>
          <a:lstStyle/>
          <a:p>
            <a:endParaRPr lang="en-US"/>
          </a:p>
        </p:txBody>
      </p:sp>
      <p:sp>
        <p:nvSpPr>
          <p:cNvPr id="62515" name="Rectangle 55"/>
          <p:cNvSpPr>
            <a:spLocks noChangeArrowheads="1"/>
          </p:cNvSpPr>
          <p:nvPr/>
        </p:nvSpPr>
        <p:spPr bwMode="auto">
          <a:xfrm>
            <a:off x="4808538" y="4289425"/>
            <a:ext cx="1617662" cy="293688"/>
          </a:xfrm>
          <a:prstGeom prst="rect">
            <a:avLst/>
          </a:prstGeom>
          <a:noFill/>
          <a:ln w="2">
            <a:solidFill>
              <a:srgbClr val="B3B3B3"/>
            </a:solidFill>
            <a:miter lim="800000"/>
            <a:headEnd/>
            <a:tailEnd/>
          </a:ln>
        </p:spPr>
        <p:txBody>
          <a:bodyPr/>
          <a:lstStyle/>
          <a:p>
            <a:endParaRPr lang="en-US"/>
          </a:p>
        </p:txBody>
      </p:sp>
      <p:sp>
        <p:nvSpPr>
          <p:cNvPr id="62516" name="Line 56"/>
          <p:cNvSpPr>
            <a:spLocks noChangeShapeType="1"/>
          </p:cNvSpPr>
          <p:nvPr/>
        </p:nvSpPr>
        <p:spPr bwMode="auto">
          <a:xfrm flipV="1">
            <a:off x="2662238" y="1854200"/>
            <a:ext cx="1587" cy="2817813"/>
          </a:xfrm>
          <a:prstGeom prst="line">
            <a:avLst/>
          </a:prstGeom>
          <a:noFill/>
          <a:ln w="2">
            <a:solidFill>
              <a:srgbClr val="B3B3B3"/>
            </a:solidFill>
            <a:round/>
            <a:headEnd/>
            <a:tailEnd/>
          </a:ln>
        </p:spPr>
        <p:txBody>
          <a:bodyPr/>
          <a:lstStyle/>
          <a:p>
            <a:endParaRPr lang="en-US"/>
          </a:p>
        </p:txBody>
      </p:sp>
      <p:sp>
        <p:nvSpPr>
          <p:cNvPr id="62517" name="Rectangle 57"/>
          <p:cNvSpPr>
            <a:spLocks noChangeArrowheads="1"/>
          </p:cNvSpPr>
          <p:nvPr/>
        </p:nvSpPr>
        <p:spPr bwMode="auto">
          <a:xfrm>
            <a:off x="1847850" y="4325938"/>
            <a:ext cx="674688" cy="230187"/>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100K plus</a:t>
            </a:r>
            <a:endParaRPr lang="en-US"/>
          </a:p>
        </p:txBody>
      </p:sp>
      <p:sp>
        <p:nvSpPr>
          <p:cNvPr id="62518" name="Rectangle 58"/>
          <p:cNvSpPr>
            <a:spLocks noChangeArrowheads="1"/>
          </p:cNvSpPr>
          <p:nvPr/>
        </p:nvSpPr>
        <p:spPr bwMode="auto">
          <a:xfrm>
            <a:off x="1778000" y="3856038"/>
            <a:ext cx="735013" cy="230187"/>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80 to 100K</a:t>
            </a:r>
            <a:endParaRPr lang="en-US"/>
          </a:p>
        </p:txBody>
      </p:sp>
      <p:sp>
        <p:nvSpPr>
          <p:cNvPr id="62519" name="Rectangle 59"/>
          <p:cNvSpPr>
            <a:spLocks noChangeArrowheads="1"/>
          </p:cNvSpPr>
          <p:nvPr/>
        </p:nvSpPr>
        <p:spPr bwMode="auto">
          <a:xfrm>
            <a:off x="1858963" y="3386138"/>
            <a:ext cx="649287" cy="230187"/>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60 to 80K</a:t>
            </a:r>
            <a:endParaRPr lang="en-US"/>
          </a:p>
        </p:txBody>
      </p:sp>
      <p:sp>
        <p:nvSpPr>
          <p:cNvPr id="62520" name="Rectangle 60"/>
          <p:cNvSpPr>
            <a:spLocks noChangeArrowheads="1"/>
          </p:cNvSpPr>
          <p:nvPr/>
        </p:nvSpPr>
        <p:spPr bwMode="auto">
          <a:xfrm>
            <a:off x="1941513" y="2916238"/>
            <a:ext cx="704850" cy="260350"/>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30 to 60K</a:t>
            </a:r>
            <a:endParaRPr lang="en-US"/>
          </a:p>
        </p:txBody>
      </p:sp>
      <p:sp>
        <p:nvSpPr>
          <p:cNvPr id="62521" name="Rectangle 61"/>
          <p:cNvSpPr>
            <a:spLocks noChangeArrowheads="1"/>
          </p:cNvSpPr>
          <p:nvPr/>
        </p:nvSpPr>
        <p:spPr bwMode="auto">
          <a:xfrm>
            <a:off x="2224088" y="2446338"/>
            <a:ext cx="417512" cy="260350"/>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&lt;30K</a:t>
            </a:r>
            <a:endParaRPr lang="en-US"/>
          </a:p>
        </p:txBody>
      </p:sp>
      <p:sp>
        <p:nvSpPr>
          <p:cNvPr id="62522" name="Rectangle 62"/>
          <p:cNvSpPr>
            <a:spLocks noChangeArrowheads="1"/>
          </p:cNvSpPr>
          <p:nvPr/>
        </p:nvSpPr>
        <p:spPr bwMode="auto">
          <a:xfrm>
            <a:off x="2247900" y="1978025"/>
            <a:ext cx="396875" cy="260350"/>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Total</a:t>
            </a:r>
            <a:endParaRPr lang="en-US"/>
          </a:p>
        </p:txBody>
      </p:sp>
      <p:sp>
        <p:nvSpPr>
          <p:cNvPr id="62523" name="Rectangle 63"/>
          <p:cNvSpPr>
            <a:spLocks noChangeArrowheads="1"/>
          </p:cNvSpPr>
          <p:nvPr/>
        </p:nvSpPr>
        <p:spPr bwMode="auto">
          <a:xfrm>
            <a:off x="3600450" y="1973263"/>
            <a:ext cx="254000" cy="28098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31</a:t>
            </a:r>
            <a:endParaRPr lang="en-US"/>
          </a:p>
        </p:txBody>
      </p:sp>
      <p:sp>
        <p:nvSpPr>
          <p:cNvPr id="62524" name="Rectangle 64"/>
          <p:cNvSpPr>
            <a:spLocks noChangeArrowheads="1"/>
          </p:cNvSpPr>
          <p:nvPr/>
        </p:nvSpPr>
        <p:spPr bwMode="auto">
          <a:xfrm>
            <a:off x="5675313" y="1973263"/>
            <a:ext cx="254000" cy="28098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56</a:t>
            </a:r>
            <a:endParaRPr lang="en-US"/>
          </a:p>
        </p:txBody>
      </p:sp>
      <p:sp>
        <p:nvSpPr>
          <p:cNvPr id="62525" name="Rectangle 65"/>
          <p:cNvSpPr>
            <a:spLocks noChangeArrowheads="1"/>
          </p:cNvSpPr>
          <p:nvPr/>
        </p:nvSpPr>
        <p:spPr bwMode="auto">
          <a:xfrm>
            <a:off x="6029325" y="1973263"/>
            <a:ext cx="166688" cy="28098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6</a:t>
            </a:r>
            <a:endParaRPr lang="en-US"/>
          </a:p>
        </p:txBody>
      </p:sp>
      <p:sp>
        <p:nvSpPr>
          <p:cNvPr id="62526" name="Rectangle 66"/>
          <p:cNvSpPr>
            <a:spLocks noChangeArrowheads="1"/>
          </p:cNvSpPr>
          <p:nvPr/>
        </p:nvSpPr>
        <p:spPr bwMode="auto">
          <a:xfrm>
            <a:off x="6226175" y="1973263"/>
            <a:ext cx="166688" cy="2809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5</a:t>
            </a:r>
            <a:endParaRPr lang="en-US"/>
          </a:p>
        </p:txBody>
      </p:sp>
      <p:sp>
        <p:nvSpPr>
          <p:cNvPr id="62527" name="Rectangle 67"/>
          <p:cNvSpPr>
            <a:spLocks noChangeArrowheads="1"/>
          </p:cNvSpPr>
          <p:nvPr/>
        </p:nvSpPr>
        <p:spPr bwMode="auto">
          <a:xfrm>
            <a:off x="6343650" y="1973263"/>
            <a:ext cx="166688" cy="2809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3</a:t>
            </a:r>
            <a:endParaRPr lang="en-US"/>
          </a:p>
        </p:txBody>
      </p:sp>
      <p:sp>
        <p:nvSpPr>
          <p:cNvPr id="62528" name="Rectangle 68"/>
          <p:cNvSpPr>
            <a:spLocks noChangeArrowheads="1"/>
          </p:cNvSpPr>
          <p:nvPr/>
        </p:nvSpPr>
        <p:spPr bwMode="auto">
          <a:xfrm>
            <a:off x="2984500" y="2435225"/>
            <a:ext cx="254000"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14</a:t>
            </a:r>
            <a:endParaRPr lang="en-US"/>
          </a:p>
        </p:txBody>
      </p:sp>
      <p:sp>
        <p:nvSpPr>
          <p:cNvPr id="62529" name="Rectangle 69"/>
          <p:cNvSpPr>
            <a:spLocks noChangeArrowheads="1"/>
          </p:cNvSpPr>
          <p:nvPr/>
        </p:nvSpPr>
        <p:spPr bwMode="auto">
          <a:xfrm>
            <a:off x="4997450" y="2443163"/>
            <a:ext cx="255588" cy="28098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55</a:t>
            </a:r>
            <a:endParaRPr lang="en-US"/>
          </a:p>
        </p:txBody>
      </p:sp>
      <p:sp>
        <p:nvSpPr>
          <p:cNvPr id="62530" name="Rectangle 70"/>
          <p:cNvSpPr>
            <a:spLocks noChangeArrowheads="1"/>
          </p:cNvSpPr>
          <p:nvPr/>
        </p:nvSpPr>
        <p:spPr bwMode="auto">
          <a:xfrm>
            <a:off x="5543550" y="2443163"/>
            <a:ext cx="254000" cy="280987"/>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14</a:t>
            </a:r>
            <a:endParaRPr lang="en-US"/>
          </a:p>
        </p:txBody>
      </p:sp>
      <p:sp>
        <p:nvSpPr>
          <p:cNvPr id="62531" name="Rectangle 71"/>
          <p:cNvSpPr>
            <a:spLocks noChangeArrowheads="1"/>
          </p:cNvSpPr>
          <p:nvPr/>
        </p:nvSpPr>
        <p:spPr bwMode="auto">
          <a:xfrm>
            <a:off x="6053138" y="2443163"/>
            <a:ext cx="254000" cy="2809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13</a:t>
            </a:r>
            <a:endParaRPr lang="en-US"/>
          </a:p>
        </p:txBody>
      </p:sp>
      <p:sp>
        <p:nvSpPr>
          <p:cNvPr id="62532" name="Rectangle 72"/>
          <p:cNvSpPr>
            <a:spLocks noChangeArrowheads="1"/>
          </p:cNvSpPr>
          <p:nvPr/>
        </p:nvSpPr>
        <p:spPr bwMode="auto">
          <a:xfrm>
            <a:off x="6286500" y="2443163"/>
            <a:ext cx="165100" cy="280987"/>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3</a:t>
            </a:r>
            <a:endParaRPr lang="en-US"/>
          </a:p>
        </p:txBody>
      </p:sp>
      <p:sp>
        <p:nvSpPr>
          <p:cNvPr id="62533" name="Rectangle 73"/>
          <p:cNvSpPr>
            <a:spLocks noChangeArrowheads="1"/>
          </p:cNvSpPr>
          <p:nvPr/>
        </p:nvSpPr>
        <p:spPr bwMode="auto">
          <a:xfrm>
            <a:off x="3627438" y="2911475"/>
            <a:ext cx="254000"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31</a:t>
            </a:r>
            <a:endParaRPr lang="en-US"/>
          </a:p>
        </p:txBody>
      </p:sp>
      <p:sp>
        <p:nvSpPr>
          <p:cNvPr id="62534" name="Rectangle 74"/>
          <p:cNvSpPr>
            <a:spLocks noChangeArrowheads="1"/>
          </p:cNvSpPr>
          <p:nvPr/>
        </p:nvSpPr>
        <p:spPr bwMode="auto">
          <a:xfrm>
            <a:off x="5938838" y="2911475"/>
            <a:ext cx="254000"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63</a:t>
            </a:r>
            <a:endParaRPr lang="en-US"/>
          </a:p>
        </p:txBody>
      </p:sp>
      <p:sp>
        <p:nvSpPr>
          <p:cNvPr id="62535" name="Rectangle 75"/>
          <p:cNvSpPr>
            <a:spLocks noChangeArrowheads="1"/>
          </p:cNvSpPr>
          <p:nvPr/>
        </p:nvSpPr>
        <p:spPr bwMode="auto">
          <a:xfrm>
            <a:off x="6256338" y="2911475"/>
            <a:ext cx="166687"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a:t>
            </a:r>
            <a:endParaRPr lang="en-US"/>
          </a:p>
        </p:txBody>
      </p:sp>
      <p:sp>
        <p:nvSpPr>
          <p:cNvPr id="62536" name="Rectangle 77"/>
          <p:cNvSpPr>
            <a:spLocks noChangeArrowheads="1"/>
          </p:cNvSpPr>
          <p:nvPr/>
        </p:nvSpPr>
        <p:spPr bwMode="auto">
          <a:xfrm>
            <a:off x="6437313" y="2911475"/>
            <a:ext cx="165100" cy="2809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1</a:t>
            </a:r>
            <a:endParaRPr lang="en-US"/>
          </a:p>
        </p:txBody>
      </p:sp>
      <p:sp>
        <p:nvSpPr>
          <p:cNvPr id="62537" name="Rectangle 78"/>
          <p:cNvSpPr>
            <a:spLocks noChangeArrowheads="1"/>
          </p:cNvSpPr>
          <p:nvPr/>
        </p:nvSpPr>
        <p:spPr bwMode="auto">
          <a:xfrm>
            <a:off x="3741738" y="3381375"/>
            <a:ext cx="254000"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34</a:t>
            </a:r>
            <a:endParaRPr lang="en-US"/>
          </a:p>
        </p:txBody>
      </p:sp>
      <p:sp>
        <p:nvSpPr>
          <p:cNvPr id="62538" name="Rectangle 79"/>
          <p:cNvSpPr>
            <a:spLocks noChangeArrowheads="1"/>
          </p:cNvSpPr>
          <p:nvPr/>
        </p:nvSpPr>
        <p:spPr bwMode="auto">
          <a:xfrm>
            <a:off x="6164263" y="3381375"/>
            <a:ext cx="254000"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66</a:t>
            </a:r>
            <a:endParaRPr lang="en-US"/>
          </a:p>
        </p:txBody>
      </p:sp>
      <p:sp>
        <p:nvSpPr>
          <p:cNvPr id="62539" name="Rectangle 80"/>
          <p:cNvSpPr>
            <a:spLocks noChangeArrowheads="1"/>
          </p:cNvSpPr>
          <p:nvPr/>
        </p:nvSpPr>
        <p:spPr bwMode="auto">
          <a:xfrm>
            <a:off x="4467225" y="3851275"/>
            <a:ext cx="255588"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53</a:t>
            </a:r>
            <a:endParaRPr lang="en-US"/>
          </a:p>
        </p:txBody>
      </p:sp>
      <p:sp>
        <p:nvSpPr>
          <p:cNvPr id="62540" name="Rectangle 81"/>
          <p:cNvSpPr>
            <a:spLocks noChangeArrowheads="1"/>
          </p:cNvSpPr>
          <p:nvPr/>
        </p:nvSpPr>
        <p:spPr bwMode="auto">
          <a:xfrm>
            <a:off x="6015038" y="3851275"/>
            <a:ext cx="254000"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43</a:t>
            </a:r>
            <a:endParaRPr lang="en-US"/>
          </a:p>
        </p:txBody>
      </p:sp>
      <p:sp>
        <p:nvSpPr>
          <p:cNvPr id="62541" name="Rectangle 82"/>
          <p:cNvSpPr>
            <a:spLocks noChangeArrowheads="1"/>
          </p:cNvSpPr>
          <p:nvPr/>
        </p:nvSpPr>
        <p:spPr bwMode="auto">
          <a:xfrm>
            <a:off x="6297613" y="3851275"/>
            <a:ext cx="166687" cy="280988"/>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4</a:t>
            </a:r>
            <a:endParaRPr lang="en-US"/>
          </a:p>
        </p:txBody>
      </p:sp>
      <p:sp>
        <p:nvSpPr>
          <p:cNvPr id="62542" name="Rectangle 83"/>
          <p:cNvSpPr>
            <a:spLocks noChangeArrowheads="1"/>
          </p:cNvSpPr>
          <p:nvPr/>
        </p:nvSpPr>
        <p:spPr bwMode="auto">
          <a:xfrm>
            <a:off x="4583113" y="4308475"/>
            <a:ext cx="255587"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57</a:t>
            </a:r>
            <a:endParaRPr lang="en-US"/>
          </a:p>
        </p:txBody>
      </p:sp>
      <p:sp>
        <p:nvSpPr>
          <p:cNvPr id="62543" name="Rectangle 84"/>
          <p:cNvSpPr>
            <a:spLocks noChangeArrowheads="1"/>
          </p:cNvSpPr>
          <p:nvPr/>
        </p:nvSpPr>
        <p:spPr bwMode="auto">
          <a:xfrm>
            <a:off x="6156325" y="4321175"/>
            <a:ext cx="254000" cy="280988"/>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43</a:t>
            </a:r>
            <a:endParaRPr lang="en-US"/>
          </a:p>
        </p:txBody>
      </p:sp>
      <p:sp>
        <p:nvSpPr>
          <p:cNvPr id="62544" name="Rectangle 85"/>
          <p:cNvSpPr>
            <a:spLocks noChangeArrowheads="1"/>
          </p:cNvSpPr>
          <p:nvPr/>
        </p:nvSpPr>
        <p:spPr bwMode="auto">
          <a:xfrm>
            <a:off x="1590675" y="5013325"/>
            <a:ext cx="180975" cy="187325"/>
          </a:xfrm>
          <a:prstGeom prst="rect">
            <a:avLst/>
          </a:prstGeom>
          <a:solidFill>
            <a:srgbClr val="003F7F"/>
          </a:solidFill>
          <a:ln w="9525">
            <a:noFill/>
            <a:miter lim="800000"/>
            <a:headEnd/>
            <a:tailEnd/>
          </a:ln>
        </p:spPr>
        <p:txBody>
          <a:bodyPr/>
          <a:lstStyle/>
          <a:p>
            <a:endParaRPr lang="en-US"/>
          </a:p>
        </p:txBody>
      </p:sp>
      <p:sp>
        <p:nvSpPr>
          <p:cNvPr id="62545" name="Rectangle 86"/>
          <p:cNvSpPr>
            <a:spLocks noChangeArrowheads="1"/>
          </p:cNvSpPr>
          <p:nvPr/>
        </p:nvSpPr>
        <p:spPr bwMode="auto">
          <a:xfrm>
            <a:off x="1590675" y="5013325"/>
            <a:ext cx="180975" cy="187325"/>
          </a:xfrm>
          <a:prstGeom prst="rect">
            <a:avLst/>
          </a:prstGeom>
          <a:noFill/>
          <a:ln w="2">
            <a:solidFill>
              <a:srgbClr val="B3B3B3"/>
            </a:solidFill>
            <a:miter lim="800000"/>
            <a:headEnd/>
            <a:tailEnd/>
          </a:ln>
        </p:spPr>
        <p:txBody>
          <a:bodyPr/>
          <a:lstStyle/>
          <a:p>
            <a:endParaRPr lang="en-US"/>
          </a:p>
        </p:txBody>
      </p:sp>
      <p:sp>
        <p:nvSpPr>
          <p:cNvPr id="62546" name="Rectangle 87"/>
          <p:cNvSpPr>
            <a:spLocks noChangeArrowheads="1"/>
          </p:cNvSpPr>
          <p:nvPr/>
        </p:nvSpPr>
        <p:spPr bwMode="auto">
          <a:xfrm>
            <a:off x="1889125" y="4989513"/>
            <a:ext cx="1701800" cy="28098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Living very comfortably</a:t>
            </a:r>
            <a:endParaRPr lang="en-US"/>
          </a:p>
        </p:txBody>
      </p:sp>
      <p:sp>
        <p:nvSpPr>
          <p:cNvPr id="62547" name="Rectangle 88"/>
          <p:cNvSpPr>
            <a:spLocks noChangeArrowheads="1"/>
          </p:cNvSpPr>
          <p:nvPr/>
        </p:nvSpPr>
        <p:spPr bwMode="auto">
          <a:xfrm>
            <a:off x="1590675" y="5370513"/>
            <a:ext cx="180975" cy="187325"/>
          </a:xfrm>
          <a:prstGeom prst="rect">
            <a:avLst/>
          </a:prstGeom>
          <a:solidFill>
            <a:srgbClr val="0068D4"/>
          </a:solidFill>
          <a:ln w="9525">
            <a:noFill/>
            <a:miter lim="800000"/>
            <a:headEnd/>
            <a:tailEnd/>
          </a:ln>
        </p:spPr>
        <p:txBody>
          <a:bodyPr/>
          <a:lstStyle/>
          <a:p>
            <a:endParaRPr lang="en-US"/>
          </a:p>
        </p:txBody>
      </p:sp>
      <p:sp>
        <p:nvSpPr>
          <p:cNvPr id="62548" name="Rectangle 89"/>
          <p:cNvSpPr>
            <a:spLocks noChangeArrowheads="1"/>
          </p:cNvSpPr>
          <p:nvPr/>
        </p:nvSpPr>
        <p:spPr bwMode="auto">
          <a:xfrm>
            <a:off x="1590675" y="5370513"/>
            <a:ext cx="180975" cy="187325"/>
          </a:xfrm>
          <a:prstGeom prst="rect">
            <a:avLst/>
          </a:prstGeom>
          <a:noFill/>
          <a:ln w="2">
            <a:solidFill>
              <a:srgbClr val="B3B3B3"/>
            </a:solidFill>
            <a:miter lim="800000"/>
            <a:headEnd/>
            <a:tailEnd/>
          </a:ln>
        </p:spPr>
        <p:txBody>
          <a:bodyPr/>
          <a:lstStyle/>
          <a:p>
            <a:endParaRPr lang="en-US"/>
          </a:p>
        </p:txBody>
      </p:sp>
      <p:sp>
        <p:nvSpPr>
          <p:cNvPr id="62549" name="Rectangle 90"/>
          <p:cNvSpPr>
            <a:spLocks noChangeArrowheads="1"/>
          </p:cNvSpPr>
          <p:nvPr/>
        </p:nvSpPr>
        <p:spPr bwMode="auto">
          <a:xfrm>
            <a:off x="1889125" y="5346700"/>
            <a:ext cx="2128838" cy="280988"/>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Living somewhat comfortably</a:t>
            </a:r>
            <a:endParaRPr lang="en-US"/>
          </a:p>
        </p:txBody>
      </p:sp>
      <p:sp>
        <p:nvSpPr>
          <p:cNvPr id="62550" name="Rectangle 91"/>
          <p:cNvSpPr>
            <a:spLocks noChangeArrowheads="1"/>
          </p:cNvSpPr>
          <p:nvPr/>
        </p:nvSpPr>
        <p:spPr bwMode="auto">
          <a:xfrm>
            <a:off x="4514850" y="5013325"/>
            <a:ext cx="179388" cy="187325"/>
          </a:xfrm>
          <a:prstGeom prst="rect">
            <a:avLst/>
          </a:prstGeom>
          <a:solidFill>
            <a:srgbClr val="7FBFFF"/>
          </a:solidFill>
          <a:ln w="9525">
            <a:noFill/>
            <a:miter lim="800000"/>
            <a:headEnd/>
            <a:tailEnd/>
          </a:ln>
        </p:spPr>
        <p:txBody>
          <a:bodyPr/>
          <a:lstStyle/>
          <a:p>
            <a:endParaRPr lang="en-US"/>
          </a:p>
        </p:txBody>
      </p:sp>
      <p:sp>
        <p:nvSpPr>
          <p:cNvPr id="62551" name="Rectangle 92"/>
          <p:cNvSpPr>
            <a:spLocks noChangeArrowheads="1"/>
          </p:cNvSpPr>
          <p:nvPr/>
        </p:nvSpPr>
        <p:spPr bwMode="auto">
          <a:xfrm>
            <a:off x="4514850" y="5013325"/>
            <a:ext cx="179388" cy="187325"/>
          </a:xfrm>
          <a:prstGeom prst="rect">
            <a:avLst/>
          </a:prstGeom>
          <a:noFill/>
          <a:ln w="2">
            <a:solidFill>
              <a:srgbClr val="999999"/>
            </a:solidFill>
            <a:miter lim="800000"/>
            <a:headEnd/>
            <a:tailEnd/>
          </a:ln>
        </p:spPr>
        <p:txBody>
          <a:bodyPr/>
          <a:lstStyle/>
          <a:p>
            <a:endParaRPr lang="en-US"/>
          </a:p>
        </p:txBody>
      </p:sp>
      <p:sp>
        <p:nvSpPr>
          <p:cNvPr id="62552" name="Rectangle 93"/>
          <p:cNvSpPr>
            <a:spLocks noChangeArrowheads="1"/>
          </p:cNvSpPr>
          <p:nvPr/>
        </p:nvSpPr>
        <p:spPr bwMode="auto">
          <a:xfrm>
            <a:off x="4811713" y="4989513"/>
            <a:ext cx="1968500" cy="28098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Living not very comfortably</a:t>
            </a:r>
            <a:endParaRPr lang="en-US"/>
          </a:p>
        </p:txBody>
      </p:sp>
      <p:sp>
        <p:nvSpPr>
          <p:cNvPr id="62553" name="Rectangle 94"/>
          <p:cNvSpPr>
            <a:spLocks noChangeArrowheads="1"/>
          </p:cNvSpPr>
          <p:nvPr/>
        </p:nvSpPr>
        <p:spPr bwMode="auto">
          <a:xfrm>
            <a:off x="4514850" y="5370513"/>
            <a:ext cx="179388" cy="187325"/>
          </a:xfrm>
          <a:prstGeom prst="rect">
            <a:avLst/>
          </a:prstGeom>
          <a:solidFill>
            <a:srgbClr val="D9EEFF"/>
          </a:solidFill>
          <a:ln w="9525">
            <a:noFill/>
            <a:miter lim="800000"/>
            <a:headEnd/>
            <a:tailEnd/>
          </a:ln>
        </p:spPr>
        <p:txBody>
          <a:bodyPr/>
          <a:lstStyle/>
          <a:p>
            <a:endParaRPr lang="en-US"/>
          </a:p>
        </p:txBody>
      </p:sp>
      <p:sp>
        <p:nvSpPr>
          <p:cNvPr id="62554" name="Rectangle 95"/>
          <p:cNvSpPr>
            <a:spLocks noChangeArrowheads="1"/>
          </p:cNvSpPr>
          <p:nvPr/>
        </p:nvSpPr>
        <p:spPr bwMode="auto">
          <a:xfrm>
            <a:off x="4514850" y="5370513"/>
            <a:ext cx="179388" cy="187325"/>
          </a:xfrm>
          <a:prstGeom prst="rect">
            <a:avLst/>
          </a:prstGeom>
          <a:noFill/>
          <a:ln w="2">
            <a:solidFill>
              <a:srgbClr val="B3B3B3"/>
            </a:solidFill>
            <a:miter lim="800000"/>
            <a:headEnd/>
            <a:tailEnd/>
          </a:ln>
        </p:spPr>
        <p:txBody>
          <a:bodyPr/>
          <a:lstStyle/>
          <a:p>
            <a:endParaRPr lang="en-US"/>
          </a:p>
        </p:txBody>
      </p:sp>
      <p:sp>
        <p:nvSpPr>
          <p:cNvPr id="62555" name="Rectangle 96"/>
          <p:cNvSpPr>
            <a:spLocks noChangeArrowheads="1"/>
          </p:cNvSpPr>
          <p:nvPr/>
        </p:nvSpPr>
        <p:spPr bwMode="auto">
          <a:xfrm>
            <a:off x="4811713" y="5346700"/>
            <a:ext cx="2003425" cy="280988"/>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Living not at all comfortably</a:t>
            </a:r>
            <a:endParaRPr lang="en-US"/>
          </a:p>
        </p:txBody>
      </p:sp>
      <p:sp>
        <p:nvSpPr>
          <p:cNvPr id="62556" name="Rectangle 97"/>
          <p:cNvSpPr>
            <a:spLocks noChangeArrowheads="1"/>
          </p:cNvSpPr>
          <p:nvPr/>
        </p:nvSpPr>
        <p:spPr bwMode="auto">
          <a:xfrm>
            <a:off x="7323138" y="5013325"/>
            <a:ext cx="179387" cy="187325"/>
          </a:xfrm>
          <a:prstGeom prst="rect">
            <a:avLst/>
          </a:prstGeom>
          <a:solidFill>
            <a:srgbClr val="E6E6E6"/>
          </a:solidFill>
          <a:ln w="9525">
            <a:noFill/>
            <a:miter lim="800000"/>
            <a:headEnd/>
            <a:tailEnd/>
          </a:ln>
        </p:spPr>
        <p:txBody>
          <a:bodyPr/>
          <a:lstStyle/>
          <a:p>
            <a:endParaRPr lang="en-US"/>
          </a:p>
        </p:txBody>
      </p:sp>
      <p:sp>
        <p:nvSpPr>
          <p:cNvPr id="62557" name="Rectangle 98"/>
          <p:cNvSpPr>
            <a:spLocks noChangeArrowheads="1"/>
          </p:cNvSpPr>
          <p:nvPr/>
        </p:nvSpPr>
        <p:spPr bwMode="auto">
          <a:xfrm>
            <a:off x="7323138" y="5013325"/>
            <a:ext cx="179387" cy="187325"/>
          </a:xfrm>
          <a:prstGeom prst="rect">
            <a:avLst/>
          </a:prstGeom>
          <a:noFill/>
          <a:ln w="2">
            <a:solidFill>
              <a:srgbClr val="B3B3B3"/>
            </a:solidFill>
            <a:miter lim="800000"/>
            <a:headEnd/>
            <a:tailEnd/>
          </a:ln>
        </p:spPr>
        <p:txBody>
          <a:bodyPr/>
          <a:lstStyle/>
          <a:p>
            <a:endParaRPr lang="en-US"/>
          </a:p>
        </p:txBody>
      </p:sp>
      <p:sp>
        <p:nvSpPr>
          <p:cNvPr id="62558" name="Rectangle 99"/>
          <p:cNvSpPr>
            <a:spLocks noChangeArrowheads="1"/>
          </p:cNvSpPr>
          <p:nvPr/>
        </p:nvSpPr>
        <p:spPr bwMode="auto">
          <a:xfrm>
            <a:off x="7620000" y="4989513"/>
            <a:ext cx="460375" cy="280987"/>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dk/na</a:t>
            </a:r>
            <a:endParaRPr lang="en-US"/>
          </a:p>
        </p:txBody>
      </p:sp>
      <p:sp>
        <p:nvSpPr>
          <p:cNvPr id="62559" name="Rectangle 100"/>
          <p:cNvSpPr>
            <a:spLocks noChangeArrowheads="1"/>
          </p:cNvSpPr>
          <p:nvPr/>
        </p:nvSpPr>
        <p:spPr bwMode="auto">
          <a:xfrm>
            <a:off x="6348413" y="2938463"/>
            <a:ext cx="0" cy="276225"/>
          </a:xfrm>
          <a:prstGeom prst="rect">
            <a:avLst/>
          </a:prstGeom>
          <a:noFill/>
          <a:ln w="9525">
            <a:noFill/>
            <a:miter lim="800000"/>
            <a:headEnd/>
            <a:tailEnd/>
          </a:ln>
        </p:spPr>
        <p:txBody>
          <a:bodyPr wrap="none" lIns="0" tIns="0" rIns="0" bIns="0">
            <a:spAutoFit/>
          </a:bodyPr>
          <a:lstStyle/>
          <a:p>
            <a:endParaRPr lang="en-US"/>
          </a:p>
        </p:txBody>
      </p:sp>
      <p:sp>
        <p:nvSpPr>
          <p:cNvPr id="62561" name="Rectangle 97"/>
          <p:cNvSpPr>
            <a:spLocks noChangeArrowheads="1"/>
          </p:cNvSpPr>
          <p:nvPr/>
        </p:nvSpPr>
        <p:spPr bwMode="auto">
          <a:xfrm>
            <a:off x="7010400" y="1981200"/>
            <a:ext cx="1981200" cy="2743200"/>
          </a:xfrm>
          <a:prstGeom prst="rect">
            <a:avLst/>
          </a:prstGeom>
          <a:noFill/>
          <a:ln w="9525">
            <a:solidFill>
              <a:schemeClr val="tx1"/>
            </a:solidFill>
            <a:miter lim="800000"/>
            <a:headEnd/>
            <a:tailEnd/>
          </a:ln>
          <a:effectLst/>
        </p:spPr>
        <p:txBody>
          <a:bodyPr wrap="none" anchor="ctr"/>
          <a:lstStyle/>
          <a:p>
            <a:endParaRPr lang="en-US"/>
          </a:p>
        </p:txBody>
      </p:sp>
      <p:sp>
        <p:nvSpPr>
          <p:cNvPr id="62562" name="Text Box 98"/>
          <p:cNvSpPr txBox="1">
            <a:spLocks noChangeArrowheads="1"/>
          </p:cNvSpPr>
          <p:nvPr/>
        </p:nvSpPr>
        <p:spPr bwMode="auto">
          <a:xfrm>
            <a:off x="7086600" y="1981200"/>
            <a:ext cx="1828800" cy="3078163"/>
          </a:xfrm>
          <a:prstGeom prst="rect">
            <a:avLst/>
          </a:prstGeom>
          <a:noFill/>
          <a:ln w="9525">
            <a:noFill/>
            <a:miter lim="800000"/>
            <a:headEnd/>
            <a:tailEnd/>
          </a:ln>
          <a:effectLst/>
        </p:spPr>
        <p:txBody>
          <a:bodyPr>
            <a:spAutoFit/>
          </a:bodyPr>
          <a:lstStyle/>
          <a:p>
            <a:r>
              <a:rPr lang="fr-CA" sz="1000" b="1" dirty="0" smtClean="0"/>
              <a:t>Atlantic:</a:t>
            </a:r>
            <a:endParaRPr lang="fr-CA" sz="1000" b="1" dirty="0"/>
          </a:p>
          <a:p>
            <a:r>
              <a:rPr lang="fr-CA" sz="1000" dirty="0"/>
              <a:t>22% Very comfortably</a:t>
            </a:r>
          </a:p>
          <a:p>
            <a:r>
              <a:rPr lang="fr-CA" sz="1000" dirty="0"/>
              <a:t>65% Somewhat comfortably</a:t>
            </a:r>
          </a:p>
          <a:p>
            <a:r>
              <a:rPr lang="fr-CA" sz="1000" dirty="0"/>
              <a:t>  5% Not very comfortably</a:t>
            </a:r>
          </a:p>
          <a:p>
            <a:r>
              <a:rPr lang="fr-CA" sz="1000" dirty="0"/>
              <a:t>  4% Not at all comfortably</a:t>
            </a:r>
          </a:p>
          <a:p>
            <a:endParaRPr lang="fr-CA" sz="1000" dirty="0"/>
          </a:p>
          <a:p>
            <a:r>
              <a:rPr lang="fr-CA" sz="1000" b="1" dirty="0"/>
              <a:t>Prairies:</a:t>
            </a:r>
          </a:p>
          <a:p>
            <a:r>
              <a:rPr lang="fr-CA" sz="1000" dirty="0"/>
              <a:t>38% Very comfortably</a:t>
            </a:r>
          </a:p>
          <a:p>
            <a:r>
              <a:rPr lang="fr-CA" sz="1000" dirty="0"/>
              <a:t>50% Somewhat comfortably</a:t>
            </a:r>
          </a:p>
          <a:p>
            <a:r>
              <a:rPr lang="fr-CA" sz="1000" dirty="0"/>
              <a:t>  6% Not very comfortably</a:t>
            </a:r>
          </a:p>
          <a:p>
            <a:r>
              <a:rPr lang="fr-CA" sz="1000" dirty="0"/>
              <a:t>  4% Not at all comfortably</a:t>
            </a:r>
          </a:p>
          <a:p>
            <a:endParaRPr lang="fr-CA" sz="1000" dirty="0"/>
          </a:p>
          <a:p>
            <a:r>
              <a:rPr lang="fr-CA" sz="1000" b="1" dirty="0"/>
              <a:t>BC:</a:t>
            </a:r>
          </a:p>
          <a:p>
            <a:r>
              <a:rPr lang="fr-CA" sz="1000" dirty="0"/>
              <a:t>36% Very comfortably</a:t>
            </a:r>
          </a:p>
          <a:p>
            <a:r>
              <a:rPr lang="fr-CA" sz="1000" dirty="0"/>
              <a:t>54% Somewhat comfortably</a:t>
            </a:r>
          </a:p>
          <a:p>
            <a:r>
              <a:rPr lang="fr-CA" sz="1000" dirty="0"/>
              <a:t>  3% Not very comfortably</a:t>
            </a:r>
          </a:p>
          <a:p>
            <a:r>
              <a:rPr lang="fr-CA" sz="1000" dirty="0"/>
              <a:t>  5% Not at all comfortably</a:t>
            </a:r>
          </a:p>
          <a:p>
            <a:endParaRPr lang="fr-CA" sz="1000" dirty="0"/>
          </a:p>
          <a:p>
            <a:endParaRPr lang="en-US" sz="10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64514"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Most rely on a mix of retirement income sources</a:t>
            </a:r>
          </a:p>
        </p:txBody>
      </p:sp>
      <p:sp>
        <p:nvSpPr>
          <p:cNvPr id="64515"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pic>
        <p:nvPicPr>
          <p:cNvPr id="64516" name="Picture 6"/>
          <p:cNvPicPr>
            <a:picLocks noChangeAspect="1" noChangeArrowheads="1"/>
          </p:cNvPicPr>
          <p:nvPr/>
        </p:nvPicPr>
        <p:blipFill>
          <a:blip r:embed="rId3" cstate="print"/>
          <a:srcRect/>
          <a:stretch>
            <a:fillRect/>
          </a:stretch>
        </p:blipFill>
        <p:spPr bwMode="auto">
          <a:xfrm>
            <a:off x="1770063" y="930275"/>
            <a:ext cx="5603875" cy="4997450"/>
          </a:xfrm>
          <a:prstGeom prst="rect">
            <a:avLst/>
          </a:prstGeom>
          <a:noFill/>
          <a:ln w="9525">
            <a:noFill/>
            <a:miter lim="800000"/>
            <a:headEnd/>
            <a:tailEnd/>
          </a:ln>
        </p:spPr>
      </p:pic>
      <p:sp>
        <p:nvSpPr>
          <p:cNvPr id="64517" name="Rectangle 7"/>
          <p:cNvSpPr>
            <a:spLocks noChangeArrowheads="1"/>
          </p:cNvSpPr>
          <p:nvPr/>
        </p:nvSpPr>
        <p:spPr bwMode="auto">
          <a:xfrm>
            <a:off x="457200" y="4948238"/>
            <a:ext cx="2438400" cy="1270000"/>
          </a:xfrm>
          <a:prstGeom prst="rect">
            <a:avLst/>
          </a:prstGeom>
          <a:noFill/>
          <a:ln w="9525">
            <a:noFill/>
            <a:miter lim="800000"/>
            <a:headEnd/>
            <a:tailEnd/>
          </a:ln>
        </p:spPr>
        <p:txBody>
          <a:bodyPr anchor="ctr">
            <a:spAutoFit/>
          </a:bodyPr>
          <a:lstStyle/>
          <a:p>
            <a:pPr eaLnBrk="0" hangingPunct="0">
              <a:tabLst>
                <a:tab pos="274638" algn="l"/>
                <a:tab pos="457200" algn="l"/>
                <a:tab pos="639763" algn="l"/>
              </a:tabLst>
            </a:pPr>
            <a:r>
              <a:rPr lang="en-US" sz="1100">
                <a:latin typeface="Arial Narrow" pitchFamily="34" charset="0"/>
              </a:rPr>
              <a:t>Q. Retired: What are your current sources of retirement income?</a:t>
            </a:r>
          </a:p>
          <a:p>
            <a:pPr eaLnBrk="0" hangingPunct="0">
              <a:tabLst>
                <a:tab pos="274638" algn="l"/>
                <a:tab pos="457200" algn="l"/>
                <a:tab pos="639763" algn="l"/>
              </a:tabLst>
            </a:pPr>
            <a:r>
              <a:rPr lang="en-US" sz="1100">
                <a:latin typeface="Arial Narrow" pitchFamily="34" charset="0"/>
              </a:rPr>
              <a:t>Q. Not retired: When you retire, on what sources of retirement income do you plan on relying?</a:t>
            </a:r>
          </a:p>
          <a:p>
            <a:pPr eaLnBrk="0" hangingPunct="0">
              <a:tabLst>
                <a:tab pos="274638" algn="l"/>
                <a:tab pos="457200" algn="l"/>
                <a:tab pos="639763" algn="l"/>
              </a:tabLst>
            </a:pPr>
            <a:endParaRPr lang="en-US" sz="1100">
              <a:latin typeface="Arial Narrow" pitchFamily="34" charset="0"/>
            </a:endParaRPr>
          </a:p>
          <a:p>
            <a:pPr eaLnBrk="0" hangingPunct="0">
              <a:tabLst>
                <a:tab pos="274638" algn="l"/>
                <a:tab pos="457200" algn="l"/>
                <a:tab pos="639763" algn="l"/>
              </a:tabLst>
            </a:pPr>
            <a:endParaRPr lang="en-US" sz="1100" i="1">
              <a:latin typeface="Arial Narrow" pitchFamily="34" charset="0"/>
            </a:endParaRPr>
          </a:p>
        </p:txBody>
      </p:sp>
      <p:sp>
        <p:nvSpPr>
          <p:cNvPr id="64519" name="Rectangle 7"/>
          <p:cNvSpPr>
            <a:spLocks noChangeArrowheads="1"/>
          </p:cNvSpPr>
          <p:nvPr/>
        </p:nvSpPr>
        <p:spPr bwMode="auto">
          <a:xfrm>
            <a:off x="6858000" y="1295400"/>
            <a:ext cx="2133600" cy="3276600"/>
          </a:xfrm>
          <a:prstGeom prst="rect">
            <a:avLst/>
          </a:prstGeom>
          <a:noFill/>
          <a:ln w="9525">
            <a:solidFill>
              <a:schemeClr val="tx1"/>
            </a:solidFill>
            <a:miter lim="800000"/>
            <a:headEnd/>
            <a:tailEnd/>
          </a:ln>
          <a:effectLst/>
        </p:spPr>
        <p:txBody>
          <a:bodyPr wrap="none" anchor="ctr"/>
          <a:lstStyle/>
          <a:p>
            <a:endParaRPr lang="en-US"/>
          </a:p>
        </p:txBody>
      </p:sp>
      <p:sp>
        <p:nvSpPr>
          <p:cNvPr id="64520" name="Text Box 8"/>
          <p:cNvSpPr txBox="1">
            <a:spLocks noChangeArrowheads="1"/>
          </p:cNvSpPr>
          <p:nvPr/>
        </p:nvSpPr>
        <p:spPr bwMode="auto">
          <a:xfrm>
            <a:off x="6858000" y="1295400"/>
            <a:ext cx="2133600" cy="3231654"/>
          </a:xfrm>
          <a:prstGeom prst="rect">
            <a:avLst/>
          </a:prstGeom>
          <a:noFill/>
          <a:ln w="9525">
            <a:noFill/>
            <a:miter lim="800000"/>
            <a:headEnd/>
            <a:tailEnd/>
          </a:ln>
          <a:effectLst/>
        </p:spPr>
        <p:txBody>
          <a:bodyPr>
            <a:spAutoFit/>
          </a:bodyPr>
          <a:lstStyle/>
          <a:p>
            <a:r>
              <a:rPr lang="fr-CA" sz="1000" b="1" dirty="0" smtClean="0"/>
              <a:t>Atlantic         Prairies              </a:t>
            </a:r>
            <a:r>
              <a:rPr lang="fr-CA" sz="1000" b="1" dirty="0"/>
              <a:t>BC</a:t>
            </a:r>
          </a:p>
          <a:p>
            <a:endParaRPr lang="fr-CA" sz="1200" b="1" dirty="0"/>
          </a:p>
          <a:p>
            <a:endParaRPr lang="fr-CA" sz="1000" dirty="0"/>
          </a:p>
          <a:p>
            <a:r>
              <a:rPr lang="fr-CA" sz="1000" dirty="0"/>
              <a:t>67%                  60%                60%</a:t>
            </a:r>
          </a:p>
          <a:p>
            <a:endParaRPr lang="fr-CA" sz="1000" dirty="0"/>
          </a:p>
          <a:p>
            <a:r>
              <a:rPr lang="fr-CA" sz="1000" dirty="0"/>
              <a:t>74%                  77%                74%</a:t>
            </a:r>
          </a:p>
          <a:p>
            <a:endParaRPr lang="fr-CA" sz="1000" dirty="0"/>
          </a:p>
          <a:p>
            <a:endParaRPr lang="fr-CA" sz="1000" dirty="0"/>
          </a:p>
          <a:p>
            <a:r>
              <a:rPr lang="fr-CA" sz="1000" dirty="0"/>
              <a:t>46%                  64%                46%</a:t>
            </a:r>
          </a:p>
          <a:p>
            <a:endParaRPr lang="fr-CA" sz="1000" dirty="0"/>
          </a:p>
          <a:p>
            <a:r>
              <a:rPr lang="fr-CA" sz="1000" dirty="0"/>
              <a:t>25%                  32%                37%</a:t>
            </a:r>
          </a:p>
          <a:p>
            <a:endParaRPr lang="fr-CA" sz="1000" dirty="0"/>
          </a:p>
          <a:p>
            <a:r>
              <a:rPr lang="fr-CA" sz="1000" dirty="0"/>
              <a:t>34%                  48%                44%</a:t>
            </a:r>
          </a:p>
          <a:p>
            <a:endParaRPr lang="fr-CA" sz="1000" dirty="0"/>
          </a:p>
          <a:p>
            <a:r>
              <a:rPr lang="fr-CA" sz="1000" dirty="0"/>
              <a:t>23%                  37%                39%</a:t>
            </a:r>
          </a:p>
          <a:p>
            <a:endParaRPr lang="fr-CA" sz="1000" dirty="0"/>
          </a:p>
          <a:p>
            <a:endParaRPr lang="fr-CA" sz="1000" dirty="0"/>
          </a:p>
          <a:p>
            <a:r>
              <a:rPr lang="fr-CA" sz="1000" dirty="0"/>
              <a:t>53%                  46%                34%</a:t>
            </a:r>
          </a:p>
          <a:p>
            <a:endParaRPr lang="fr-CA" sz="1000" dirty="0"/>
          </a:p>
          <a:p>
            <a:r>
              <a:rPr lang="fr-CA" sz="1000" dirty="0"/>
              <a:t>42%                  49%                53%</a:t>
            </a:r>
            <a:endParaRPr lang="en-US" sz="10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66562"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Among those with RRSPs, the majority are not fully clear on how investment management fees work</a:t>
            </a:r>
            <a:endParaRPr lang="en-GB" sz="3000" b="1">
              <a:solidFill>
                <a:schemeClr val="tx2"/>
              </a:solidFill>
              <a:latin typeface="Arial Narrow" pitchFamily="34" charset="0"/>
            </a:endParaRPr>
          </a:p>
        </p:txBody>
      </p:sp>
      <p:sp>
        <p:nvSpPr>
          <p:cNvPr id="66563"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66564" name="Rectangle 6"/>
          <p:cNvSpPr>
            <a:spLocks noChangeArrowheads="1"/>
          </p:cNvSpPr>
          <p:nvPr/>
        </p:nvSpPr>
        <p:spPr bwMode="auto">
          <a:xfrm>
            <a:off x="381000" y="5843588"/>
            <a:ext cx="7924800" cy="596900"/>
          </a:xfrm>
          <a:prstGeom prst="rect">
            <a:avLst/>
          </a:prstGeom>
          <a:noFill/>
          <a:ln w="9525">
            <a:noFill/>
            <a:miter lim="800000"/>
            <a:headEnd/>
            <a:tailEnd/>
          </a:ln>
        </p:spPr>
        <p:txBody>
          <a:bodyPr anchor="ctr">
            <a:spAutoFit/>
          </a:bodyPr>
          <a:lstStyle/>
          <a:p>
            <a:pPr eaLnBrk="0" hangingPunct="0">
              <a:tabLst>
                <a:tab pos="274638" algn="l"/>
                <a:tab pos="457200" algn="l"/>
                <a:tab pos="639763" algn="l"/>
              </a:tabLst>
            </a:pPr>
            <a:r>
              <a:rPr lang="en-US" sz="1100">
                <a:latin typeface="Arial Narrow" pitchFamily="34" charset="0"/>
                <a:cs typeface="Times New Roman" pitchFamily="18" charset="0"/>
              </a:rPr>
              <a:t>Q. </a:t>
            </a:r>
            <a:r>
              <a:rPr lang="en-US" sz="1100">
                <a:latin typeface="Arial Narrow" pitchFamily="34" charset="0"/>
              </a:rPr>
              <a:t>To what extent do you understand the fees charged by financial institutions in relation to retirement savings plans, would you say you definitely understand them, understand them somewhat, or do you not really understand?</a:t>
            </a:r>
            <a:endParaRPr lang="en-US" sz="1100">
              <a:latin typeface="Arial Narrow" pitchFamily="34" charset="0"/>
              <a:cs typeface="Times New Roman" pitchFamily="18" charset="0"/>
            </a:endParaRPr>
          </a:p>
          <a:p>
            <a:pPr eaLnBrk="0" hangingPunct="0">
              <a:tabLst>
                <a:tab pos="274638" algn="l"/>
                <a:tab pos="457200" algn="l"/>
                <a:tab pos="639763" algn="l"/>
              </a:tabLst>
            </a:pPr>
            <a:r>
              <a:rPr lang="en-US" sz="1100">
                <a:latin typeface="Arial Narrow" pitchFamily="34" charset="0"/>
                <a:cs typeface="Times New Roman" pitchFamily="18" charset="0"/>
              </a:rPr>
              <a:t>Subsample: Not retired and have a registered savings plan (RRSP/TFSA)</a:t>
            </a:r>
            <a:endParaRPr lang="en-US" sz="1100">
              <a:latin typeface="Arial Narrow" pitchFamily="34" charset="0"/>
            </a:endParaRPr>
          </a:p>
        </p:txBody>
      </p:sp>
      <p:grpSp>
        <p:nvGrpSpPr>
          <p:cNvPr id="66565" name="Group 9"/>
          <p:cNvGrpSpPr>
            <a:grpSpLocks noChangeAspect="1"/>
          </p:cNvGrpSpPr>
          <p:nvPr/>
        </p:nvGrpSpPr>
        <p:grpSpPr bwMode="auto">
          <a:xfrm>
            <a:off x="1828800" y="855663"/>
            <a:ext cx="5768975" cy="4640262"/>
            <a:chOff x="1152" y="539"/>
            <a:chExt cx="3634" cy="2923"/>
          </a:xfrm>
        </p:grpSpPr>
        <p:sp>
          <p:nvSpPr>
            <p:cNvPr id="66566" name="AutoShape 8"/>
            <p:cNvSpPr>
              <a:spLocks noChangeAspect="1" noChangeArrowheads="1" noTextEdit="1"/>
            </p:cNvSpPr>
            <p:nvPr/>
          </p:nvSpPr>
          <p:spPr bwMode="auto">
            <a:xfrm>
              <a:off x="1152" y="1200"/>
              <a:ext cx="3600" cy="2262"/>
            </a:xfrm>
            <a:prstGeom prst="rect">
              <a:avLst/>
            </a:prstGeom>
            <a:noFill/>
            <a:ln w="9525">
              <a:noFill/>
              <a:miter lim="800000"/>
              <a:headEnd/>
              <a:tailEnd/>
            </a:ln>
          </p:spPr>
          <p:txBody>
            <a:bodyPr/>
            <a:lstStyle/>
            <a:p>
              <a:endParaRPr lang="en-US"/>
            </a:p>
          </p:txBody>
        </p:sp>
        <p:sp>
          <p:nvSpPr>
            <p:cNvPr id="66567" name="Rectangle 10"/>
            <p:cNvSpPr>
              <a:spLocks noChangeArrowheads="1"/>
            </p:cNvSpPr>
            <p:nvPr/>
          </p:nvSpPr>
          <p:spPr bwMode="auto">
            <a:xfrm>
              <a:off x="1186" y="539"/>
              <a:ext cx="0" cy="174"/>
            </a:xfrm>
            <a:prstGeom prst="rect">
              <a:avLst/>
            </a:prstGeom>
            <a:noFill/>
            <a:ln w="9525">
              <a:noFill/>
              <a:miter lim="800000"/>
              <a:headEnd/>
              <a:tailEnd/>
            </a:ln>
          </p:spPr>
          <p:txBody>
            <a:bodyPr wrap="none" lIns="0" tIns="0" rIns="0" bIns="0">
              <a:spAutoFit/>
            </a:bodyPr>
            <a:lstStyle/>
            <a:p>
              <a:endParaRPr lang="en-US"/>
            </a:p>
          </p:txBody>
        </p:sp>
        <p:sp>
          <p:nvSpPr>
            <p:cNvPr id="66568" name="Rectangle 11"/>
            <p:cNvSpPr>
              <a:spLocks noChangeArrowheads="1"/>
            </p:cNvSpPr>
            <p:nvPr/>
          </p:nvSpPr>
          <p:spPr bwMode="auto">
            <a:xfrm>
              <a:off x="1186" y="752"/>
              <a:ext cx="0" cy="174"/>
            </a:xfrm>
            <a:prstGeom prst="rect">
              <a:avLst/>
            </a:prstGeom>
            <a:noFill/>
            <a:ln w="9525">
              <a:noFill/>
              <a:miter lim="800000"/>
              <a:headEnd/>
              <a:tailEnd/>
            </a:ln>
          </p:spPr>
          <p:txBody>
            <a:bodyPr wrap="none" lIns="0" tIns="0" rIns="0" bIns="0">
              <a:spAutoFit/>
            </a:bodyPr>
            <a:lstStyle/>
            <a:p>
              <a:endParaRPr lang="en-US"/>
            </a:p>
          </p:txBody>
        </p:sp>
        <p:sp>
          <p:nvSpPr>
            <p:cNvPr id="66569" name="Rectangle 12"/>
            <p:cNvSpPr>
              <a:spLocks noChangeArrowheads="1"/>
            </p:cNvSpPr>
            <p:nvPr/>
          </p:nvSpPr>
          <p:spPr bwMode="auto">
            <a:xfrm>
              <a:off x="1200" y="968"/>
              <a:ext cx="1091" cy="205"/>
            </a:xfrm>
            <a:prstGeom prst="rect">
              <a:avLst/>
            </a:prstGeom>
            <a:noFill/>
            <a:ln w="9525">
              <a:noFill/>
              <a:miter lim="800000"/>
              <a:headEnd/>
              <a:tailEnd/>
            </a:ln>
          </p:spPr>
          <p:txBody>
            <a:bodyPr wrap="none" lIns="0" tIns="0" rIns="0" bIns="0">
              <a:spAutoFit/>
            </a:bodyPr>
            <a:lstStyle/>
            <a:p>
              <a:r>
                <a:rPr lang="en-US" sz="1900">
                  <a:solidFill>
                    <a:srgbClr val="000000"/>
                  </a:solidFill>
                  <a:latin typeface="Arial Narrow" pitchFamily="34" charset="0"/>
                </a:rPr>
                <a:t>By income     2010</a:t>
              </a:r>
              <a:endParaRPr lang="en-US"/>
            </a:p>
          </p:txBody>
        </p:sp>
        <p:sp>
          <p:nvSpPr>
            <p:cNvPr id="66570" name="Rectangle 13"/>
            <p:cNvSpPr>
              <a:spLocks noChangeArrowheads="1"/>
            </p:cNvSpPr>
            <p:nvPr/>
          </p:nvSpPr>
          <p:spPr bwMode="auto">
            <a:xfrm>
              <a:off x="1698" y="1265"/>
              <a:ext cx="670" cy="178"/>
            </a:xfrm>
            <a:prstGeom prst="rect">
              <a:avLst/>
            </a:prstGeom>
            <a:solidFill>
              <a:srgbClr val="003F7F"/>
            </a:solidFill>
            <a:ln w="9525">
              <a:noFill/>
              <a:miter lim="800000"/>
              <a:headEnd/>
              <a:tailEnd/>
            </a:ln>
          </p:spPr>
          <p:txBody>
            <a:bodyPr/>
            <a:lstStyle/>
            <a:p>
              <a:endParaRPr lang="en-US"/>
            </a:p>
          </p:txBody>
        </p:sp>
        <p:sp>
          <p:nvSpPr>
            <p:cNvPr id="66571" name="Rectangle 14"/>
            <p:cNvSpPr>
              <a:spLocks noChangeArrowheads="1"/>
            </p:cNvSpPr>
            <p:nvPr/>
          </p:nvSpPr>
          <p:spPr bwMode="auto">
            <a:xfrm>
              <a:off x="1698" y="1265"/>
              <a:ext cx="670" cy="178"/>
            </a:xfrm>
            <a:prstGeom prst="rect">
              <a:avLst/>
            </a:prstGeom>
            <a:noFill/>
            <a:ln w="2">
              <a:solidFill>
                <a:srgbClr val="B3B3B3"/>
              </a:solidFill>
              <a:miter lim="800000"/>
              <a:headEnd/>
              <a:tailEnd/>
            </a:ln>
          </p:spPr>
          <p:txBody>
            <a:bodyPr/>
            <a:lstStyle/>
            <a:p>
              <a:endParaRPr lang="en-US"/>
            </a:p>
          </p:txBody>
        </p:sp>
        <p:sp>
          <p:nvSpPr>
            <p:cNvPr id="66572" name="Rectangle 15"/>
            <p:cNvSpPr>
              <a:spLocks noChangeArrowheads="1"/>
            </p:cNvSpPr>
            <p:nvPr/>
          </p:nvSpPr>
          <p:spPr bwMode="auto">
            <a:xfrm>
              <a:off x="2367" y="1265"/>
              <a:ext cx="1155" cy="178"/>
            </a:xfrm>
            <a:prstGeom prst="rect">
              <a:avLst/>
            </a:prstGeom>
            <a:solidFill>
              <a:srgbClr val="0068D4"/>
            </a:solidFill>
            <a:ln w="9525">
              <a:noFill/>
              <a:miter lim="800000"/>
              <a:headEnd/>
              <a:tailEnd/>
            </a:ln>
          </p:spPr>
          <p:txBody>
            <a:bodyPr/>
            <a:lstStyle/>
            <a:p>
              <a:endParaRPr lang="en-US"/>
            </a:p>
          </p:txBody>
        </p:sp>
        <p:sp>
          <p:nvSpPr>
            <p:cNvPr id="66573" name="Rectangle 16"/>
            <p:cNvSpPr>
              <a:spLocks noChangeArrowheads="1"/>
            </p:cNvSpPr>
            <p:nvPr/>
          </p:nvSpPr>
          <p:spPr bwMode="auto">
            <a:xfrm>
              <a:off x="2367" y="1265"/>
              <a:ext cx="1155" cy="178"/>
            </a:xfrm>
            <a:prstGeom prst="rect">
              <a:avLst/>
            </a:prstGeom>
            <a:noFill/>
            <a:ln w="2">
              <a:solidFill>
                <a:srgbClr val="B3B3B3"/>
              </a:solidFill>
              <a:miter lim="800000"/>
              <a:headEnd/>
              <a:tailEnd/>
            </a:ln>
          </p:spPr>
          <p:txBody>
            <a:bodyPr/>
            <a:lstStyle/>
            <a:p>
              <a:endParaRPr lang="en-US"/>
            </a:p>
          </p:txBody>
        </p:sp>
        <p:sp>
          <p:nvSpPr>
            <p:cNvPr id="66574" name="Rectangle 17"/>
            <p:cNvSpPr>
              <a:spLocks noChangeArrowheads="1"/>
            </p:cNvSpPr>
            <p:nvPr/>
          </p:nvSpPr>
          <p:spPr bwMode="auto">
            <a:xfrm>
              <a:off x="3521" y="1265"/>
              <a:ext cx="463" cy="178"/>
            </a:xfrm>
            <a:prstGeom prst="rect">
              <a:avLst/>
            </a:prstGeom>
            <a:solidFill>
              <a:srgbClr val="B3D9FF"/>
            </a:solidFill>
            <a:ln w="9525">
              <a:noFill/>
              <a:miter lim="800000"/>
              <a:headEnd/>
              <a:tailEnd/>
            </a:ln>
          </p:spPr>
          <p:txBody>
            <a:bodyPr/>
            <a:lstStyle/>
            <a:p>
              <a:endParaRPr lang="en-US"/>
            </a:p>
          </p:txBody>
        </p:sp>
        <p:sp>
          <p:nvSpPr>
            <p:cNvPr id="66575" name="Rectangle 18"/>
            <p:cNvSpPr>
              <a:spLocks noChangeArrowheads="1"/>
            </p:cNvSpPr>
            <p:nvPr/>
          </p:nvSpPr>
          <p:spPr bwMode="auto">
            <a:xfrm>
              <a:off x="3521" y="1265"/>
              <a:ext cx="463" cy="178"/>
            </a:xfrm>
            <a:prstGeom prst="rect">
              <a:avLst/>
            </a:prstGeom>
            <a:noFill/>
            <a:ln w="2">
              <a:solidFill>
                <a:srgbClr val="999999"/>
              </a:solidFill>
              <a:miter lim="800000"/>
              <a:headEnd/>
              <a:tailEnd/>
            </a:ln>
          </p:spPr>
          <p:txBody>
            <a:bodyPr/>
            <a:lstStyle/>
            <a:p>
              <a:endParaRPr lang="en-US"/>
            </a:p>
          </p:txBody>
        </p:sp>
        <p:sp>
          <p:nvSpPr>
            <p:cNvPr id="66576" name="Rectangle 19"/>
            <p:cNvSpPr>
              <a:spLocks noChangeArrowheads="1"/>
            </p:cNvSpPr>
            <p:nvPr/>
          </p:nvSpPr>
          <p:spPr bwMode="auto">
            <a:xfrm>
              <a:off x="3983" y="1265"/>
              <a:ext cx="23" cy="178"/>
            </a:xfrm>
            <a:prstGeom prst="rect">
              <a:avLst/>
            </a:prstGeom>
            <a:solidFill>
              <a:srgbClr val="E6E6E6"/>
            </a:solidFill>
            <a:ln w="9525">
              <a:noFill/>
              <a:miter lim="800000"/>
              <a:headEnd/>
              <a:tailEnd/>
            </a:ln>
          </p:spPr>
          <p:txBody>
            <a:bodyPr/>
            <a:lstStyle/>
            <a:p>
              <a:endParaRPr lang="en-US"/>
            </a:p>
          </p:txBody>
        </p:sp>
        <p:sp>
          <p:nvSpPr>
            <p:cNvPr id="66577" name="Rectangle 20"/>
            <p:cNvSpPr>
              <a:spLocks noChangeArrowheads="1"/>
            </p:cNvSpPr>
            <p:nvPr/>
          </p:nvSpPr>
          <p:spPr bwMode="auto">
            <a:xfrm>
              <a:off x="3983" y="1265"/>
              <a:ext cx="23" cy="178"/>
            </a:xfrm>
            <a:prstGeom prst="rect">
              <a:avLst/>
            </a:prstGeom>
            <a:noFill/>
            <a:ln w="2">
              <a:solidFill>
                <a:srgbClr val="B3B3B3"/>
              </a:solidFill>
              <a:miter lim="800000"/>
              <a:headEnd/>
              <a:tailEnd/>
            </a:ln>
          </p:spPr>
          <p:txBody>
            <a:bodyPr/>
            <a:lstStyle/>
            <a:p>
              <a:endParaRPr lang="en-US"/>
            </a:p>
          </p:txBody>
        </p:sp>
        <p:sp>
          <p:nvSpPr>
            <p:cNvPr id="66578" name="Rectangle 21"/>
            <p:cNvSpPr>
              <a:spLocks noChangeArrowheads="1"/>
            </p:cNvSpPr>
            <p:nvPr/>
          </p:nvSpPr>
          <p:spPr bwMode="auto">
            <a:xfrm>
              <a:off x="1698" y="1548"/>
              <a:ext cx="301" cy="178"/>
            </a:xfrm>
            <a:prstGeom prst="rect">
              <a:avLst/>
            </a:prstGeom>
            <a:solidFill>
              <a:srgbClr val="003F7F"/>
            </a:solidFill>
            <a:ln w="9525">
              <a:noFill/>
              <a:miter lim="800000"/>
              <a:headEnd/>
              <a:tailEnd/>
            </a:ln>
          </p:spPr>
          <p:txBody>
            <a:bodyPr/>
            <a:lstStyle/>
            <a:p>
              <a:endParaRPr lang="en-US"/>
            </a:p>
          </p:txBody>
        </p:sp>
        <p:sp>
          <p:nvSpPr>
            <p:cNvPr id="66579" name="Rectangle 22"/>
            <p:cNvSpPr>
              <a:spLocks noChangeArrowheads="1"/>
            </p:cNvSpPr>
            <p:nvPr/>
          </p:nvSpPr>
          <p:spPr bwMode="auto">
            <a:xfrm>
              <a:off x="1698" y="1548"/>
              <a:ext cx="301" cy="178"/>
            </a:xfrm>
            <a:prstGeom prst="rect">
              <a:avLst/>
            </a:prstGeom>
            <a:noFill/>
            <a:ln w="2">
              <a:solidFill>
                <a:srgbClr val="B3B3B3"/>
              </a:solidFill>
              <a:miter lim="800000"/>
              <a:headEnd/>
              <a:tailEnd/>
            </a:ln>
          </p:spPr>
          <p:txBody>
            <a:bodyPr/>
            <a:lstStyle/>
            <a:p>
              <a:endParaRPr lang="en-US"/>
            </a:p>
          </p:txBody>
        </p:sp>
        <p:sp>
          <p:nvSpPr>
            <p:cNvPr id="66580" name="Rectangle 23"/>
            <p:cNvSpPr>
              <a:spLocks noChangeArrowheads="1"/>
            </p:cNvSpPr>
            <p:nvPr/>
          </p:nvSpPr>
          <p:spPr bwMode="auto">
            <a:xfrm>
              <a:off x="1998" y="1548"/>
              <a:ext cx="1154" cy="178"/>
            </a:xfrm>
            <a:prstGeom prst="rect">
              <a:avLst/>
            </a:prstGeom>
            <a:solidFill>
              <a:srgbClr val="0068D4"/>
            </a:solidFill>
            <a:ln w="9525">
              <a:noFill/>
              <a:miter lim="800000"/>
              <a:headEnd/>
              <a:tailEnd/>
            </a:ln>
          </p:spPr>
          <p:txBody>
            <a:bodyPr/>
            <a:lstStyle/>
            <a:p>
              <a:endParaRPr lang="en-US"/>
            </a:p>
          </p:txBody>
        </p:sp>
        <p:sp>
          <p:nvSpPr>
            <p:cNvPr id="66581" name="Rectangle 24"/>
            <p:cNvSpPr>
              <a:spLocks noChangeArrowheads="1"/>
            </p:cNvSpPr>
            <p:nvPr/>
          </p:nvSpPr>
          <p:spPr bwMode="auto">
            <a:xfrm>
              <a:off x="1998" y="1548"/>
              <a:ext cx="1154" cy="178"/>
            </a:xfrm>
            <a:prstGeom prst="rect">
              <a:avLst/>
            </a:prstGeom>
            <a:noFill/>
            <a:ln w="2">
              <a:solidFill>
                <a:srgbClr val="B3B3B3"/>
              </a:solidFill>
              <a:miter lim="800000"/>
              <a:headEnd/>
              <a:tailEnd/>
            </a:ln>
          </p:spPr>
          <p:txBody>
            <a:bodyPr/>
            <a:lstStyle/>
            <a:p>
              <a:endParaRPr lang="en-US"/>
            </a:p>
          </p:txBody>
        </p:sp>
        <p:sp>
          <p:nvSpPr>
            <p:cNvPr id="66582" name="Rectangle 25"/>
            <p:cNvSpPr>
              <a:spLocks noChangeArrowheads="1"/>
            </p:cNvSpPr>
            <p:nvPr/>
          </p:nvSpPr>
          <p:spPr bwMode="auto">
            <a:xfrm>
              <a:off x="3152" y="1548"/>
              <a:ext cx="832" cy="178"/>
            </a:xfrm>
            <a:prstGeom prst="rect">
              <a:avLst/>
            </a:prstGeom>
            <a:solidFill>
              <a:srgbClr val="B3D9FF"/>
            </a:solidFill>
            <a:ln w="9525">
              <a:noFill/>
              <a:miter lim="800000"/>
              <a:headEnd/>
              <a:tailEnd/>
            </a:ln>
          </p:spPr>
          <p:txBody>
            <a:bodyPr/>
            <a:lstStyle/>
            <a:p>
              <a:endParaRPr lang="en-US"/>
            </a:p>
          </p:txBody>
        </p:sp>
        <p:sp>
          <p:nvSpPr>
            <p:cNvPr id="66583" name="Rectangle 26"/>
            <p:cNvSpPr>
              <a:spLocks noChangeArrowheads="1"/>
            </p:cNvSpPr>
            <p:nvPr/>
          </p:nvSpPr>
          <p:spPr bwMode="auto">
            <a:xfrm>
              <a:off x="3152" y="1548"/>
              <a:ext cx="832" cy="178"/>
            </a:xfrm>
            <a:prstGeom prst="rect">
              <a:avLst/>
            </a:prstGeom>
            <a:noFill/>
            <a:ln w="2">
              <a:solidFill>
                <a:srgbClr val="999999"/>
              </a:solidFill>
              <a:miter lim="800000"/>
              <a:headEnd/>
              <a:tailEnd/>
            </a:ln>
          </p:spPr>
          <p:txBody>
            <a:bodyPr/>
            <a:lstStyle/>
            <a:p>
              <a:endParaRPr lang="en-US"/>
            </a:p>
          </p:txBody>
        </p:sp>
        <p:sp>
          <p:nvSpPr>
            <p:cNvPr id="66584" name="Rectangle 27"/>
            <p:cNvSpPr>
              <a:spLocks noChangeArrowheads="1"/>
            </p:cNvSpPr>
            <p:nvPr/>
          </p:nvSpPr>
          <p:spPr bwMode="auto">
            <a:xfrm>
              <a:off x="1698" y="1831"/>
              <a:ext cx="370" cy="178"/>
            </a:xfrm>
            <a:prstGeom prst="rect">
              <a:avLst/>
            </a:prstGeom>
            <a:solidFill>
              <a:srgbClr val="003F7F"/>
            </a:solidFill>
            <a:ln w="9525">
              <a:noFill/>
              <a:miter lim="800000"/>
              <a:headEnd/>
              <a:tailEnd/>
            </a:ln>
          </p:spPr>
          <p:txBody>
            <a:bodyPr/>
            <a:lstStyle/>
            <a:p>
              <a:endParaRPr lang="en-US"/>
            </a:p>
          </p:txBody>
        </p:sp>
        <p:sp>
          <p:nvSpPr>
            <p:cNvPr id="66585" name="Rectangle 28"/>
            <p:cNvSpPr>
              <a:spLocks noChangeArrowheads="1"/>
            </p:cNvSpPr>
            <p:nvPr/>
          </p:nvSpPr>
          <p:spPr bwMode="auto">
            <a:xfrm>
              <a:off x="1698" y="1831"/>
              <a:ext cx="370" cy="178"/>
            </a:xfrm>
            <a:prstGeom prst="rect">
              <a:avLst/>
            </a:prstGeom>
            <a:noFill/>
            <a:ln w="2">
              <a:solidFill>
                <a:srgbClr val="B3B3B3"/>
              </a:solidFill>
              <a:miter lim="800000"/>
              <a:headEnd/>
              <a:tailEnd/>
            </a:ln>
          </p:spPr>
          <p:txBody>
            <a:bodyPr/>
            <a:lstStyle/>
            <a:p>
              <a:endParaRPr lang="en-US"/>
            </a:p>
          </p:txBody>
        </p:sp>
        <p:sp>
          <p:nvSpPr>
            <p:cNvPr id="66586" name="Rectangle 29"/>
            <p:cNvSpPr>
              <a:spLocks noChangeArrowheads="1"/>
            </p:cNvSpPr>
            <p:nvPr/>
          </p:nvSpPr>
          <p:spPr bwMode="auto">
            <a:xfrm>
              <a:off x="2067" y="1831"/>
              <a:ext cx="1317" cy="178"/>
            </a:xfrm>
            <a:prstGeom prst="rect">
              <a:avLst/>
            </a:prstGeom>
            <a:solidFill>
              <a:srgbClr val="0068D4"/>
            </a:solidFill>
            <a:ln w="9525">
              <a:noFill/>
              <a:miter lim="800000"/>
              <a:headEnd/>
              <a:tailEnd/>
            </a:ln>
          </p:spPr>
          <p:txBody>
            <a:bodyPr/>
            <a:lstStyle/>
            <a:p>
              <a:endParaRPr lang="en-US"/>
            </a:p>
          </p:txBody>
        </p:sp>
        <p:sp>
          <p:nvSpPr>
            <p:cNvPr id="66587" name="Rectangle 30"/>
            <p:cNvSpPr>
              <a:spLocks noChangeArrowheads="1"/>
            </p:cNvSpPr>
            <p:nvPr/>
          </p:nvSpPr>
          <p:spPr bwMode="auto">
            <a:xfrm>
              <a:off x="2067" y="1831"/>
              <a:ext cx="1317" cy="178"/>
            </a:xfrm>
            <a:prstGeom prst="rect">
              <a:avLst/>
            </a:prstGeom>
            <a:noFill/>
            <a:ln w="2">
              <a:solidFill>
                <a:srgbClr val="B3B3B3"/>
              </a:solidFill>
              <a:miter lim="800000"/>
              <a:headEnd/>
              <a:tailEnd/>
            </a:ln>
          </p:spPr>
          <p:txBody>
            <a:bodyPr/>
            <a:lstStyle/>
            <a:p>
              <a:endParaRPr lang="en-US"/>
            </a:p>
          </p:txBody>
        </p:sp>
        <p:sp>
          <p:nvSpPr>
            <p:cNvPr id="66588" name="Rectangle 31"/>
            <p:cNvSpPr>
              <a:spLocks noChangeArrowheads="1"/>
            </p:cNvSpPr>
            <p:nvPr/>
          </p:nvSpPr>
          <p:spPr bwMode="auto">
            <a:xfrm>
              <a:off x="3383" y="1831"/>
              <a:ext cx="578" cy="178"/>
            </a:xfrm>
            <a:prstGeom prst="rect">
              <a:avLst/>
            </a:prstGeom>
            <a:solidFill>
              <a:srgbClr val="B3D9FF"/>
            </a:solidFill>
            <a:ln w="9525">
              <a:noFill/>
              <a:miter lim="800000"/>
              <a:headEnd/>
              <a:tailEnd/>
            </a:ln>
          </p:spPr>
          <p:txBody>
            <a:bodyPr/>
            <a:lstStyle/>
            <a:p>
              <a:endParaRPr lang="en-US"/>
            </a:p>
          </p:txBody>
        </p:sp>
        <p:sp>
          <p:nvSpPr>
            <p:cNvPr id="66589" name="Rectangle 32"/>
            <p:cNvSpPr>
              <a:spLocks noChangeArrowheads="1"/>
            </p:cNvSpPr>
            <p:nvPr/>
          </p:nvSpPr>
          <p:spPr bwMode="auto">
            <a:xfrm>
              <a:off x="3383" y="1831"/>
              <a:ext cx="578" cy="178"/>
            </a:xfrm>
            <a:prstGeom prst="rect">
              <a:avLst/>
            </a:prstGeom>
            <a:noFill/>
            <a:ln w="2">
              <a:solidFill>
                <a:srgbClr val="999999"/>
              </a:solidFill>
              <a:miter lim="800000"/>
              <a:headEnd/>
              <a:tailEnd/>
            </a:ln>
          </p:spPr>
          <p:txBody>
            <a:bodyPr/>
            <a:lstStyle/>
            <a:p>
              <a:endParaRPr lang="en-US"/>
            </a:p>
          </p:txBody>
        </p:sp>
        <p:sp>
          <p:nvSpPr>
            <p:cNvPr id="66590" name="Rectangle 33"/>
            <p:cNvSpPr>
              <a:spLocks noChangeArrowheads="1"/>
            </p:cNvSpPr>
            <p:nvPr/>
          </p:nvSpPr>
          <p:spPr bwMode="auto">
            <a:xfrm>
              <a:off x="3960" y="1831"/>
              <a:ext cx="46" cy="178"/>
            </a:xfrm>
            <a:prstGeom prst="rect">
              <a:avLst/>
            </a:prstGeom>
            <a:solidFill>
              <a:srgbClr val="E6E6E6"/>
            </a:solidFill>
            <a:ln w="9525">
              <a:noFill/>
              <a:miter lim="800000"/>
              <a:headEnd/>
              <a:tailEnd/>
            </a:ln>
          </p:spPr>
          <p:txBody>
            <a:bodyPr/>
            <a:lstStyle/>
            <a:p>
              <a:endParaRPr lang="en-US"/>
            </a:p>
          </p:txBody>
        </p:sp>
        <p:sp>
          <p:nvSpPr>
            <p:cNvPr id="66591" name="Rectangle 34"/>
            <p:cNvSpPr>
              <a:spLocks noChangeArrowheads="1"/>
            </p:cNvSpPr>
            <p:nvPr/>
          </p:nvSpPr>
          <p:spPr bwMode="auto">
            <a:xfrm>
              <a:off x="3960" y="1831"/>
              <a:ext cx="46" cy="178"/>
            </a:xfrm>
            <a:prstGeom prst="rect">
              <a:avLst/>
            </a:prstGeom>
            <a:noFill/>
            <a:ln w="2">
              <a:solidFill>
                <a:srgbClr val="B3B3B3"/>
              </a:solidFill>
              <a:miter lim="800000"/>
              <a:headEnd/>
              <a:tailEnd/>
            </a:ln>
          </p:spPr>
          <p:txBody>
            <a:bodyPr/>
            <a:lstStyle/>
            <a:p>
              <a:endParaRPr lang="en-US"/>
            </a:p>
          </p:txBody>
        </p:sp>
        <p:sp>
          <p:nvSpPr>
            <p:cNvPr id="66592" name="Rectangle 35"/>
            <p:cNvSpPr>
              <a:spLocks noChangeArrowheads="1"/>
            </p:cNvSpPr>
            <p:nvPr/>
          </p:nvSpPr>
          <p:spPr bwMode="auto">
            <a:xfrm>
              <a:off x="1698" y="2113"/>
              <a:ext cx="577" cy="177"/>
            </a:xfrm>
            <a:prstGeom prst="rect">
              <a:avLst/>
            </a:prstGeom>
            <a:solidFill>
              <a:srgbClr val="003F7F"/>
            </a:solidFill>
            <a:ln w="9525">
              <a:noFill/>
              <a:miter lim="800000"/>
              <a:headEnd/>
              <a:tailEnd/>
            </a:ln>
          </p:spPr>
          <p:txBody>
            <a:bodyPr/>
            <a:lstStyle/>
            <a:p>
              <a:endParaRPr lang="en-US"/>
            </a:p>
          </p:txBody>
        </p:sp>
        <p:sp>
          <p:nvSpPr>
            <p:cNvPr id="66593" name="Rectangle 36"/>
            <p:cNvSpPr>
              <a:spLocks noChangeArrowheads="1"/>
            </p:cNvSpPr>
            <p:nvPr/>
          </p:nvSpPr>
          <p:spPr bwMode="auto">
            <a:xfrm>
              <a:off x="1698" y="2113"/>
              <a:ext cx="577" cy="177"/>
            </a:xfrm>
            <a:prstGeom prst="rect">
              <a:avLst/>
            </a:prstGeom>
            <a:noFill/>
            <a:ln w="2">
              <a:solidFill>
                <a:srgbClr val="B3B3B3"/>
              </a:solidFill>
              <a:miter lim="800000"/>
              <a:headEnd/>
              <a:tailEnd/>
            </a:ln>
          </p:spPr>
          <p:txBody>
            <a:bodyPr/>
            <a:lstStyle/>
            <a:p>
              <a:endParaRPr lang="en-US"/>
            </a:p>
          </p:txBody>
        </p:sp>
        <p:sp>
          <p:nvSpPr>
            <p:cNvPr id="66594" name="Rectangle 37"/>
            <p:cNvSpPr>
              <a:spLocks noChangeArrowheads="1"/>
            </p:cNvSpPr>
            <p:nvPr/>
          </p:nvSpPr>
          <p:spPr bwMode="auto">
            <a:xfrm>
              <a:off x="2275" y="2113"/>
              <a:ext cx="1132" cy="177"/>
            </a:xfrm>
            <a:prstGeom prst="rect">
              <a:avLst/>
            </a:prstGeom>
            <a:solidFill>
              <a:srgbClr val="0068D4"/>
            </a:solidFill>
            <a:ln w="9525">
              <a:noFill/>
              <a:miter lim="800000"/>
              <a:headEnd/>
              <a:tailEnd/>
            </a:ln>
          </p:spPr>
          <p:txBody>
            <a:bodyPr/>
            <a:lstStyle/>
            <a:p>
              <a:endParaRPr lang="en-US"/>
            </a:p>
          </p:txBody>
        </p:sp>
        <p:sp>
          <p:nvSpPr>
            <p:cNvPr id="66595" name="Rectangle 38"/>
            <p:cNvSpPr>
              <a:spLocks noChangeArrowheads="1"/>
            </p:cNvSpPr>
            <p:nvPr/>
          </p:nvSpPr>
          <p:spPr bwMode="auto">
            <a:xfrm>
              <a:off x="2275" y="2113"/>
              <a:ext cx="1132" cy="177"/>
            </a:xfrm>
            <a:prstGeom prst="rect">
              <a:avLst/>
            </a:prstGeom>
            <a:noFill/>
            <a:ln w="2">
              <a:solidFill>
                <a:srgbClr val="B3B3B3"/>
              </a:solidFill>
              <a:miter lim="800000"/>
              <a:headEnd/>
              <a:tailEnd/>
            </a:ln>
          </p:spPr>
          <p:txBody>
            <a:bodyPr/>
            <a:lstStyle/>
            <a:p>
              <a:endParaRPr lang="en-US"/>
            </a:p>
          </p:txBody>
        </p:sp>
        <p:sp>
          <p:nvSpPr>
            <p:cNvPr id="66596" name="Rectangle 39"/>
            <p:cNvSpPr>
              <a:spLocks noChangeArrowheads="1"/>
            </p:cNvSpPr>
            <p:nvPr/>
          </p:nvSpPr>
          <p:spPr bwMode="auto">
            <a:xfrm>
              <a:off x="3406" y="2113"/>
              <a:ext cx="578" cy="177"/>
            </a:xfrm>
            <a:prstGeom prst="rect">
              <a:avLst/>
            </a:prstGeom>
            <a:solidFill>
              <a:srgbClr val="B3D9FF"/>
            </a:solidFill>
            <a:ln w="9525">
              <a:noFill/>
              <a:miter lim="800000"/>
              <a:headEnd/>
              <a:tailEnd/>
            </a:ln>
          </p:spPr>
          <p:txBody>
            <a:bodyPr/>
            <a:lstStyle/>
            <a:p>
              <a:endParaRPr lang="en-US"/>
            </a:p>
          </p:txBody>
        </p:sp>
        <p:sp>
          <p:nvSpPr>
            <p:cNvPr id="66597" name="Rectangle 40"/>
            <p:cNvSpPr>
              <a:spLocks noChangeArrowheads="1"/>
            </p:cNvSpPr>
            <p:nvPr/>
          </p:nvSpPr>
          <p:spPr bwMode="auto">
            <a:xfrm>
              <a:off x="3406" y="2113"/>
              <a:ext cx="578" cy="177"/>
            </a:xfrm>
            <a:prstGeom prst="rect">
              <a:avLst/>
            </a:prstGeom>
            <a:noFill/>
            <a:ln w="2">
              <a:solidFill>
                <a:srgbClr val="999999"/>
              </a:solidFill>
              <a:miter lim="800000"/>
              <a:headEnd/>
              <a:tailEnd/>
            </a:ln>
          </p:spPr>
          <p:txBody>
            <a:bodyPr/>
            <a:lstStyle/>
            <a:p>
              <a:endParaRPr lang="en-US"/>
            </a:p>
          </p:txBody>
        </p:sp>
        <p:sp>
          <p:nvSpPr>
            <p:cNvPr id="66598" name="Rectangle 41"/>
            <p:cNvSpPr>
              <a:spLocks noChangeArrowheads="1"/>
            </p:cNvSpPr>
            <p:nvPr/>
          </p:nvSpPr>
          <p:spPr bwMode="auto">
            <a:xfrm>
              <a:off x="1698" y="2396"/>
              <a:ext cx="670" cy="177"/>
            </a:xfrm>
            <a:prstGeom prst="rect">
              <a:avLst/>
            </a:prstGeom>
            <a:solidFill>
              <a:srgbClr val="003F7F"/>
            </a:solidFill>
            <a:ln w="9525">
              <a:noFill/>
              <a:miter lim="800000"/>
              <a:headEnd/>
              <a:tailEnd/>
            </a:ln>
          </p:spPr>
          <p:txBody>
            <a:bodyPr/>
            <a:lstStyle/>
            <a:p>
              <a:endParaRPr lang="en-US"/>
            </a:p>
          </p:txBody>
        </p:sp>
        <p:sp>
          <p:nvSpPr>
            <p:cNvPr id="66599" name="Rectangle 42"/>
            <p:cNvSpPr>
              <a:spLocks noChangeArrowheads="1"/>
            </p:cNvSpPr>
            <p:nvPr/>
          </p:nvSpPr>
          <p:spPr bwMode="auto">
            <a:xfrm>
              <a:off x="1698" y="2396"/>
              <a:ext cx="670" cy="177"/>
            </a:xfrm>
            <a:prstGeom prst="rect">
              <a:avLst/>
            </a:prstGeom>
            <a:noFill/>
            <a:ln w="2">
              <a:solidFill>
                <a:srgbClr val="B3B3B3"/>
              </a:solidFill>
              <a:miter lim="800000"/>
              <a:headEnd/>
              <a:tailEnd/>
            </a:ln>
          </p:spPr>
          <p:txBody>
            <a:bodyPr/>
            <a:lstStyle/>
            <a:p>
              <a:endParaRPr lang="en-US"/>
            </a:p>
          </p:txBody>
        </p:sp>
        <p:sp>
          <p:nvSpPr>
            <p:cNvPr id="66600" name="Rectangle 43"/>
            <p:cNvSpPr>
              <a:spLocks noChangeArrowheads="1"/>
            </p:cNvSpPr>
            <p:nvPr/>
          </p:nvSpPr>
          <p:spPr bwMode="auto">
            <a:xfrm>
              <a:off x="2367" y="2396"/>
              <a:ext cx="1201" cy="177"/>
            </a:xfrm>
            <a:prstGeom prst="rect">
              <a:avLst/>
            </a:prstGeom>
            <a:solidFill>
              <a:srgbClr val="0068D4"/>
            </a:solidFill>
            <a:ln w="9525">
              <a:noFill/>
              <a:miter lim="800000"/>
              <a:headEnd/>
              <a:tailEnd/>
            </a:ln>
          </p:spPr>
          <p:txBody>
            <a:bodyPr/>
            <a:lstStyle/>
            <a:p>
              <a:endParaRPr lang="en-US"/>
            </a:p>
          </p:txBody>
        </p:sp>
        <p:sp>
          <p:nvSpPr>
            <p:cNvPr id="66601" name="Rectangle 44"/>
            <p:cNvSpPr>
              <a:spLocks noChangeArrowheads="1"/>
            </p:cNvSpPr>
            <p:nvPr/>
          </p:nvSpPr>
          <p:spPr bwMode="auto">
            <a:xfrm>
              <a:off x="2367" y="2396"/>
              <a:ext cx="1201" cy="177"/>
            </a:xfrm>
            <a:prstGeom prst="rect">
              <a:avLst/>
            </a:prstGeom>
            <a:noFill/>
            <a:ln w="2">
              <a:solidFill>
                <a:srgbClr val="B3B3B3"/>
              </a:solidFill>
              <a:miter lim="800000"/>
              <a:headEnd/>
              <a:tailEnd/>
            </a:ln>
          </p:spPr>
          <p:txBody>
            <a:bodyPr/>
            <a:lstStyle/>
            <a:p>
              <a:endParaRPr lang="en-US"/>
            </a:p>
          </p:txBody>
        </p:sp>
        <p:sp>
          <p:nvSpPr>
            <p:cNvPr id="66602" name="Rectangle 45"/>
            <p:cNvSpPr>
              <a:spLocks noChangeArrowheads="1"/>
            </p:cNvSpPr>
            <p:nvPr/>
          </p:nvSpPr>
          <p:spPr bwMode="auto">
            <a:xfrm>
              <a:off x="3567" y="2396"/>
              <a:ext cx="371" cy="177"/>
            </a:xfrm>
            <a:prstGeom prst="rect">
              <a:avLst/>
            </a:prstGeom>
            <a:solidFill>
              <a:srgbClr val="B3D9FF"/>
            </a:solidFill>
            <a:ln w="9525">
              <a:noFill/>
              <a:miter lim="800000"/>
              <a:headEnd/>
              <a:tailEnd/>
            </a:ln>
          </p:spPr>
          <p:txBody>
            <a:bodyPr/>
            <a:lstStyle/>
            <a:p>
              <a:endParaRPr lang="en-US"/>
            </a:p>
          </p:txBody>
        </p:sp>
        <p:sp>
          <p:nvSpPr>
            <p:cNvPr id="66603" name="Rectangle 46"/>
            <p:cNvSpPr>
              <a:spLocks noChangeArrowheads="1"/>
            </p:cNvSpPr>
            <p:nvPr/>
          </p:nvSpPr>
          <p:spPr bwMode="auto">
            <a:xfrm>
              <a:off x="3567" y="2396"/>
              <a:ext cx="371" cy="177"/>
            </a:xfrm>
            <a:prstGeom prst="rect">
              <a:avLst/>
            </a:prstGeom>
            <a:noFill/>
            <a:ln w="2">
              <a:solidFill>
                <a:srgbClr val="999999"/>
              </a:solidFill>
              <a:miter lim="800000"/>
              <a:headEnd/>
              <a:tailEnd/>
            </a:ln>
          </p:spPr>
          <p:txBody>
            <a:bodyPr/>
            <a:lstStyle/>
            <a:p>
              <a:endParaRPr lang="en-US"/>
            </a:p>
          </p:txBody>
        </p:sp>
        <p:sp>
          <p:nvSpPr>
            <p:cNvPr id="66604" name="Rectangle 47"/>
            <p:cNvSpPr>
              <a:spLocks noChangeArrowheads="1"/>
            </p:cNvSpPr>
            <p:nvPr/>
          </p:nvSpPr>
          <p:spPr bwMode="auto">
            <a:xfrm>
              <a:off x="3937" y="2396"/>
              <a:ext cx="69" cy="177"/>
            </a:xfrm>
            <a:prstGeom prst="rect">
              <a:avLst/>
            </a:prstGeom>
            <a:solidFill>
              <a:srgbClr val="E6E6E6"/>
            </a:solidFill>
            <a:ln w="9525">
              <a:noFill/>
              <a:miter lim="800000"/>
              <a:headEnd/>
              <a:tailEnd/>
            </a:ln>
          </p:spPr>
          <p:txBody>
            <a:bodyPr/>
            <a:lstStyle/>
            <a:p>
              <a:endParaRPr lang="en-US"/>
            </a:p>
          </p:txBody>
        </p:sp>
        <p:sp>
          <p:nvSpPr>
            <p:cNvPr id="66605" name="Rectangle 48"/>
            <p:cNvSpPr>
              <a:spLocks noChangeArrowheads="1"/>
            </p:cNvSpPr>
            <p:nvPr/>
          </p:nvSpPr>
          <p:spPr bwMode="auto">
            <a:xfrm>
              <a:off x="3937" y="2396"/>
              <a:ext cx="69" cy="177"/>
            </a:xfrm>
            <a:prstGeom prst="rect">
              <a:avLst/>
            </a:prstGeom>
            <a:noFill/>
            <a:ln w="2">
              <a:solidFill>
                <a:srgbClr val="B3B3B3"/>
              </a:solidFill>
              <a:miter lim="800000"/>
              <a:headEnd/>
              <a:tailEnd/>
            </a:ln>
          </p:spPr>
          <p:txBody>
            <a:bodyPr/>
            <a:lstStyle/>
            <a:p>
              <a:endParaRPr lang="en-US"/>
            </a:p>
          </p:txBody>
        </p:sp>
        <p:sp>
          <p:nvSpPr>
            <p:cNvPr id="66606" name="Rectangle 49"/>
            <p:cNvSpPr>
              <a:spLocks noChangeArrowheads="1"/>
            </p:cNvSpPr>
            <p:nvPr/>
          </p:nvSpPr>
          <p:spPr bwMode="auto">
            <a:xfrm>
              <a:off x="1698" y="2678"/>
              <a:ext cx="854" cy="178"/>
            </a:xfrm>
            <a:prstGeom prst="rect">
              <a:avLst/>
            </a:prstGeom>
            <a:solidFill>
              <a:srgbClr val="003F7F"/>
            </a:solidFill>
            <a:ln w="9525">
              <a:noFill/>
              <a:miter lim="800000"/>
              <a:headEnd/>
              <a:tailEnd/>
            </a:ln>
          </p:spPr>
          <p:txBody>
            <a:bodyPr/>
            <a:lstStyle/>
            <a:p>
              <a:endParaRPr lang="en-US"/>
            </a:p>
          </p:txBody>
        </p:sp>
        <p:sp>
          <p:nvSpPr>
            <p:cNvPr id="66607" name="Rectangle 50"/>
            <p:cNvSpPr>
              <a:spLocks noChangeArrowheads="1"/>
            </p:cNvSpPr>
            <p:nvPr/>
          </p:nvSpPr>
          <p:spPr bwMode="auto">
            <a:xfrm>
              <a:off x="1698" y="2678"/>
              <a:ext cx="854" cy="178"/>
            </a:xfrm>
            <a:prstGeom prst="rect">
              <a:avLst/>
            </a:prstGeom>
            <a:noFill/>
            <a:ln w="2">
              <a:solidFill>
                <a:srgbClr val="B3B3B3"/>
              </a:solidFill>
              <a:miter lim="800000"/>
              <a:headEnd/>
              <a:tailEnd/>
            </a:ln>
          </p:spPr>
          <p:txBody>
            <a:bodyPr/>
            <a:lstStyle/>
            <a:p>
              <a:endParaRPr lang="en-US"/>
            </a:p>
          </p:txBody>
        </p:sp>
        <p:sp>
          <p:nvSpPr>
            <p:cNvPr id="66608" name="Rectangle 51"/>
            <p:cNvSpPr>
              <a:spLocks noChangeArrowheads="1"/>
            </p:cNvSpPr>
            <p:nvPr/>
          </p:nvSpPr>
          <p:spPr bwMode="auto">
            <a:xfrm>
              <a:off x="2551" y="2678"/>
              <a:ext cx="1063" cy="178"/>
            </a:xfrm>
            <a:prstGeom prst="rect">
              <a:avLst/>
            </a:prstGeom>
            <a:solidFill>
              <a:srgbClr val="0068D4"/>
            </a:solidFill>
            <a:ln w="9525">
              <a:noFill/>
              <a:miter lim="800000"/>
              <a:headEnd/>
              <a:tailEnd/>
            </a:ln>
          </p:spPr>
          <p:txBody>
            <a:bodyPr/>
            <a:lstStyle/>
            <a:p>
              <a:endParaRPr lang="en-US"/>
            </a:p>
          </p:txBody>
        </p:sp>
        <p:sp>
          <p:nvSpPr>
            <p:cNvPr id="66609" name="Rectangle 52"/>
            <p:cNvSpPr>
              <a:spLocks noChangeArrowheads="1"/>
            </p:cNvSpPr>
            <p:nvPr/>
          </p:nvSpPr>
          <p:spPr bwMode="auto">
            <a:xfrm>
              <a:off x="2551" y="2678"/>
              <a:ext cx="1063" cy="178"/>
            </a:xfrm>
            <a:prstGeom prst="rect">
              <a:avLst/>
            </a:prstGeom>
            <a:noFill/>
            <a:ln w="2">
              <a:solidFill>
                <a:srgbClr val="B3B3B3"/>
              </a:solidFill>
              <a:miter lim="800000"/>
              <a:headEnd/>
              <a:tailEnd/>
            </a:ln>
          </p:spPr>
          <p:txBody>
            <a:bodyPr/>
            <a:lstStyle/>
            <a:p>
              <a:endParaRPr lang="en-US"/>
            </a:p>
          </p:txBody>
        </p:sp>
        <p:sp>
          <p:nvSpPr>
            <p:cNvPr id="66610" name="Rectangle 53"/>
            <p:cNvSpPr>
              <a:spLocks noChangeArrowheads="1"/>
            </p:cNvSpPr>
            <p:nvPr/>
          </p:nvSpPr>
          <p:spPr bwMode="auto">
            <a:xfrm>
              <a:off x="3613" y="2678"/>
              <a:ext cx="371" cy="178"/>
            </a:xfrm>
            <a:prstGeom prst="rect">
              <a:avLst/>
            </a:prstGeom>
            <a:solidFill>
              <a:srgbClr val="B3D9FF"/>
            </a:solidFill>
            <a:ln w="9525">
              <a:noFill/>
              <a:miter lim="800000"/>
              <a:headEnd/>
              <a:tailEnd/>
            </a:ln>
          </p:spPr>
          <p:txBody>
            <a:bodyPr/>
            <a:lstStyle/>
            <a:p>
              <a:endParaRPr lang="en-US"/>
            </a:p>
          </p:txBody>
        </p:sp>
        <p:sp>
          <p:nvSpPr>
            <p:cNvPr id="66611" name="Rectangle 54"/>
            <p:cNvSpPr>
              <a:spLocks noChangeArrowheads="1"/>
            </p:cNvSpPr>
            <p:nvPr/>
          </p:nvSpPr>
          <p:spPr bwMode="auto">
            <a:xfrm>
              <a:off x="3613" y="2678"/>
              <a:ext cx="371" cy="178"/>
            </a:xfrm>
            <a:prstGeom prst="rect">
              <a:avLst/>
            </a:prstGeom>
            <a:noFill/>
            <a:ln w="2">
              <a:solidFill>
                <a:srgbClr val="999999"/>
              </a:solidFill>
              <a:miter lim="800000"/>
              <a:headEnd/>
              <a:tailEnd/>
            </a:ln>
          </p:spPr>
          <p:txBody>
            <a:bodyPr/>
            <a:lstStyle/>
            <a:p>
              <a:endParaRPr lang="en-US"/>
            </a:p>
          </p:txBody>
        </p:sp>
        <p:sp>
          <p:nvSpPr>
            <p:cNvPr id="66612" name="Rectangle 55"/>
            <p:cNvSpPr>
              <a:spLocks noChangeArrowheads="1"/>
            </p:cNvSpPr>
            <p:nvPr/>
          </p:nvSpPr>
          <p:spPr bwMode="auto">
            <a:xfrm>
              <a:off x="3983" y="2678"/>
              <a:ext cx="13" cy="178"/>
            </a:xfrm>
            <a:prstGeom prst="rect">
              <a:avLst/>
            </a:prstGeom>
            <a:solidFill>
              <a:srgbClr val="E6E6E6"/>
            </a:solidFill>
            <a:ln w="9525">
              <a:noFill/>
              <a:miter lim="800000"/>
              <a:headEnd/>
              <a:tailEnd/>
            </a:ln>
          </p:spPr>
          <p:txBody>
            <a:bodyPr/>
            <a:lstStyle/>
            <a:p>
              <a:endParaRPr lang="en-US"/>
            </a:p>
          </p:txBody>
        </p:sp>
        <p:sp>
          <p:nvSpPr>
            <p:cNvPr id="66613" name="Rectangle 56"/>
            <p:cNvSpPr>
              <a:spLocks noChangeArrowheads="1"/>
            </p:cNvSpPr>
            <p:nvPr/>
          </p:nvSpPr>
          <p:spPr bwMode="auto">
            <a:xfrm>
              <a:off x="3983" y="2678"/>
              <a:ext cx="13" cy="178"/>
            </a:xfrm>
            <a:prstGeom prst="rect">
              <a:avLst/>
            </a:prstGeom>
            <a:noFill/>
            <a:ln w="2">
              <a:solidFill>
                <a:srgbClr val="B3B3B3"/>
              </a:solidFill>
              <a:miter lim="800000"/>
              <a:headEnd/>
              <a:tailEnd/>
            </a:ln>
          </p:spPr>
          <p:txBody>
            <a:bodyPr/>
            <a:lstStyle/>
            <a:p>
              <a:endParaRPr lang="en-US"/>
            </a:p>
          </p:txBody>
        </p:sp>
        <p:sp>
          <p:nvSpPr>
            <p:cNvPr id="66614" name="Rectangle 57"/>
            <p:cNvSpPr>
              <a:spLocks noChangeArrowheads="1"/>
            </p:cNvSpPr>
            <p:nvPr/>
          </p:nvSpPr>
          <p:spPr bwMode="auto">
            <a:xfrm>
              <a:off x="1237" y="2699"/>
              <a:ext cx="447" cy="156"/>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100K plus</a:t>
              </a:r>
              <a:endParaRPr lang="en-US"/>
            </a:p>
          </p:txBody>
        </p:sp>
        <p:sp>
          <p:nvSpPr>
            <p:cNvPr id="66615" name="Rectangle 58"/>
            <p:cNvSpPr>
              <a:spLocks noChangeArrowheads="1"/>
            </p:cNvSpPr>
            <p:nvPr/>
          </p:nvSpPr>
          <p:spPr bwMode="auto">
            <a:xfrm>
              <a:off x="1195" y="2417"/>
              <a:ext cx="484" cy="156"/>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80 to 100K</a:t>
              </a:r>
              <a:endParaRPr lang="en-US"/>
            </a:p>
          </p:txBody>
        </p:sp>
        <p:sp>
          <p:nvSpPr>
            <p:cNvPr id="66616" name="Rectangle 59"/>
            <p:cNvSpPr>
              <a:spLocks noChangeArrowheads="1"/>
            </p:cNvSpPr>
            <p:nvPr/>
          </p:nvSpPr>
          <p:spPr bwMode="auto">
            <a:xfrm>
              <a:off x="1246" y="2135"/>
              <a:ext cx="433" cy="156"/>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60 to 80K</a:t>
              </a:r>
              <a:endParaRPr lang="en-US"/>
            </a:p>
          </p:txBody>
        </p:sp>
        <p:sp>
          <p:nvSpPr>
            <p:cNvPr id="66617" name="Rectangle 60"/>
            <p:cNvSpPr>
              <a:spLocks noChangeArrowheads="1"/>
            </p:cNvSpPr>
            <p:nvPr/>
          </p:nvSpPr>
          <p:spPr bwMode="auto">
            <a:xfrm>
              <a:off x="1246" y="1852"/>
              <a:ext cx="433" cy="156"/>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30 to 60K</a:t>
              </a:r>
              <a:endParaRPr lang="en-US"/>
            </a:p>
          </p:txBody>
        </p:sp>
        <p:sp>
          <p:nvSpPr>
            <p:cNvPr id="66618" name="Rectangle 61"/>
            <p:cNvSpPr>
              <a:spLocks noChangeArrowheads="1"/>
            </p:cNvSpPr>
            <p:nvPr/>
          </p:nvSpPr>
          <p:spPr bwMode="auto">
            <a:xfrm>
              <a:off x="1423" y="1569"/>
              <a:ext cx="256" cy="156"/>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&lt;30K</a:t>
              </a:r>
              <a:endParaRPr lang="en-US"/>
            </a:p>
          </p:txBody>
        </p:sp>
        <p:sp>
          <p:nvSpPr>
            <p:cNvPr id="66619" name="Rectangle 62"/>
            <p:cNvSpPr>
              <a:spLocks noChangeArrowheads="1"/>
            </p:cNvSpPr>
            <p:nvPr/>
          </p:nvSpPr>
          <p:spPr bwMode="auto">
            <a:xfrm>
              <a:off x="1438" y="1287"/>
              <a:ext cx="245" cy="156"/>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Total</a:t>
              </a:r>
              <a:endParaRPr lang="en-US"/>
            </a:p>
          </p:txBody>
        </p:sp>
        <p:sp>
          <p:nvSpPr>
            <p:cNvPr id="66620" name="Rectangle 63"/>
            <p:cNvSpPr>
              <a:spLocks noChangeArrowheads="1"/>
            </p:cNvSpPr>
            <p:nvPr/>
          </p:nvSpPr>
          <p:spPr bwMode="auto">
            <a:xfrm>
              <a:off x="2193" y="1284"/>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29</a:t>
              </a:r>
              <a:endParaRPr lang="en-US"/>
            </a:p>
          </p:txBody>
        </p:sp>
        <p:sp>
          <p:nvSpPr>
            <p:cNvPr id="66621" name="Rectangle 64"/>
            <p:cNvSpPr>
              <a:spLocks noChangeArrowheads="1"/>
            </p:cNvSpPr>
            <p:nvPr/>
          </p:nvSpPr>
          <p:spPr bwMode="auto">
            <a:xfrm>
              <a:off x="3358" y="1284"/>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50</a:t>
              </a:r>
              <a:endParaRPr lang="en-US"/>
            </a:p>
          </p:txBody>
        </p:sp>
        <p:sp>
          <p:nvSpPr>
            <p:cNvPr id="66622" name="Rectangle 65"/>
            <p:cNvSpPr>
              <a:spLocks noChangeArrowheads="1"/>
            </p:cNvSpPr>
            <p:nvPr/>
          </p:nvSpPr>
          <p:spPr bwMode="auto">
            <a:xfrm>
              <a:off x="3823" y="1279"/>
              <a:ext cx="156" cy="16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20</a:t>
              </a:r>
              <a:endParaRPr lang="en-US"/>
            </a:p>
          </p:txBody>
        </p:sp>
        <p:sp>
          <p:nvSpPr>
            <p:cNvPr id="66623" name="Rectangle 66"/>
            <p:cNvSpPr>
              <a:spLocks noChangeArrowheads="1"/>
            </p:cNvSpPr>
            <p:nvPr/>
          </p:nvSpPr>
          <p:spPr bwMode="auto">
            <a:xfrm>
              <a:off x="3973" y="1289"/>
              <a:ext cx="102" cy="16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1</a:t>
              </a:r>
              <a:endParaRPr lang="en-US"/>
            </a:p>
          </p:txBody>
        </p:sp>
        <p:sp>
          <p:nvSpPr>
            <p:cNvPr id="66624" name="Rectangle 67"/>
            <p:cNvSpPr>
              <a:spLocks noChangeArrowheads="1"/>
            </p:cNvSpPr>
            <p:nvPr/>
          </p:nvSpPr>
          <p:spPr bwMode="auto">
            <a:xfrm>
              <a:off x="1840" y="1561"/>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13</a:t>
              </a:r>
              <a:endParaRPr lang="en-US"/>
            </a:p>
          </p:txBody>
        </p:sp>
        <p:sp>
          <p:nvSpPr>
            <p:cNvPr id="66625" name="Rectangle 68"/>
            <p:cNvSpPr>
              <a:spLocks noChangeArrowheads="1"/>
            </p:cNvSpPr>
            <p:nvPr/>
          </p:nvSpPr>
          <p:spPr bwMode="auto">
            <a:xfrm>
              <a:off x="3028" y="1567"/>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50</a:t>
              </a:r>
              <a:endParaRPr lang="en-US"/>
            </a:p>
          </p:txBody>
        </p:sp>
        <p:sp>
          <p:nvSpPr>
            <p:cNvPr id="66626" name="Rectangle 69"/>
            <p:cNvSpPr>
              <a:spLocks noChangeArrowheads="1"/>
            </p:cNvSpPr>
            <p:nvPr/>
          </p:nvSpPr>
          <p:spPr bwMode="auto">
            <a:xfrm>
              <a:off x="3808" y="1561"/>
              <a:ext cx="156" cy="16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36</a:t>
              </a:r>
              <a:endParaRPr lang="en-US"/>
            </a:p>
          </p:txBody>
        </p:sp>
        <p:sp>
          <p:nvSpPr>
            <p:cNvPr id="66627" name="Rectangle 70"/>
            <p:cNvSpPr>
              <a:spLocks noChangeArrowheads="1"/>
            </p:cNvSpPr>
            <p:nvPr/>
          </p:nvSpPr>
          <p:spPr bwMode="auto">
            <a:xfrm>
              <a:off x="1911" y="1849"/>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16</a:t>
              </a:r>
              <a:endParaRPr lang="en-US"/>
            </a:p>
          </p:txBody>
        </p:sp>
        <p:sp>
          <p:nvSpPr>
            <p:cNvPr id="66628" name="Rectangle 71"/>
            <p:cNvSpPr>
              <a:spLocks noChangeArrowheads="1"/>
            </p:cNvSpPr>
            <p:nvPr/>
          </p:nvSpPr>
          <p:spPr bwMode="auto">
            <a:xfrm>
              <a:off x="3219" y="1849"/>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57</a:t>
              </a:r>
              <a:endParaRPr lang="en-US"/>
            </a:p>
          </p:txBody>
        </p:sp>
        <p:sp>
          <p:nvSpPr>
            <p:cNvPr id="66629" name="Rectangle 72"/>
            <p:cNvSpPr>
              <a:spLocks noChangeArrowheads="1"/>
            </p:cNvSpPr>
            <p:nvPr/>
          </p:nvSpPr>
          <p:spPr bwMode="auto">
            <a:xfrm>
              <a:off x="3801" y="1843"/>
              <a:ext cx="156" cy="16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25</a:t>
              </a:r>
              <a:endParaRPr lang="en-US"/>
            </a:p>
          </p:txBody>
        </p:sp>
        <p:sp>
          <p:nvSpPr>
            <p:cNvPr id="66630" name="Rectangle 73"/>
            <p:cNvSpPr>
              <a:spLocks noChangeArrowheads="1"/>
            </p:cNvSpPr>
            <p:nvPr/>
          </p:nvSpPr>
          <p:spPr bwMode="auto">
            <a:xfrm>
              <a:off x="3975" y="1862"/>
              <a:ext cx="102" cy="16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a:t>
              </a:r>
              <a:endParaRPr lang="en-US"/>
            </a:p>
          </p:txBody>
        </p:sp>
        <p:sp>
          <p:nvSpPr>
            <p:cNvPr id="66631" name="Rectangle 74"/>
            <p:cNvSpPr>
              <a:spLocks noChangeArrowheads="1"/>
            </p:cNvSpPr>
            <p:nvPr/>
          </p:nvSpPr>
          <p:spPr bwMode="auto">
            <a:xfrm>
              <a:off x="2119" y="2132"/>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25</a:t>
              </a:r>
              <a:endParaRPr lang="en-US"/>
            </a:p>
          </p:txBody>
        </p:sp>
        <p:sp>
          <p:nvSpPr>
            <p:cNvPr id="66632" name="Rectangle 75"/>
            <p:cNvSpPr>
              <a:spLocks noChangeArrowheads="1"/>
            </p:cNvSpPr>
            <p:nvPr/>
          </p:nvSpPr>
          <p:spPr bwMode="auto">
            <a:xfrm>
              <a:off x="3242" y="2132"/>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49</a:t>
              </a:r>
              <a:endParaRPr lang="en-US"/>
            </a:p>
          </p:txBody>
        </p:sp>
        <p:sp>
          <p:nvSpPr>
            <p:cNvPr id="66633" name="Rectangle 76"/>
            <p:cNvSpPr>
              <a:spLocks noChangeArrowheads="1"/>
            </p:cNvSpPr>
            <p:nvPr/>
          </p:nvSpPr>
          <p:spPr bwMode="auto">
            <a:xfrm>
              <a:off x="3819" y="2121"/>
              <a:ext cx="156" cy="16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25</a:t>
              </a:r>
              <a:endParaRPr lang="en-US"/>
            </a:p>
          </p:txBody>
        </p:sp>
        <p:sp>
          <p:nvSpPr>
            <p:cNvPr id="66634" name="Rectangle 77"/>
            <p:cNvSpPr>
              <a:spLocks noChangeArrowheads="1"/>
            </p:cNvSpPr>
            <p:nvPr/>
          </p:nvSpPr>
          <p:spPr bwMode="auto">
            <a:xfrm>
              <a:off x="2218" y="2414"/>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29</a:t>
              </a:r>
              <a:endParaRPr lang="en-US"/>
            </a:p>
          </p:txBody>
        </p:sp>
        <p:sp>
          <p:nvSpPr>
            <p:cNvPr id="66635" name="Rectangle 78"/>
            <p:cNvSpPr>
              <a:spLocks noChangeArrowheads="1"/>
            </p:cNvSpPr>
            <p:nvPr/>
          </p:nvSpPr>
          <p:spPr bwMode="auto">
            <a:xfrm>
              <a:off x="3438" y="2414"/>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52</a:t>
              </a:r>
              <a:endParaRPr lang="en-US"/>
            </a:p>
          </p:txBody>
        </p:sp>
        <p:sp>
          <p:nvSpPr>
            <p:cNvPr id="66636" name="Rectangle 79"/>
            <p:cNvSpPr>
              <a:spLocks noChangeArrowheads="1"/>
            </p:cNvSpPr>
            <p:nvPr/>
          </p:nvSpPr>
          <p:spPr bwMode="auto">
            <a:xfrm>
              <a:off x="3795" y="2408"/>
              <a:ext cx="156" cy="16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16</a:t>
              </a:r>
              <a:endParaRPr lang="en-US"/>
            </a:p>
          </p:txBody>
        </p:sp>
        <p:sp>
          <p:nvSpPr>
            <p:cNvPr id="66637" name="Rectangle 80"/>
            <p:cNvSpPr>
              <a:spLocks noChangeArrowheads="1"/>
            </p:cNvSpPr>
            <p:nvPr/>
          </p:nvSpPr>
          <p:spPr bwMode="auto">
            <a:xfrm>
              <a:off x="3945" y="2420"/>
              <a:ext cx="102" cy="16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3</a:t>
              </a:r>
              <a:endParaRPr lang="en-US"/>
            </a:p>
          </p:txBody>
        </p:sp>
        <p:sp>
          <p:nvSpPr>
            <p:cNvPr id="66638" name="Rectangle 81"/>
            <p:cNvSpPr>
              <a:spLocks noChangeArrowheads="1"/>
            </p:cNvSpPr>
            <p:nvPr/>
          </p:nvSpPr>
          <p:spPr bwMode="auto">
            <a:xfrm>
              <a:off x="2381" y="2690"/>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37</a:t>
              </a:r>
              <a:endParaRPr lang="en-US"/>
            </a:p>
          </p:txBody>
        </p:sp>
        <p:sp>
          <p:nvSpPr>
            <p:cNvPr id="66639" name="Rectangle 82"/>
            <p:cNvSpPr>
              <a:spLocks noChangeArrowheads="1"/>
            </p:cNvSpPr>
            <p:nvPr/>
          </p:nvSpPr>
          <p:spPr bwMode="auto">
            <a:xfrm>
              <a:off x="3495" y="2696"/>
              <a:ext cx="156"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46</a:t>
              </a:r>
              <a:endParaRPr lang="en-US"/>
            </a:p>
          </p:txBody>
        </p:sp>
        <p:sp>
          <p:nvSpPr>
            <p:cNvPr id="66640" name="Rectangle 83"/>
            <p:cNvSpPr>
              <a:spLocks noChangeArrowheads="1"/>
            </p:cNvSpPr>
            <p:nvPr/>
          </p:nvSpPr>
          <p:spPr bwMode="auto">
            <a:xfrm>
              <a:off x="3846" y="2691"/>
              <a:ext cx="156" cy="164"/>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16</a:t>
              </a:r>
              <a:endParaRPr lang="en-US"/>
            </a:p>
          </p:txBody>
        </p:sp>
        <p:sp>
          <p:nvSpPr>
            <p:cNvPr id="66641" name="Rectangle 84"/>
            <p:cNvSpPr>
              <a:spLocks noChangeArrowheads="1"/>
            </p:cNvSpPr>
            <p:nvPr/>
          </p:nvSpPr>
          <p:spPr bwMode="auto">
            <a:xfrm>
              <a:off x="4602" y="2703"/>
              <a:ext cx="184" cy="164"/>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0.5</a:t>
              </a:r>
              <a:endParaRPr lang="en-US"/>
            </a:p>
          </p:txBody>
        </p:sp>
        <p:sp>
          <p:nvSpPr>
            <p:cNvPr id="66642" name="Rectangle 85"/>
            <p:cNvSpPr>
              <a:spLocks noChangeArrowheads="1"/>
            </p:cNvSpPr>
            <p:nvPr/>
          </p:nvSpPr>
          <p:spPr bwMode="auto">
            <a:xfrm>
              <a:off x="1301" y="3073"/>
              <a:ext cx="113" cy="113"/>
            </a:xfrm>
            <a:prstGeom prst="rect">
              <a:avLst/>
            </a:prstGeom>
            <a:solidFill>
              <a:srgbClr val="003F7F"/>
            </a:solidFill>
            <a:ln w="9525">
              <a:noFill/>
              <a:miter lim="800000"/>
              <a:headEnd/>
              <a:tailEnd/>
            </a:ln>
          </p:spPr>
          <p:txBody>
            <a:bodyPr/>
            <a:lstStyle/>
            <a:p>
              <a:endParaRPr lang="en-US"/>
            </a:p>
          </p:txBody>
        </p:sp>
        <p:sp>
          <p:nvSpPr>
            <p:cNvPr id="66643" name="Rectangle 86"/>
            <p:cNvSpPr>
              <a:spLocks noChangeArrowheads="1"/>
            </p:cNvSpPr>
            <p:nvPr/>
          </p:nvSpPr>
          <p:spPr bwMode="auto">
            <a:xfrm>
              <a:off x="1301" y="3073"/>
              <a:ext cx="113" cy="113"/>
            </a:xfrm>
            <a:prstGeom prst="rect">
              <a:avLst/>
            </a:prstGeom>
            <a:noFill/>
            <a:ln w="2">
              <a:solidFill>
                <a:srgbClr val="B3B3B3"/>
              </a:solidFill>
              <a:miter lim="800000"/>
              <a:headEnd/>
              <a:tailEnd/>
            </a:ln>
          </p:spPr>
          <p:txBody>
            <a:bodyPr/>
            <a:lstStyle/>
            <a:p>
              <a:endParaRPr lang="en-US"/>
            </a:p>
          </p:txBody>
        </p:sp>
        <p:sp>
          <p:nvSpPr>
            <p:cNvPr id="66644" name="Rectangle 87"/>
            <p:cNvSpPr>
              <a:spLocks noChangeArrowheads="1"/>
            </p:cNvSpPr>
            <p:nvPr/>
          </p:nvSpPr>
          <p:spPr bwMode="auto">
            <a:xfrm>
              <a:off x="1488" y="3059"/>
              <a:ext cx="965"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Definitely understand</a:t>
              </a:r>
              <a:endParaRPr lang="en-US"/>
            </a:p>
          </p:txBody>
        </p:sp>
        <p:sp>
          <p:nvSpPr>
            <p:cNvPr id="66645" name="Rectangle 88"/>
            <p:cNvSpPr>
              <a:spLocks noChangeArrowheads="1"/>
            </p:cNvSpPr>
            <p:nvPr/>
          </p:nvSpPr>
          <p:spPr bwMode="auto">
            <a:xfrm>
              <a:off x="1301" y="3288"/>
              <a:ext cx="113" cy="112"/>
            </a:xfrm>
            <a:prstGeom prst="rect">
              <a:avLst/>
            </a:prstGeom>
            <a:solidFill>
              <a:srgbClr val="0068D4"/>
            </a:solidFill>
            <a:ln w="9525">
              <a:noFill/>
              <a:miter lim="800000"/>
              <a:headEnd/>
              <a:tailEnd/>
            </a:ln>
          </p:spPr>
          <p:txBody>
            <a:bodyPr/>
            <a:lstStyle/>
            <a:p>
              <a:endParaRPr lang="en-US"/>
            </a:p>
          </p:txBody>
        </p:sp>
        <p:sp>
          <p:nvSpPr>
            <p:cNvPr id="66646" name="Rectangle 89"/>
            <p:cNvSpPr>
              <a:spLocks noChangeArrowheads="1"/>
            </p:cNvSpPr>
            <p:nvPr/>
          </p:nvSpPr>
          <p:spPr bwMode="auto">
            <a:xfrm>
              <a:off x="1301" y="3288"/>
              <a:ext cx="113" cy="112"/>
            </a:xfrm>
            <a:prstGeom prst="rect">
              <a:avLst/>
            </a:prstGeom>
            <a:noFill/>
            <a:ln w="2">
              <a:solidFill>
                <a:srgbClr val="B3B3B3"/>
              </a:solidFill>
              <a:miter lim="800000"/>
              <a:headEnd/>
              <a:tailEnd/>
            </a:ln>
          </p:spPr>
          <p:txBody>
            <a:bodyPr/>
            <a:lstStyle/>
            <a:p>
              <a:endParaRPr lang="en-US"/>
            </a:p>
          </p:txBody>
        </p:sp>
        <p:sp>
          <p:nvSpPr>
            <p:cNvPr id="66647" name="Rectangle 90"/>
            <p:cNvSpPr>
              <a:spLocks noChangeArrowheads="1"/>
            </p:cNvSpPr>
            <p:nvPr/>
          </p:nvSpPr>
          <p:spPr bwMode="auto">
            <a:xfrm>
              <a:off x="1488" y="3273"/>
              <a:ext cx="1025"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Understand somewhat</a:t>
              </a:r>
              <a:endParaRPr lang="en-US"/>
            </a:p>
          </p:txBody>
        </p:sp>
        <p:sp>
          <p:nvSpPr>
            <p:cNvPr id="66648" name="Rectangle 91"/>
            <p:cNvSpPr>
              <a:spLocks noChangeArrowheads="1"/>
            </p:cNvSpPr>
            <p:nvPr/>
          </p:nvSpPr>
          <p:spPr bwMode="auto">
            <a:xfrm>
              <a:off x="2613" y="3073"/>
              <a:ext cx="113" cy="113"/>
            </a:xfrm>
            <a:prstGeom prst="rect">
              <a:avLst/>
            </a:prstGeom>
            <a:solidFill>
              <a:srgbClr val="B3D9FF"/>
            </a:solidFill>
            <a:ln w="9525">
              <a:noFill/>
              <a:miter lim="800000"/>
              <a:headEnd/>
              <a:tailEnd/>
            </a:ln>
          </p:spPr>
          <p:txBody>
            <a:bodyPr/>
            <a:lstStyle/>
            <a:p>
              <a:endParaRPr lang="en-US"/>
            </a:p>
          </p:txBody>
        </p:sp>
        <p:sp>
          <p:nvSpPr>
            <p:cNvPr id="66649" name="Rectangle 92"/>
            <p:cNvSpPr>
              <a:spLocks noChangeArrowheads="1"/>
            </p:cNvSpPr>
            <p:nvPr/>
          </p:nvSpPr>
          <p:spPr bwMode="auto">
            <a:xfrm>
              <a:off x="2613" y="3073"/>
              <a:ext cx="113" cy="113"/>
            </a:xfrm>
            <a:prstGeom prst="rect">
              <a:avLst/>
            </a:prstGeom>
            <a:noFill/>
            <a:ln w="2">
              <a:solidFill>
                <a:srgbClr val="999999"/>
              </a:solidFill>
              <a:miter lim="800000"/>
              <a:headEnd/>
              <a:tailEnd/>
            </a:ln>
          </p:spPr>
          <p:txBody>
            <a:bodyPr/>
            <a:lstStyle/>
            <a:p>
              <a:endParaRPr lang="en-US"/>
            </a:p>
          </p:txBody>
        </p:sp>
        <p:sp>
          <p:nvSpPr>
            <p:cNvPr id="66650" name="Rectangle 93"/>
            <p:cNvSpPr>
              <a:spLocks noChangeArrowheads="1"/>
            </p:cNvSpPr>
            <p:nvPr/>
          </p:nvSpPr>
          <p:spPr bwMode="auto">
            <a:xfrm>
              <a:off x="2799" y="3059"/>
              <a:ext cx="1113"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Do not really understand</a:t>
              </a:r>
              <a:endParaRPr lang="en-US"/>
            </a:p>
          </p:txBody>
        </p:sp>
        <p:sp>
          <p:nvSpPr>
            <p:cNvPr id="66651" name="Rectangle 94"/>
            <p:cNvSpPr>
              <a:spLocks noChangeArrowheads="1"/>
            </p:cNvSpPr>
            <p:nvPr/>
          </p:nvSpPr>
          <p:spPr bwMode="auto">
            <a:xfrm>
              <a:off x="2613" y="3288"/>
              <a:ext cx="113" cy="112"/>
            </a:xfrm>
            <a:prstGeom prst="rect">
              <a:avLst/>
            </a:prstGeom>
            <a:solidFill>
              <a:srgbClr val="E6E6E6"/>
            </a:solidFill>
            <a:ln w="9525">
              <a:noFill/>
              <a:miter lim="800000"/>
              <a:headEnd/>
              <a:tailEnd/>
            </a:ln>
          </p:spPr>
          <p:txBody>
            <a:bodyPr/>
            <a:lstStyle/>
            <a:p>
              <a:endParaRPr lang="en-US"/>
            </a:p>
          </p:txBody>
        </p:sp>
        <p:sp>
          <p:nvSpPr>
            <p:cNvPr id="66652" name="Rectangle 95"/>
            <p:cNvSpPr>
              <a:spLocks noChangeArrowheads="1"/>
            </p:cNvSpPr>
            <p:nvPr/>
          </p:nvSpPr>
          <p:spPr bwMode="auto">
            <a:xfrm>
              <a:off x="2613" y="3288"/>
              <a:ext cx="113" cy="112"/>
            </a:xfrm>
            <a:prstGeom prst="rect">
              <a:avLst/>
            </a:prstGeom>
            <a:noFill/>
            <a:ln w="2">
              <a:solidFill>
                <a:srgbClr val="B3B3B3"/>
              </a:solidFill>
              <a:miter lim="800000"/>
              <a:headEnd/>
              <a:tailEnd/>
            </a:ln>
          </p:spPr>
          <p:txBody>
            <a:bodyPr/>
            <a:lstStyle/>
            <a:p>
              <a:endParaRPr lang="en-US"/>
            </a:p>
          </p:txBody>
        </p:sp>
        <p:sp>
          <p:nvSpPr>
            <p:cNvPr id="66653" name="Rectangle 96"/>
            <p:cNvSpPr>
              <a:spLocks noChangeArrowheads="1"/>
            </p:cNvSpPr>
            <p:nvPr/>
          </p:nvSpPr>
          <p:spPr bwMode="auto">
            <a:xfrm>
              <a:off x="2799" y="3273"/>
              <a:ext cx="283"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dk/na</a:t>
              </a:r>
              <a:endParaRPr lang="en-US"/>
            </a:p>
          </p:txBody>
        </p:sp>
        <p:sp>
          <p:nvSpPr>
            <p:cNvPr id="66654" name="Rectangle 97"/>
            <p:cNvSpPr>
              <a:spLocks noChangeArrowheads="1"/>
            </p:cNvSpPr>
            <p:nvPr/>
          </p:nvSpPr>
          <p:spPr bwMode="auto">
            <a:xfrm>
              <a:off x="3999" y="2706"/>
              <a:ext cx="0" cy="174"/>
            </a:xfrm>
            <a:prstGeom prst="rect">
              <a:avLst/>
            </a:prstGeom>
            <a:noFill/>
            <a:ln w="9525">
              <a:noFill/>
              <a:miter lim="800000"/>
              <a:headEnd/>
              <a:tailEnd/>
            </a:ln>
          </p:spPr>
          <p:txBody>
            <a:bodyPr wrap="none" lIns="0" tIns="0" rIns="0" bIns="0">
              <a:spAutoFit/>
            </a:bodyPr>
            <a:lstStyle/>
            <a:p>
              <a:endParaRPr lang="en-US"/>
            </a:p>
          </p:txBody>
        </p:sp>
      </p:grpSp>
      <p:sp>
        <p:nvSpPr>
          <p:cNvPr id="66656" name="Rectangle 96"/>
          <p:cNvSpPr>
            <a:spLocks noChangeArrowheads="1"/>
          </p:cNvSpPr>
          <p:nvPr/>
        </p:nvSpPr>
        <p:spPr bwMode="auto">
          <a:xfrm>
            <a:off x="7086600" y="1828800"/>
            <a:ext cx="1905000" cy="2514600"/>
          </a:xfrm>
          <a:prstGeom prst="rect">
            <a:avLst/>
          </a:prstGeom>
          <a:noFill/>
          <a:ln w="9525">
            <a:solidFill>
              <a:schemeClr val="tx1"/>
            </a:solidFill>
            <a:miter lim="800000"/>
            <a:headEnd/>
            <a:tailEnd/>
          </a:ln>
          <a:effectLst/>
        </p:spPr>
        <p:txBody>
          <a:bodyPr wrap="none" anchor="ctr"/>
          <a:lstStyle/>
          <a:p>
            <a:endParaRPr lang="en-US"/>
          </a:p>
        </p:txBody>
      </p:sp>
      <p:sp>
        <p:nvSpPr>
          <p:cNvPr id="66657" name="Text Box 97"/>
          <p:cNvSpPr txBox="1">
            <a:spLocks noChangeArrowheads="1"/>
          </p:cNvSpPr>
          <p:nvPr/>
        </p:nvSpPr>
        <p:spPr bwMode="auto">
          <a:xfrm>
            <a:off x="7086600" y="1905000"/>
            <a:ext cx="1905000" cy="2316163"/>
          </a:xfrm>
          <a:prstGeom prst="rect">
            <a:avLst/>
          </a:prstGeom>
          <a:noFill/>
          <a:ln w="9525">
            <a:noFill/>
            <a:miter lim="800000"/>
            <a:headEnd/>
            <a:tailEnd/>
          </a:ln>
          <a:effectLst/>
        </p:spPr>
        <p:txBody>
          <a:bodyPr>
            <a:spAutoFit/>
          </a:bodyPr>
          <a:lstStyle/>
          <a:p>
            <a:r>
              <a:rPr lang="fr-CA" sz="1000" b="1" dirty="0" smtClean="0"/>
              <a:t>Atlantic:</a:t>
            </a:r>
            <a:endParaRPr lang="fr-CA" sz="1000" b="1" dirty="0"/>
          </a:p>
          <a:p>
            <a:r>
              <a:rPr lang="fr-CA" sz="1000" dirty="0"/>
              <a:t>20% Definitely understand</a:t>
            </a:r>
          </a:p>
          <a:p>
            <a:r>
              <a:rPr lang="fr-CA" sz="1000" dirty="0"/>
              <a:t>60% Understand somewhat</a:t>
            </a:r>
          </a:p>
          <a:p>
            <a:r>
              <a:rPr lang="fr-CA" sz="1000" dirty="0"/>
              <a:t>21% Do not really understand</a:t>
            </a:r>
          </a:p>
          <a:p>
            <a:endParaRPr lang="fr-CA" sz="1000" dirty="0"/>
          </a:p>
          <a:p>
            <a:r>
              <a:rPr lang="fr-CA" sz="1000" b="1" dirty="0" smtClean="0"/>
              <a:t>Prairies:</a:t>
            </a:r>
            <a:endParaRPr lang="fr-CA" sz="1000" b="1" dirty="0"/>
          </a:p>
          <a:p>
            <a:r>
              <a:rPr lang="fr-CA" sz="1000" dirty="0"/>
              <a:t>31% Definitely understand</a:t>
            </a:r>
          </a:p>
          <a:p>
            <a:r>
              <a:rPr lang="fr-CA" sz="1000" dirty="0"/>
              <a:t>47% Understand somewhat</a:t>
            </a:r>
          </a:p>
          <a:p>
            <a:r>
              <a:rPr lang="fr-CA" sz="1000" dirty="0"/>
              <a:t>20% Do not really understand</a:t>
            </a:r>
          </a:p>
          <a:p>
            <a:endParaRPr lang="fr-CA" sz="1000" dirty="0"/>
          </a:p>
          <a:p>
            <a:r>
              <a:rPr lang="fr-CA" sz="1000" b="1" dirty="0" smtClean="0"/>
              <a:t>BC:</a:t>
            </a:r>
            <a:endParaRPr lang="fr-CA" sz="1000" b="1" dirty="0"/>
          </a:p>
          <a:p>
            <a:r>
              <a:rPr lang="fr-CA" sz="1000" dirty="0"/>
              <a:t>36% Definitely understand</a:t>
            </a:r>
          </a:p>
          <a:p>
            <a:r>
              <a:rPr lang="fr-CA" sz="1000" dirty="0"/>
              <a:t>45% Understand somewhat</a:t>
            </a:r>
          </a:p>
          <a:p>
            <a:r>
              <a:rPr lang="fr-CA" sz="1000" dirty="0"/>
              <a:t>18% Do not really understand</a:t>
            </a:r>
            <a:endParaRPr lang="en-US" sz="10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nchor="t"/>
          <a:lstStyle/>
          <a:p>
            <a:r>
              <a:rPr lang="en-US" sz="3200" smtClean="0">
                <a:solidFill>
                  <a:schemeClr val="tx2"/>
                </a:solidFill>
                <a:latin typeface="Arial Narrow" pitchFamily="34" charset="0"/>
              </a:rPr>
              <a:t>Future of Pensions</a:t>
            </a:r>
          </a:p>
        </p:txBody>
      </p:sp>
      <p:sp>
        <p:nvSpPr>
          <p:cNvPr id="31746" name="Content Placeholder 2"/>
          <p:cNvSpPr>
            <a:spLocks noGrp="1"/>
          </p:cNvSpPr>
          <p:nvPr>
            <p:ph idx="1"/>
          </p:nvPr>
        </p:nvSpPr>
        <p:spPr>
          <a:xfrm>
            <a:off x="457200" y="1357313"/>
            <a:ext cx="8382000" cy="4768850"/>
          </a:xfrm>
        </p:spPr>
        <p:txBody>
          <a:bodyPr/>
          <a:lstStyle/>
          <a:p>
            <a:pPr marL="457200" indent="-457200">
              <a:spcBef>
                <a:spcPct val="40000"/>
              </a:spcBef>
              <a:spcAft>
                <a:spcPts val="600"/>
              </a:spcAft>
            </a:pPr>
            <a:r>
              <a:rPr lang="en-US" sz="2200" dirty="0" smtClean="0">
                <a:solidFill>
                  <a:schemeClr val="tx1"/>
                </a:solidFill>
                <a:latin typeface="Arial Narrow" pitchFamily="34" charset="0"/>
              </a:rPr>
              <a:t>National Public Opinion Survey</a:t>
            </a:r>
          </a:p>
          <a:p>
            <a:pPr marL="857250" lvl="1" indent="-457200">
              <a:spcBef>
                <a:spcPct val="40000"/>
              </a:spcBef>
              <a:spcAft>
                <a:spcPts val="600"/>
              </a:spcAft>
            </a:pPr>
            <a:r>
              <a:rPr lang="en-US" sz="2000" dirty="0" smtClean="0">
                <a:solidFill>
                  <a:schemeClr val="tx1"/>
                </a:solidFill>
                <a:latin typeface="Arial Narrow" pitchFamily="34" charset="0"/>
              </a:rPr>
              <a:t>Commissioned by CUPE and PSAC</a:t>
            </a:r>
          </a:p>
          <a:p>
            <a:pPr marL="857250" lvl="1" indent="-457200">
              <a:spcBef>
                <a:spcPct val="40000"/>
              </a:spcBef>
              <a:spcAft>
                <a:spcPts val="600"/>
              </a:spcAft>
            </a:pPr>
            <a:r>
              <a:rPr lang="en-US" sz="2000" dirty="0" smtClean="0">
                <a:solidFill>
                  <a:schemeClr val="tx1"/>
                </a:solidFill>
                <a:latin typeface="Arial Narrow" pitchFamily="34" charset="0"/>
              </a:rPr>
              <a:t>2,020 adult Canadians surveyed by telephone, August 6 to 28</a:t>
            </a:r>
          </a:p>
          <a:p>
            <a:pPr marL="857250" lvl="1" indent="-457200">
              <a:spcBef>
                <a:spcPct val="40000"/>
              </a:spcBef>
              <a:spcAft>
                <a:spcPts val="600"/>
              </a:spcAft>
            </a:pPr>
            <a:r>
              <a:rPr lang="en-US" sz="2000" dirty="0" smtClean="0">
                <a:solidFill>
                  <a:schemeClr val="tx1"/>
                </a:solidFill>
                <a:latin typeface="Arial Narrow" pitchFamily="34" charset="0"/>
              </a:rPr>
              <a:t>Margin of error +/- 2.2 percentage points at the 95% confidence level</a:t>
            </a:r>
          </a:p>
          <a:p>
            <a:pPr marL="857250" lvl="1" indent="-457200">
              <a:spcBef>
                <a:spcPct val="40000"/>
              </a:spcBef>
              <a:spcAft>
                <a:spcPts val="600"/>
              </a:spcAft>
            </a:pPr>
            <a:r>
              <a:rPr lang="en-CA" sz="1200" dirty="0" smtClean="0">
                <a:solidFill>
                  <a:schemeClr val="tx1"/>
                </a:solidFill>
                <a:latin typeface="Arial Narrow" pitchFamily="34" charset="0"/>
              </a:rPr>
              <a:t>Margin of error for Atlantic Canada +/-6.1 percentage points at the 95% confidence level</a:t>
            </a:r>
          </a:p>
          <a:p>
            <a:pPr marL="857250" lvl="1" indent="-457200">
              <a:spcBef>
                <a:spcPct val="40000"/>
              </a:spcBef>
              <a:spcAft>
                <a:spcPts val="600"/>
              </a:spcAft>
            </a:pPr>
            <a:r>
              <a:rPr lang="en-CA" sz="1200" dirty="0" smtClean="0">
                <a:solidFill>
                  <a:schemeClr val="tx1"/>
                </a:solidFill>
                <a:latin typeface="Arial Narrow" pitchFamily="34" charset="0"/>
              </a:rPr>
              <a:t>Margin of error for the Prairies +/-4.4 percentage points at the 95% confidence level</a:t>
            </a:r>
          </a:p>
          <a:p>
            <a:pPr marL="857250" lvl="1" indent="-457200">
              <a:spcBef>
                <a:spcPct val="40000"/>
              </a:spcBef>
              <a:spcAft>
                <a:spcPts val="600"/>
              </a:spcAft>
            </a:pPr>
            <a:r>
              <a:rPr lang="en-CA" sz="1200" dirty="0" smtClean="0">
                <a:solidFill>
                  <a:schemeClr val="tx1"/>
                </a:solidFill>
                <a:latin typeface="Arial Narrow" pitchFamily="34" charset="0"/>
              </a:rPr>
              <a:t>Margin of error </a:t>
            </a:r>
            <a:r>
              <a:rPr lang="en-CA" sz="1200" smtClean="0">
                <a:solidFill>
                  <a:schemeClr val="tx1"/>
                </a:solidFill>
                <a:latin typeface="Arial Narrow" pitchFamily="34" charset="0"/>
              </a:rPr>
              <a:t>for British Colombia +/-6.2 </a:t>
            </a:r>
            <a:r>
              <a:rPr lang="en-CA" sz="1200" dirty="0" smtClean="0">
                <a:solidFill>
                  <a:schemeClr val="tx1"/>
                </a:solidFill>
                <a:latin typeface="Arial Narrow" pitchFamily="34" charset="0"/>
              </a:rPr>
              <a:t>percentage points at the 95% confidence level</a:t>
            </a:r>
          </a:p>
          <a:p>
            <a:pPr marL="857250" lvl="1" indent="-457200">
              <a:spcBef>
                <a:spcPct val="40000"/>
              </a:spcBef>
              <a:spcAft>
                <a:spcPts val="600"/>
              </a:spcAft>
              <a:buNone/>
            </a:pPr>
            <a:endParaRPr lang="en-US" sz="1200" dirty="0" smtClean="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68610"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Type of pension held is at odds with preferences</a:t>
            </a:r>
            <a:endParaRPr lang="en-GB" sz="3000" b="1">
              <a:solidFill>
                <a:schemeClr val="tx2"/>
              </a:solidFill>
              <a:latin typeface="Arial Narrow" pitchFamily="34" charset="0"/>
            </a:endParaRPr>
          </a:p>
        </p:txBody>
      </p:sp>
      <p:sp>
        <p:nvSpPr>
          <p:cNvPr id="68611"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68612" name="Rectangle 6"/>
          <p:cNvSpPr>
            <a:spLocks noChangeArrowheads="1"/>
          </p:cNvSpPr>
          <p:nvPr/>
        </p:nvSpPr>
        <p:spPr bwMode="auto">
          <a:xfrm>
            <a:off x="533400" y="5184775"/>
            <a:ext cx="8077200" cy="1270000"/>
          </a:xfrm>
          <a:prstGeom prst="rect">
            <a:avLst/>
          </a:prstGeom>
          <a:noFill/>
          <a:ln w="9525">
            <a:noFill/>
            <a:miter lim="800000"/>
            <a:headEnd/>
            <a:tailEnd/>
          </a:ln>
        </p:spPr>
        <p:txBody>
          <a:bodyPr anchor="ctr">
            <a:spAutoFit/>
          </a:bodyPr>
          <a:lstStyle/>
          <a:p>
            <a:r>
              <a:rPr lang="en-US" sz="1100" i="1">
                <a:latin typeface="Arial Narrow" pitchFamily="34" charset="0"/>
                <a:cs typeface="Times New Roman" pitchFamily="18" charset="0"/>
              </a:rPr>
              <a:t>Q. </a:t>
            </a:r>
            <a:r>
              <a:rPr lang="en-US" sz="1100" i="1">
                <a:latin typeface="Arial Narrow" pitchFamily="34" charset="0"/>
              </a:rPr>
              <a:t>Is your company pension the type that guarantees you a fixed amount of benefits when you retire, known as a defined benefit pension?  Or is it one where the amount of benefits you will receive will vary depending on how well the pension fund investments perform, known as a defined contribution pension?</a:t>
            </a:r>
          </a:p>
          <a:p>
            <a:r>
              <a:rPr lang="en-US" sz="1100" i="1">
                <a:latin typeface="Arial Narrow" pitchFamily="34" charset="0"/>
              </a:rPr>
              <a:t>Q. In your view, which of these two types of pensions is preferable, defined benefit, which pays a fixed amount when you retire, or defined contribution, where the amount of benefits received varies depending on the performance of the fund?</a:t>
            </a:r>
          </a:p>
          <a:p>
            <a:endParaRPr lang="en-US" sz="1100" i="1">
              <a:latin typeface="Arial Narrow" pitchFamily="34" charset="0"/>
            </a:endParaRPr>
          </a:p>
          <a:p>
            <a:pPr eaLnBrk="0" hangingPunct="0"/>
            <a:r>
              <a:rPr lang="en-US" sz="1100" i="1">
                <a:latin typeface="Arial Narrow" pitchFamily="34" charset="0"/>
                <a:cs typeface="Times New Roman" pitchFamily="18" charset="0"/>
              </a:rPr>
              <a:t>Subsample: Not retired,  has a company or private pension plan</a:t>
            </a:r>
            <a:endParaRPr lang="en-US" sz="1100" i="1">
              <a:latin typeface="Arial Narrow" pitchFamily="34" charset="0"/>
            </a:endParaRPr>
          </a:p>
        </p:txBody>
      </p:sp>
      <p:pic>
        <p:nvPicPr>
          <p:cNvPr id="68613" name="Picture 7"/>
          <p:cNvPicPr>
            <a:picLocks noChangeAspect="1" noChangeArrowheads="1"/>
          </p:cNvPicPr>
          <p:nvPr/>
        </p:nvPicPr>
        <p:blipFill>
          <a:blip r:embed="rId3" cstate="print"/>
          <a:srcRect/>
          <a:stretch>
            <a:fillRect/>
          </a:stretch>
        </p:blipFill>
        <p:spPr bwMode="auto">
          <a:xfrm>
            <a:off x="2185988" y="914400"/>
            <a:ext cx="4772025" cy="3048000"/>
          </a:xfrm>
          <a:prstGeom prst="rect">
            <a:avLst/>
          </a:prstGeom>
          <a:noFill/>
          <a:ln w="9525">
            <a:noFill/>
            <a:miter lim="800000"/>
            <a:headEnd/>
            <a:tailEnd/>
          </a:ln>
        </p:spPr>
      </p:pic>
      <p:sp>
        <p:nvSpPr>
          <p:cNvPr id="68615" name="Rectangle 7"/>
          <p:cNvSpPr>
            <a:spLocks noChangeArrowheads="1"/>
          </p:cNvSpPr>
          <p:nvPr/>
        </p:nvSpPr>
        <p:spPr bwMode="auto">
          <a:xfrm>
            <a:off x="1219200" y="4114800"/>
            <a:ext cx="5791200" cy="990600"/>
          </a:xfrm>
          <a:prstGeom prst="rect">
            <a:avLst/>
          </a:prstGeom>
          <a:noFill/>
          <a:ln w="9525">
            <a:solidFill>
              <a:schemeClr val="tx1"/>
            </a:solidFill>
            <a:miter lim="800000"/>
            <a:headEnd/>
            <a:tailEnd/>
          </a:ln>
          <a:effectLst/>
        </p:spPr>
        <p:txBody>
          <a:bodyPr wrap="none" anchor="ctr"/>
          <a:lstStyle/>
          <a:p>
            <a:endParaRPr lang="en-US"/>
          </a:p>
        </p:txBody>
      </p:sp>
      <p:sp>
        <p:nvSpPr>
          <p:cNvPr id="68616" name="Text Box 8"/>
          <p:cNvSpPr txBox="1">
            <a:spLocks noChangeArrowheads="1"/>
          </p:cNvSpPr>
          <p:nvPr/>
        </p:nvSpPr>
        <p:spPr bwMode="auto">
          <a:xfrm>
            <a:off x="1219200" y="4191000"/>
            <a:ext cx="5715000" cy="861774"/>
          </a:xfrm>
          <a:prstGeom prst="rect">
            <a:avLst/>
          </a:prstGeom>
          <a:noFill/>
          <a:ln w="9525">
            <a:noFill/>
            <a:miter lim="800000"/>
            <a:headEnd/>
            <a:tailEnd/>
          </a:ln>
          <a:effectLst/>
        </p:spPr>
        <p:txBody>
          <a:bodyPr>
            <a:spAutoFit/>
          </a:bodyPr>
          <a:lstStyle/>
          <a:p>
            <a:r>
              <a:rPr lang="fr-CA" sz="1000" b="1" dirty="0" smtClean="0"/>
              <a:t>Atlantic</a:t>
            </a:r>
            <a:r>
              <a:rPr lang="fr-CA" sz="1000" dirty="0"/>
              <a:t>	         44% 	61%	32%         27%		24%   12%</a:t>
            </a:r>
          </a:p>
          <a:p>
            <a:endParaRPr lang="fr-CA" sz="1000" dirty="0"/>
          </a:p>
          <a:p>
            <a:r>
              <a:rPr lang="fr-CA" sz="1000" b="1" dirty="0"/>
              <a:t>Prairies</a:t>
            </a:r>
            <a:r>
              <a:rPr lang="fr-CA" sz="1000" dirty="0"/>
              <a:t>	         43%	66%	37%         25%		20%     9%</a:t>
            </a:r>
          </a:p>
          <a:p>
            <a:endParaRPr lang="fr-CA" sz="1000" dirty="0"/>
          </a:p>
          <a:p>
            <a:r>
              <a:rPr lang="fr-CA" sz="1000" b="1" dirty="0"/>
              <a:t>BC</a:t>
            </a:r>
            <a:r>
              <a:rPr lang="fr-CA" sz="1000" dirty="0"/>
              <a:t>	         49%	77%	28%         11%		23%    12%</a:t>
            </a:r>
            <a:endParaRPr lang="en-US" sz="10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70658"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GB" sz="3000" b="1">
                <a:solidFill>
                  <a:schemeClr val="tx2"/>
                </a:solidFill>
                <a:latin typeface="Arial Narrow" pitchFamily="34" charset="0"/>
              </a:rPr>
              <a:t>Confidence in the stability of private pension plans high</a:t>
            </a:r>
            <a:endParaRPr lang="en-US" sz="3000" b="1">
              <a:solidFill>
                <a:schemeClr val="tx2"/>
              </a:solidFill>
              <a:latin typeface="Arial Narrow" pitchFamily="34" charset="0"/>
            </a:endParaRPr>
          </a:p>
          <a:p>
            <a:pPr eaLnBrk="0" hangingPunct="0"/>
            <a:endParaRPr lang="en-US" sz="3000" b="1">
              <a:solidFill>
                <a:srgbClr val="AA0056"/>
              </a:solidFill>
              <a:latin typeface="Arial Narrow" pitchFamily="34" charset="0"/>
            </a:endParaRPr>
          </a:p>
        </p:txBody>
      </p:sp>
      <p:sp>
        <p:nvSpPr>
          <p:cNvPr id="70659"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70660" name="Rectangle 6"/>
          <p:cNvSpPr>
            <a:spLocks noChangeArrowheads="1"/>
          </p:cNvSpPr>
          <p:nvPr/>
        </p:nvSpPr>
        <p:spPr bwMode="auto">
          <a:xfrm>
            <a:off x="457200" y="5381625"/>
            <a:ext cx="8229600" cy="765175"/>
          </a:xfrm>
          <a:prstGeom prst="rect">
            <a:avLst/>
          </a:prstGeom>
          <a:noFill/>
          <a:ln w="9525">
            <a:noFill/>
            <a:miter lim="800000"/>
            <a:headEnd/>
            <a:tailEnd/>
          </a:ln>
        </p:spPr>
        <p:txBody>
          <a:bodyPr anchor="ctr">
            <a:spAutoFit/>
          </a:bodyPr>
          <a:lstStyle/>
          <a:p>
            <a:r>
              <a:rPr lang="en-US" sz="1100" i="1">
                <a:latin typeface="Arial Narrow" pitchFamily="34" charset="0"/>
                <a:cs typeface="Times New Roman" pitchFamily="18" charset="0"/>
              </a:rPr>
              <a:t>Q. </a:t>
            </a:r>
            <a:r>
              <a:rPr lang="en-US" sz="1100" i="1">
                <a:latin typeface="Arial Narrow" pitchFamily="34" charset="0"/>
              </a:rPr>
              <a:t>Please tell me whether you strongly agree, somewhat agree, neither agree nor disagree, somewhat disagree, or strongly disagree with the following statement: I’m confident my pension fund will be able to pay my benefits when I retire.</a:t>
            </a:r>
          </a:p>
          <a:p>
            <a:pPr eaLnBrk="0" hangingPunct="0"/>
            <a:endParaRPr lang="en-US" sz="1100" i="1">
              <a:latin typeface="Arial Narrow" pitchFamily="34" charset="0"/>
              <a:cs typeface="Times New Roman" pitchFamily="18" charset="0"/>
            </a:endParaRPr>
          </a:p>
          <a:p>
            <a:pPr eaLnBrk="0" hangingPunct="0"/>
            <a:r>
              <a:rPr lang="en-US" sz="1100" i="1">
                <a:latin typeface="Arial Narrow" pitchFamily="34" charset="0"/>
                <a:cs typeface="Times New Roman" pitchFamily="18" charset="0"/>
              </a:rPr>
              <a:t>Subsample: Not retired,  has a company or private pension plan</a:t>
            </a:r>
            <a:endParaRPr lang="en-US" sz="1100" i="1">
              <a:latin typeface="Arial Narrow" pitchFamily="34" charset="0"/>
            </a:endParaRPr>
          </a:p>
        </p:txBody>
      </p:sp>
      <p:pic>
        <p:nvPicPr>
          <p:cNvPr id="70661" name="Picture 7"/>
          <p:cNvPicPr>
            <a:picLocks noChangeAspect="1" noChangeArrowheads="1"/>
          </p:cNvPicPr>
          <p:nvPr/>
        </p:nvPicPr>
        <p:blipFill>
          <a:blip r:embed="rId3" cstate="print"/>
          <a:srcRect/>
          <a:stretch>
            <a:fillRect/>
          </a:stretch>
        </p:blipFill>
        <p:spPr bwMode="auto">
          <a:xfrm>
            <a:off x="1258888" y="1219200"/>
            <a:ext cx="6626225" cy="3441700"/>
          </a:xfrm>
          <a:prstGeom prst="rect">
            <a:avLst/>
          </a:prstGeom>
          <a:noFill/>
          <a:ln w="9525">
            <a:noFill/>
            <a:miter lim="800000"/>
            <a:headEnd/>
            <a:tailEnd/>
          </a:ln>
        </p:spPr>
      </p:pic>
      <p:sp>
        <p:nvSpPr>
          <p:cNvPr id="70663" name="Rectangle 7"/>
          <p:cNvSpPr>
            <a:spLocks noChangeArrowheads="1"/>
          </p:cNvSpPr>
          <p:nvPr/>
        </p:nvSpPr>
        <p:spPr bwMode="auto">
          <a:xfrm>
            <a:off x="762000" y="4724400"/>
            <a:ext cx="6858000" cy="609600"/>
          </a:xfrm>
          <a:prstGeom prst="rect">
            <a:avLst/>
          </a:prstGeom>
          <a:noFill/>
          <a:ln w="9525">
            <a:solidFill>
              <a:schemeClr val="tx1"/>
            </a:solidFill>
            <a:miter lim="800000"/>
            <a:headEnd/>
            <a:tailEnd/>
          </a:ln>
          <a:effectLst/>
        </p:spPr>
        <p:txBody>
          <a:bodyPr wrap="none" anchor="ctr"/>
          <a:lstStyle/>
          <a:p>
            <a:endParaRPr lang="en-US"/>
          </a:p>
        </p:txBody>
      </p:sp>
      <p:sp>
        <p:nvSpPr>
          <p:cNvPr id="70664" name="Text Box 8"/>
          <p:cNvSpPr txBox="1">
            <a:spLocks noChangeArrowheads="1"/>
          </p:cNvSpPr>
          <p:nvPr/>
        </p:nvSpPr>
        <p:spPr bwMode="auto">
          <a:xfrm>
            <a:off x="762000" y="4800600"/>
            <a:ext cx="6858000" cy="549275"/>
          </a:xfrm>
          <a:prstGeom prst="rect">
            <a:avLst/>
          </a:prstGeom>
          <a:noFill/>
          <a:ln w="9525">
            <a:noFill/>
            <a:miter lim="800000"/>
            <a:headEnd/>
            <a:tailEnd/>
          </a:ln>
          <a:effectLst/>
        </p:spPr>
        <p:txBody>
          <a:bodyPr>
            <a:spAutoFit/>
          </a:bodyPr>
          <a:lstStyle/>
          <a:p>
            <a:r>
              <a:rPr lang="fr-CA" sz="1000" b="1" dirty="0" smtClean="0"/>
              <a:t>Atlantic</a:t>
            </a:r>
            <a:r>
              <a:rPr lang="fr-CA" sz="1000" dirty="0"/>
              <a:t>	39%	    42%	            5%	                 7%		4%	3%</a:t>
            </a:r>
          </a:p>
          <a:p>
            <a:r>
              <a:rPr lang="fr-CA" sz="1000" b="1" dirty="0"/>
              <a:t>Prairies</a:t>
            </a:r>
            <a:r>
              <a:rPr lang="fr-CA" sz="1000" dirty="0"/>
              <a:t>	30%	    42%	            5%	               12%		6%	4%</a:t>
            </a:r>
          </a:p>
          <a:p>
            <a:r>
              <a:rPr lang="fr-CA" sz="1000" b="1" dirty="0"/>
              <a:t>BC</a:t>
            </a:r>
            <a:r>
              <a:rPr lang="fr-CA" sz="1000" dirty="0"/>
              <a:t>	32%	    39%	            6%	                 9%		5%	9%</a:t>
            </a:r>
            <a:endParaRPr lang="en-US" sz="10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72706"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Less confidence that government will step in if pension plan in trouble</a:t>
            </a:r>
          </a:p>
          <a:p>
            <a:pPr eaLnBrk="0" hangingPunct="0"/>
            <a:endParaRPr lang="en-US" sz="3000" b="1">
              <a:solidFill>
                <a:srgbClr val="AA0056"/>
              </a:solidFill>
              <a:latin typeface="Arial Narrow" pitchFamily="34" charset="0"/>
            </a:endParaRPr>
          </a:p>
          <a:p>
            <a:pPr eaLnBrk="0" hangingPunct="0"/>
            <a:endParaRPr lang="en-US" sz="3000" b="1">
              <a:solidFill>
                <a:srgbClr val="AA0056"/>
              </a:solidFill>
              <a:latin typeface="Arial Narrow" pitchFamily="34" charset="0"/>
            </a:endParaRPr>
          </a:p>
        </p:txBody>
      </p:sp>
      <p:sp>
        <p:nvSpPr>
          <p:cNvPr id="72707"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72708" name="Rectangle 6"/>
          <p:cNvSpPr>
            <a:spLocks noChangeArrowheads="1"/>
          </p:cNvSpPr>
          <p:nvPr/>
        </p:nvSpPr>
        <p:spPr bwMode="auto">
          <a:xfrm>
            <a:off x="457200" y="5797550"/>
            <a:ext cx="8229600" cy="596900"/>
          </a:xfrm>
          <a:prstGeom prst="rect">
            <a:avLst/>
          </a:prstGeom>
          <a:noFill/>
          <a:ln w="9525">
            <a:noFill/>
            <a:miter lim="800000"/>
            <a:headEnd/>
            <a:tailEnd/>
          </a:ln>
        </p:spPr>
        <p:txBody>
          <a:bodyPr anchor="ctr">
            <a:spAutoFit/>
          </a:bodyPr>
          <a:lstStyle/>
          <a:p>
            <a:r>
              <a:rPr lang="en-US" sz="1100" i="1">
                <a:latin typeface="Arial Narrow" pitchFamily="34" charset="0"/>
                <a:cs typeface="Times New Roman" pitchFamily="18" charset="0"/>
              </a:rPr>
              <a:t>Q. </a:t>
            </a:r>
            <a:r>
              <a:rPr lang="en-US" sz="1100" i="1">
                <a:latin typeface="Arial Narrow" pitchFamily="34" charset="0"/>
              </a:rPr>
              <a:t>Please tell me whether you strongly agree, somewhat agree, neither agree nor disagree, somewhat disagree, or strongly disagree with the following  statement:If a private pension plan got into financial difficulty, I'm confident the government would step in to prevent members from losing their benefits. </a:t>
            </a:r>
          </a:p>
          <a:p>
            <a:pPr eaLnBrk="0" hangingPunct="0"/>
            <a:r>
              <a:rPr lang="en-US" sz="1100" i="1">
                <a:latin typeface="Arial Narrow" pitchFamily="34" charset="0"/>
                <a:cs typeface="Times New Roman" pitchFamily="18" charset="0"/>
              </a:rPr>
              <a:t>Subsample: Not retired, has a company or private pension plan</a:t>
            </a:r>
            <a:endParaRPr lang="en-US" sz="1100" i="1">
              <a:latin typeface="Arial Narrow" pitchFamily="34" charset="0"/>
            </a:endParaRPr>
          </a:p>
        </p:txBody>
      </p:sp>
      <p:grpSp>
        <p:nvGrpSpPr>
          <p:cNvPr id="72709" name="Group 9"/>
          <p:cNvGrpSpPr>
            <a:grpSpLocks noChangeAspect="1"/>
          </p:cNvGrpSpPr>
          <p:nvPr/>
        </p:nvGrpSpPr>
        <p:grpSpPr bwMode="auto">
          <a:xfrm>
            <a:off x="841375" y="1720850"/>
            <a:ext cx="7845425" cy="3416300"/>
            <a:chOff x="530" y="1084"/>
            <a:chExt cx="4942" cy="2152"/>
          </a:xfrm>
        </p:grpSpPr>
        <p:sp>
          <p:nvSpPr>
            <p:cNvPr id="72710" name="AutoShape 8"/>
            <p:cNvSpPr>
              <a:spLocks noChangeAspect="1" noChangeArrowheads="1" noTextEdit="1"/>
            </p:cNvSpPr>
            <p:nvPr/>
          </p:nvSpPr>
          <p:spPr bwMode="auto">
            <a:xfrm>
              <a:off x="530" y="1084"/>
              <a:ext cx="4942" cy="2152"/>
            </a:xfrm>
            <a:prstGeom prst="rect">
              <a:avLst/>
            </a:prstGeom>
            <a:noFill/>
            <a:ln w="9525">
              <a:noFill/>
              <a:miter lim="800000"/>
              <a:headEnd/>
              <a:tailEnd/>
            </a:ln>
          </p:spPr>
          <p:txBody>
            <a:bodyPr/>
            <a:lstStyle/>
            <a:p>
              <a:endParaRPr lang="en-US"/>
            </a:p>
          </p:txBody>
        </p:sp>
        <p:sp>
          <p:nvSpPr>
            <p:cNvPr id="72711" name="Rectangle 10"/>
            <p:cNvSpPr>
              <a:spLocks noChangeArrowheads="1"/>
            </p:cNvSpPr>
            <p:nvPr/>
          </p:nvSpPr>
          <p:spPr bwMode="auto">
            <a:xfrm>
              <a:off x="530" y="1058"/>
              <a:ext cx="14" cy="38"/>
            </a:xfrm>
            <a:prstGeom prst="rect">
              <a:avLst/>
            </a:prstGeom>
            <a:noFill/>
            <a:ln w="9525">
              <a:noFill/>
              <a:miter lim="800000"/>
              <a:headEnd/>
              <a:tailEnd/>
            </a:ln>
          </p:spPr>
          <p:txBody>
            <a:bodyPr wrap="none" lIns="0" tIns="0" rIns="0" bIns="0">
              <a:spAutoFit/>
            </a:bodyPr>
            <a:lstStyle/>
            <a:p>
              <a:r>
                <a:rPr lang="en-US" sz="300">
                  <a:solidFill>
                    <a:srgbClr val="000000"/>
                  </a:solidFill>
                  <a:latin typeface="Arial Narrow" pitchFamily="34" charset="0"/>
                </a:rPr>
                <a:t> </a:t>
              </a:r>
              <a:endParaRPr lang="en-US"/>
            </a:p>
          </p:txBody>
        </p:sp>
        <p:sp>
          <p:nvSpPr>
            <p:cNvPr id="72712" name="Rectangle 11"/>
            <p:cNvSpPr>
              <a:spLocks noChangeArrowheads="1"/>
            </p:cNvSpPr>
            <p:nvPr/>
          </p:nvSpPr>
          <p:spPr bwMode="auto">
            <a:xfrm>
              <a:off x="530" y="1058"/>
              <a:ext cx="14" cy="38"/>
            </a:xfrm>
            <a:prstGeom prst="rect">
              <a:avLst/>
            </a:prstGeom>
            <a:noFill/>
            <a:ln w="9525">
              <a:noFill/>
              <a:miter lim="800000"/>
              <a:headEnd/>
              <a:tailEnd/>
            </a:ln>
          </p:spPr>
          <p:txBody>
            <a:bodyPr wrap="none" lIns="0" tIns="0" rIns="0" bIns="0">
              <a:spAutoFit/>
            </a:bodyPr>
            <a:lstStyle/>
            <a:p>
              <a:r>
                <a:rPr lang="en-US" sz="300">
                  <a:solidFill>
                    <a:srgbClr val="000000"/>
                  </a:solidFill>
                  <a:latin typeface="Arial Narrow" pitchFamily="34" charset="0"/>
                </a:rPr>
                <a:t> </a:t>
              </a:r>
              <a:endParaRPr lang="en-US"/>
            </a:p>
          </p:txBody>
        </p:sp>
        <p:grpSp>
          <p:nvGrpSpPr>
            <p:cNvPr id="72713" name="Group 39"/>
            <p:cNvGrpSpPr>
              <a:grpSpLocks/>
            </p:cNvGrpSpPr>
            <p:nvPr/>
          </p:nvGrpSpPr>
          <p:grpSpPr bwMode="auto">
            <a:xfrm>
              <a:off x="566" y="1092"/>
              <a:ext cx="4334" cy="2168"/>
              <a:chOff x="566" y="1092"/>
              <a:chExt cx="4334" cy="2168"/>
            </a:xfrm>
          </p:grpSpPr>
          <p:sp>
            <p:nvSpPr>
              <p:cNvPr id="72714" name="Rectangle 12"/>
              <p:cNvSpPr>
                <a:spLocks noChangeArrowheads="1"/>
              </p:cNvSpPr>
              <p:nvPr/>
            </p:nvSpPr>
            <p:spPr bwMode="auto">
              <a:xfrm>
                <a:off x="924" y="2750"/>
                <a:ext cx="282" cy="148"/>
              </a:xfrm>
              <a:prstGeom prst="rect">
                <a:avLst/>
              </a:prstGeom>
              <a:solidFill>
                <a:srgbClr val="00407F"/>
              </a:solidFill>
              <a:ln w="2">
                <a:solidFill>
                  <a:srgbClr val="B3B3B3"/>
                </a:solidFill>
                <a:miter lim="800000"/>
                <a:headEnd/>
                <a:tailEnd/>
              </a:ln>
            </p:spPr>
            <p:txBody>
              <a:bodyPr/>
              <a:lstStyle/>
              <a:p>
                <a:endParaRPr lang="en-US"/>
              </a:p>
            </p:txBody>
          </p:sp>
          <p:sp>
            <p:nvSpPr>
              <p:cNvPr id="72715" name="Rectangle 13"/>
              <p:cNvSpPr>
                <a:spLocks noChangeArrowheads="1"/>
              </p:cNvSpPr>
              <p:nvPr/>
            </p:nvSpPr>
            <p:spPr bwMode="auto">
              <a:xfrm>
                <a:off x="1622" y="2460"/>
                <a:ext cx="282" cy="438"/>
              </a:xfrm>
              <a:prstGeom prst="rect">
                <a:avLst/>
              </a:prstGeom>
              <a:solidFill>
                <a:srgbClr val="0068D4"/>
              </a:solidFill>
              <a:ln w="2">
                <a:solidFill>
                  <a:srgbClr val="B3B3B3"/>
                </a:solidFill>
                <a:miter lim="800000"/>
                <a:headEnd/>
                <a:tailEnd/>
              </a:ln>
            </p:spPr>
            <p:txBody>
              <a:bodyPr/>
              <a:lstStyle/>
              <a:p>
                <a:endParaRPr lang="en-US"/>
              </a:p>
            </p:txBody>
          </p:sp>
          <p:sp>
            <p:nvSpPr>
              <p:cNvPr id="72716" name="Rectangle 14"/>
              <p:cNvSpPr>
                <a:spLocks noChangeArrowheads="1"/>
              </p:cNvSpPr>
              <p:nvPr/>
            </p:nvSpPr>
            <p:spPr bwMode="auto">
              <a:xfrm>
                <a:off x="2320" y="2732"/>
                <a:ext cx="280" cy="166"/>
              </a:xfrm>
              <a:prstGeom prst="rect">
                <a:avLst/>
              </a:prstGeom>
              <a:solidFill>
                <a:srgbClr val="409EFF"/>
              </a:solidFill>
              <a:ln w="2">
                <a:solidFill>
                  <a:srgbClr val="B3B3B3"/>
                </a:solidFill>
                <a:miter lim="800000"/>
                <a:headEnd/>
                <a:tailEnd/>
              </a:ln>
            </p:spPr>
            <p:txBody>
              <a:bodyPr/>
              <a:lstStyle/>
              <a:p>
                <a:endParaRPr lang="en-US"/>
              </a:p>
            </p:txBody>
          </p:sp>
          <p:sp>
            <p:nvSpPr>
              <p:cNvPr id="72717" name="Rectangle 15"/>
              <p:cNvSpPr>
                <a:spLocks noChangeArrowheads="1"/>
              </p:cNvSpPr>
              <p:nvPr/>
            </p:nvSpPr>
            <p:spPr bwMode="auto">
              <a:xfrm>
                <a:off x="3018" y="2352"/>
                <a:ext cx="280" cy="546"/>
              </a:xfrm>
              <a:prstGeom prst="rect">
                <a:avLst/>
              </a:prstGeom>
              <a:solidFill>
                <a:srgbClr val="7FBFFF"/>
              </a:solidFill>
              <a:ln w="2">
                <a:solidFill>
                  <a:srgbClr val="B3B3B3"/>
                </a:solidFill>
                <a:miter lim="800000"/>
                <a:headEnd/>
                <a:tailEnd/>
              </a:ln>
            </p:spPr>
            <p:txBody>
              <a:bodyPr/>
              <a:lstStyle/>
              <a:p>
                <a:endParaRPr lang="en-US"/>
              </a:p>
            </p:txBody>
          </p:sp>
          <p:sp>
            <p:nvSpPr>
              <p:cNvPr id="72718" name="Rectangle 16"/>
              <p:cNvSpPr>
                <a:spLocks noChangeArrowheads="1"/>
              </p:cNvSpPr>
              <p:nvPr/>
            </p:nvSpPr>
            <p:spPr bwMode="auto">
              <a:xfrm>
                <a:off x="3714" y="2424"/>
                <a:ext cx="282" cy="474"/>
              </a:xfrm>
              <a:prstGeom prst="rect">
                <a:avLst/>
              </a:prstGeom>
              <a:solidFill>
                <a:srgbClr val="D9EEFF"/>
              </a:solidFill>
              <a:ln w="2">
                <a:solidFill>
                  <a:srgbClr val="B3B3B3"/>
                </a:solidFill>
                <a:miter lim="800000"/>
                <a:headEnd/>
                <a:tailEnd/>
              </a:ln>
            </p:spPr>
            <p:txBody>
              <a:bodyPr/>
              <a:lstStyle/>
              <a:p>
                <a:endParaRPr lang="en-US"/>
              </a:p>
            </p:txBody>
          </p:sp>
          <p:sp>
            <p:nvSpPr>
              <p:cNvPr id="72719" name="Rectangle 17"/>
              <p:cNvSpPr>
                <a:spLocks noChangeArrowheads="1"/>
              </p:cNvSpPr>
              <p:nvPr/>
            </p:nvSpPr>
            <p:spPr bwMode="auto">
              <a:xfrm>
                <a:off x="4412" y="2840"/>
                <a:ext cx="282" cy="58"/>
              </a:xfrm>
              <a:prstGeom prst="rect">
                <a:avLst/>
              </a:prstGeom>
              <a:solidFill>
                <a:srgbClr val="E6E6E6"/>
              </a:solidFill>
              <a:ln w="2">
                <a:solidFill>
                  <a:srgbClr val="B3B3B3"/>
                </a:solidFill>
                <a:miter lim="800000"/>
                <a:headEnd/>
                <a:tailEnd/>
              </a:ln>
            </p:spPr>
            <p:txBody>
              <a:bodyPr/>
              <a:lstStyle/>
              <a:p>
                <a:endParaRPr lang="en-US"/>
              </a:p>
            </p:txBody>
          </p:sp>
          <p:sp>
            <p:nvSpPr>
              <p:cNvPr id="72720" name="Line 18"/>
              <p:cNvSpPr>
                <a:spLocks noChangeShapeType="1"/>
              </p:cNvSpPr>
              <p:nvPr/>
            </p:nvSpPr>
            <p:spPr bwMode="auto">
              <a:xfrm>
                <a:off x="716" y="2896"/>
                <a:ext cx="4184" cy="1"/>
              </a:xfrm>
              <a:prstGeom prst="line">
                <a:avLst/>
              </a:prstGeom>
              <a:noFill/>
              <a:ln w="2">
                <a:solidFill>
                  <a:srgbClr val="000000"/>
                </a:solidFill>
                <a:round/>
                <a:headEnd/>
                <a:tailEnd/>
              </a:ln>
            </p:spPr>
            <p:txBody>
              <a:bodyPr/>
              <a:lstStyle/>
              <a:p>
                <a:endParaRPr lang="en-US"/>
              </a:p>
            </p:txBody>
          </p:sp>
          <p:sp>
            <p:nvSpPr>
              <p:cNvPr id="72721" name="Rectangle 19"/>
              <p:cNvSpPr>
                <a:spLocks noChangeArrowheads="1"/>
              </p:cNvSpPr>
              <p:nvPr/>
            </p:nvSpPr>
            <p:spPr bwMode="auto">
              <a:xfrm>
                <a:off x="744" y="2960"/>
                <a:ext cx="680"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Strongly agree</a:t>
                </a:r>
                <a:endParaRPr lang="en-US"/>
              </a:p>
            </p:txBody>
          </p:sp>
          <p:sp>
            <p:nvSpPr>
              <p:cNvPr id="72722" name="Rectangle 20"/>
              <p:cNvSpPr>
                <a:spLocks noChangeArrowheads="1"/>
              </p:cNvSpPr>
              <p:nvPr/>
            </p:nvSpPr>
            <p:spPr bwMode="auto">
              <a:xfrm>
                <a:off x="1530" y="2960"/>
                <a:ext cx="536"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Somewhat </a:t>
                </a:r>
                <a:endParaRPr lang="en-US"/>
              </a:p>
            </p:txBody>
          </p:sp>
          <p:sp>
            <p:nvSpPr>
              <p:cNvPr id="72723" name="Rectangle 21"/>
              <p:cNvSpPr>
                <a:spLocks noChangeArrowheads="1"/>
              </p:cNvSpPr>
              <p:nvPr/>
            </p:nvSpPr>
            <p:spPr bwMode="auto">
              <a:xfrm>
                <a:off x="1638" y="3096"/>
                <a:ext cx="292"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agree</a:t>
                </a:r>
                <a:endParaRPr lang="en-US"/>
              </a:p>
            </p:txBody>
          </p:sp>
          <p:sp>
            <p:nvSpPr>
              <p:cNvPr id="72724" name="Rectangle 22"/>
              <p:cNvSpPr>
                <a:spLocks noChangeArrowheads="1"/>
              </p:cNvSpPr>
              <p:nvPr/>
            </p:nvSpPr>
            <p:spPr bwMode="auto">
              <a:xfrm>
                <a:off x="2164" y="2960"/>
                <a:ext cx="664"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Neither agree </a:t>
                </a:r>
                <a:endParaRPr lang="en-US"/>
              </a:p>
            </p:txBody>
          </p:sp>
          <p:sp>
            <p:nvSpPr>
              <p:cNvPr id="72725" name="Rectangle 23"/>
              <p:cNvSpPr>
                <a:spLocks noChangeArrowheads="1"/>
              </p:cNvSpPr>
              <p:nvPr/>
            </p:nvSpPr>
            <p:spPr bwMode="auto">
              <a:xfrm>
                <a:off x="2188" y="3096"/>
                <a:ext cx="586"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nor disagree</a:t>
                </a:r>
                <a:endParaRPr lang="en-US"/>
              </a:p>
            </p:txBody>
          </p:sp>
          <p:sp>
            <p:nvSpPr>
              <p:cNvPr id="72726" name="Rectangle 24"/>
              <p:cNvSpPr>
                <a:spLocks noChangeArrowheads="1"/>
              </p:cNvSpPr>
              <p:nvPr/>
            </p:nvSpPr>
            <p:spPr bwMode="auto">
              <a:xfrm>
                <a:off x="2924" y="2960"/>
                <a:ext cx="536"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Somewhat </a:t>
                </a:r>
                <a:endParaRPr lang="en-US"/>
              </a:p>
            </p:txBody>
          </p:sp>
          <p:sp>
            <p:nvSpPr>
              <p:cNvPr id="72727" name="Rectangle 25"/>
              <p:cNvSpPr>
                <a:spLocks noChangeArrowheads="1"/>
              </p:cNvSpPr>
              <p:nvPr/>
            </p:nvSpPr>
            <p:spPr bwMode="auto">
              <a:xfrm>
                <a:off x="2968" y="3096"/>
                <a:ext cx="418"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disagree</a:t>
                </a:r>
                <a:endParaRPr lang="en-US"/>
              </a:p>
            </p:txBody>
          </p:sp>
          <p:sp>
            <p:nvSpPr>
              <p:cNvPr id="72728" name="Rectangle 26"/>
              <p:cNvSpPr>
                <a:spLocks noChangeArrowheads="1"/>
              </p:cNvSpPr>
              <p:nvPr/>
            </p:nvSpPr>
            <p:spPr bwMode="auto">
              <a:xfrm>
                <a:off x="3674" y="2960"/>
                <a:ext cx="432"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Strongly </a:t>
                </a:r>
                <a:endParaRPr lang="en-US"/>
              </a:p>
            </p:txBody>
          </p:sp>
          <p:sp>
            <p:nvSpPr>
              <p:cNvPr id="72729" name="Rectangle 27"/>
              <p:cNvSpPr>
                <a:spLocks noChangeArrowheads="1"/>
              </p:cNvSpPr>
              <p:nvPr/>
            </p:nvSpPr>
            <p:spPr bwMode="auto">
              <a:xfrm>
                <a:off x="3666" y="3096"/>
                <a:ext cx="418"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disagree</a:t>
                </a:r>
                <a:endParaRPr lang="en-US"/>
              </a:p>
            </p:txBody>
          </p:sp>
          <p:sp>
            <p:nvSpPr>
              <p:cNvPr id="72730" name="Rectangle 28"/>
              <p:cNvSpPr>
                <a:spLocks noChangeArrowheads="1"/>
              </p:cNvSpPr>
              <p:nvPr/>
            </p:nvSpPr>
            <p:spPr bwMode="auto">
              <a:xfrm>
                <a:off x="4432" y="2960"/>
                <a:ext cx="284" cy="16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dk/na</a:t>
                </a:r>
                <a:endParaRPr lang="en-US"/>
              </a:p>
            </p:txBody>
          </p:sp>
          <p:sp>
            <p:nvSpPr>
              <p:cNvPr id="72731" name="Rectangle 29"/>
              <p:cNvSpPr>
                <a:spLocks noChangeArrowheads="1"/>
              </p:cNvSpPr>
              <p:nvPr/>
            </p:nvSpPr>
            <p:spPr bwMode="auto">
              <a:xfrm>
                <a:off x="1036" y="2590"/>
                <a:ext cx="108" cy="180"/>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8</a:t>
                </a:r>
                <a:endParaRPr lang="en-US"/>
              </a:p>
            </p:txBody>
          </p:sp>
          <p:sp>
            <p:nvSpPr>
              <p:cNvPr id="72732" name="Rectangle 30"/>
              <p:cNvSpPr>
                <a:spLocks noChangeArrowheads="1"/>
              </p:cNvSpPr>
              <p:nvPr/>
            </p:nvSpPr>
            <p:spPr bwMode="auto">
              <a:xfrm>
                <a:off x="1706" y="2476"/>
                <a:ext cx="166" cy="180"/>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24</a:t>
                </a:r>
                <a:endParaRPr lang="en-US"/>
              </a:p>
            </p:txBody>
          </p:sp>
          <p:sp>
            <p:nvSpPr>
              <p:cNvPr id="72733" name="Rectangle 31"/>
              <p:cNvSpPr>
                <a:spLocks noChangeArrowheads="1"/>
              </p:cNvSpPr>
              <p:nvPr/>
            </p:nvSpPr>
            <p:spPr bwMode="auto">
              <a:xfrm>
                <a:off x="2432" y="2748"/>
                <a:ext cx="108" cy="180"/>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9</a:t>
                </a:r>
                <a:endParaRPr lang="en-US"/>
              </a:p>
            </p:txBody>
          </p:sp>
          <p:sp>
            <p:nvSpPr>
              <p:cNvPr id="72734" name="Rectangle 32"/>
              <p:cNvSpPr>
                <a:spLocks noChangeArrowheads="1"/>
              </p:cNvSpPr>
              <p:nvPr/>
            </p:nvSpPr>
            <p:spPr bwMode="auto">
              <a:xfrm>
                <a:off x="3100" y="2368"/>
                <a:ext cx="166" cy="180"/>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30</a:t>
                </a:r>
                <a:endParaRPr lang="en-US"/>
              </a:p>
            </p:txBody>
          </p:sp>
          <p:sp>
            <p:nvSpPr>
              <p:cNvPr id="72735" name="Rectangle 33"/>
              <p:cNvSpPr>
                <a:spLocks noChangeArrowheads="1"/>
              </p:cNvSpPr>
              <p:nvPr/>
            </p:nvSpPr>
            <p:spPr bwMode="auto">
              <a:xfrm>
                <a:off x="3798" y="2440"/>
                <a:ext cx="166" cy="180"/>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26</a:t>
                </a:r>
                <a:endParaRPr lang="en-US"/>
              </a:p>
            </p:txBody>
          </p:sp>
          <p:sp>
            <p:nvSpPr>
              <p:cNvPr id="72736" name="Rectangle 34"/>
              <p:cNvSpPr>
                <a:spLocks noChangeArrowheads="1"/>
              </p:cNvSpPr>
              <p:nvPr/>
            </p:nvSpPr>
            <p:spPr bwMode="auto">
              <a:xfrm>
                <a:off x="4524" y="2680"/>
                <a:ext cx="108" cy="180"/>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3</a:t>
                </a:r>
                <a:endParaRPr lang="en-US"/>
              </a:p>
            </p:txBody>
          </p:sp>
          <p:sp>
            <p:nvSpPr>
              <p:cNvPr id="72737" name="Rectangle 35"/>
              <p:cNvSpPr>
                <a:spLocks noChangeArrowheads="1"/>
              </p:cNvSpPr>
              <p:nvPr/>
            </p:nvSpPr>
            <p:spPr bwMode="auto">
              <a:xfrm>
                <a:off x="566" y="1092"/>
                <a:ext cx="3874" cy="292"/>
              </a:xfrm>
              <a:prstGeom prst="rect">
                <a:avLst/>
              </a:prstGeom>
              <a:noFill/>
              <a:ln w="9525">
                <a:noFill/>
                <a:miter lim="800000"/>
                <a:headEnd/>
                <a:tailEnd/>
              </a:ln>
            </p:spPr>
            <p:txBody>
              <a:bodyPr wrap="none" lIns="0" tIns="0" rIns="0" bIns="0">
                <a:spAutoFit/>
              </a:bodyPr>
              <a:lstStyle/>
              <a:p>
                <a:r>
                  <a:rPr lang="en-US" sz="2600">
                    <a:solidFill>
                      <a:srgbClr val="000000"/>
                    </a:solidFill>
                    <a:latin typeface="Arial Narrow" pitchFamily="34" charset="0"/>
                  </a:rPr>
                  <a:t>If a private pension plan got into financial difficulty,</a:t>
                </a:r>
                <a:endParaRPr lang="en-US"/>
              </a:p>
            </p:txBody>
          </p:sp>
          <p:sp>
            <p:nvSpPr>
              <p:cNvPr id="72738" name="Rectangle 36"/>
              <p:cNvSpPr>
                <a:spLocks noChangeArrowheads="1"/>
              </p:cNvSpPr>
              <p:nvPr/>
            </p:nvSpPr>
            <p:spPr bwMode="auto">
              <a:xfrm>
                <a:off x="566" y="1332"/>
                <a:ext cx="4079" cy="252"/>
              </a:xfrm>
              <a:prstGeom prst="rect">
                <a:avLst/>
              </a:prstGeom>
              <a:noFill/>
              <a:ln w="9525">
                <a:noFill/>
                <a:miter lim="800000"/>
                <a:headEnd/>
                <a:tailEnd/>
              </a:ln>
            </p:spPr>
            <p:txBody>
              <a:bodyPr wrap="none" lIns="0" tIns="0" rIns="0" bIns="0">
                <a:spAutoFit/>
              </a:bodyPr>
              <a:lstStyle/>
              <a:p>
                <a:r>
                  <a:rPr lang="en-US" sz="2600">
                    <a:solidFill>
                      <a:srgbClr val="000000"/>
                    </a:solidFill>
                    <a:latin typeface="Arial Narrow" pitchFamily="34" charset="0"/>
                  </a:rPr>
                  <a:t>I'm confident the government would step in to prevent</a:t>
                </a:r>
                <a:endParaRPr lang="en-US"/>
              </a:p>
            </p:txBody>
          </p:sp>
          <p:sp>
            <p:nvSpPr>
              <p:cNvPr id="72739" name="Rectangle 37"/>
              <p:cNvSpPr>
                <a:spLocks noChangeArrowheads="1"/>
              </p:cNvSpPr>
              <p:nvPr/>
            </p:nvSpPr>
            <p:spPr bwMode="auto">
              <a:xfrm>
                <a:off x="566" y="1572"/>
                <a:ext cx="2686" cy="292"/>
              </a:xfrm>
              <a:prstGeom prst="rect">
                <a:avLst/>
              </a:prstGeom>
              <a:noFill/>
              <a:ln w="9525">
                <a:noFill/>
                <a:miter lim="800000"/>
                <a:headEnd/>
                <a:tailEnd/>
              </a:ln>
            </p:spPr>
            <p:txBody>
              <a:bodyPr wrap="none" lIns="0" tIns="0" rIns="0" bIns="0">
                <a:spAutoFit/>
              </a:bodyPr>
              <a:lstStyle/>
              <a:p>
                <a:r>
                  <a:rPr lang="en-US" sz="2600">
                    <a:solidFill>
                      <a:srgbClr val="000000"/>
                    </a:solidFill>
                    <a:latin typeface="Arial Narrow" pitchFamily="34" charset="0"/>
                  </a:rPr>
                  <a:t>members from losing their benefits</a:t>
                </a:r>
                <a:endParaRPr lang="en-US"/>
              </a:p>
            </p:txBody>
          </p:sp>
          <p:sp>
            <p:nvSpPr>
              <p:cNvPr id="72740" name="Rectangle 38"/>
              <p:cNvSpPr>
                <a:spLocks noChangeArrowheads="1"/>
              </p:cNvSpPr>
              <p:nvPr/>
            </p:nvSpPr>
            <p:spPr bwMode="auto">
              <a:xfrm>
                <a:off x="566" y="1816"/>
                <a:ext cx="346" cy="224"/>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Narrow" pitchFamily="34" charset="0"/>
                  </a:rPr>
                  <a:t>2010</a:t>
                </a:r>
                <a:endParaRPr lang="en-US"/>
              </a:p>
            </p:txBody>
          </p:sp>
        </p:grpSp>
      </p:grpSp>
      <p:sp>
        <p:nvSpPr>
          <p:cNvPr id="72742" name="Rectangle 38"/>
          <p:cNvSpPr>
            <a:spLocks noChangeArrowheads="1"/>
          </p:cNvSpPr>
          <p:nvPr/>
        </p:nvSpPr>
        <p:spPr bwMode="auto">
          <a:xfrm>
            <a:off x="533400" y="5181600"/>
            <a:ext cx="7086600" cy="609600"/>
          </a:xfrm>
          <a:prstGeom prst="rect">
            <a:avLst/>
          </a:prstGeom>
          <a:noFill/>
          <a:ln w="9525">
            <a:solidFill>
              <a:schemeClr val="tx1"/>
            </a:solidFill>
            <a:miter lim="800000"/>
            <a:headEnd/>
            <a:tailEnd/>
          </a:ln>
          <a:effectLst/>
        </p:spPr>
        <p:txBody>
          <a:bodyPr wrap="none" anchor="ctr"/>
          <a:lstStyle/>
          <a:p>
            <a:endParaRPr lang="en-US"/>
          </a:p>
        </p:txBody>
      </p:sp>
      <p:sp>
        <p:nvSpPr>
          <p:cNvPr id="72743" name="Text Box 39"/>
          <p:cNvSpPr txBox="1">
            <a:spLocks noChangeArrowheads="1"/>
          </p:cNvSpPr>
          <p:nvPr/>
        </p:nvSpPr>
        <p:spPr bwMode="auto">
          <a:xfrm>
            <a:off x="533400" y="5181600"/>
            <a:ext cx="7086600" cy="549275"/>
          </a:xfrm>
          <a:prstGeom prst="rect">
            <a:avLst/>
          </a:prstGeom>
          <a:noFill/>
          <a:ln w="9525">
            <a:noFill/>
            <a:miter lim="800000"/>
            <a:headEnd/>
            <a:tailEnd/>
          </a:ln>
          <a:effectLst/>
        </p:spPr>
        <p:txBody>
          <a:bodyPr>
            <a:spAutoFit/>
          </a:bodyPr>
          <a:lstStyle/>
          <a:p>
            <a:r>
              <a:rPr lang="fr-CA" sz="1000" b="1" dirty="0" smtClean="0"/>
              <a:t>Atlantic</a:t>
            </a:r>
            <a:r>
              <a:rPr lang="fr-CA" sz="1000" dirty="0"/>
              <a:t>	  8%	        23%	             5%		33%	26%	4%</a:t>
            </a:r>
          </a:p>
          <a:p>
            <a:r>
              <a:rPr lang="fr-CA" sz="1000" b="1" dirty="0"/>
              <a:t>Prairies</a:t>
            </a:r>
            <a:r>
              <a:rPr lang="fr-CA" sz="1000" dirty="0"/>
              <a:t>	  9%	        20%	             7%		29%	31%	4%</a:t>
            </a:r>
          </a:p>
          <a:p>
            <a:r>
              <a:rPr lang="fr-CA" sz="1000" b="1" dirty="0"/>
              <a:t>BC	</a:t>
            </a:r>
            <a:r>
              <a:rPr lang="fr-CA" sz="1000" dirty="0"/>
              <a:t>10%	        18%	             5%		28%	35%	4%</a:t>
            </a:r>
            <a:endParaRPr lang="en-US" sz="10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74754"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Few consider public sector pensions too high</a:t>
            </a:r>
          </a:p>
        </p:txBody>
      </p:sp>
      <p:sp>
        <p:nvSpPr>
          <p:cNvPr id="74755"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pic>
        <p:nvPicPr>
          <p:cNvPr id="74756" name="Picture 6"/>
          <p:cNvPicPr>
            <a:picLocks noChangeAspect="1" noChangeArrowheads="1"/>
          </p:cNvPicPr>
          <p:nvPr/>
        </p:nvPicPr>
        <p:blipFill>
          <a:blip r:embed="rId3" cstate="print"/>
          <a:srcRect/>
          <a:stretch>
            <a:fillRect/>
          </a:stretch>
        </p:blipFill>
        <p:spPr bwMode="auto">
          <a:xfrm>
            <a:off x="1752600" y="1524000"/>
            <a:ext cx="5110163" cy="3216275"/>
          </a:xfrm>
          <a:prstGeom prst="rect">
            <a:avLst/>
          </a:prstGeom>
          <a:noFill/>
          <a:ln w="9525">
            <a:noFill/>
            <a:miter lim="800000"/>
            <a:headEnd/>
            <a:tailEnd/>
          </a:ln>
        </p:spPr>
      </p:pic>
      <p:sp>
        <p:nvSpPr>
          <p:cNvPr id="74757" name="Rectangle 7"/>
          <p:cNvSpPr>
            <a:spLocks noChangeArrowheads="1"/>
          </p:cNvSpPr>
          <p:nvPr/>
        </p:nvSpPr>
        <p:spPr bwMode="auto">
          <a:xfrm>
            <a:off x="457200" y="5622925"/>
            <a:ext cx="8229600" cy="431800"/>
          </a:xfrm>
          <a:prstGeom prst="rect">
            <a:avLst/>
          </a:prstGeom>
          <a:noFill/>
          <a:ln w="9525">
            <a:noFill/>
            <a:miter lim="800000"/>
            <a:headEnd/>
            <a:tailEnd/>
          </a:ln>
        </p:spPr>
        <p:txBody>
          <a:bodyPr anchor="ctr">
            <a:spAutoFit/>
          </a:bodyPr>
          <a:lstStyle/>
          <a:p>
            <a:r>
              <a:rPr lang="en-US" sz="1100" i="1">
                <a:latin typeface="Arial Narrow" pitchFamily="34" charset="0"/>
              </a:rPr>
              <a:t>Q. A typical public sector employee who worked for 30 years would receive a pension of approximately $18,000 per year, in addition to CPP.  In your view is that too high, too low, or just about right?</a:t>
            </a:r>
          </a:p>
        </p:txBody>
      </p:sp>
      <p:sp>
        <p:nvSpPr>
          <p:cNvPr id="74759" name="Rectangle 7"/>
          <p:cNvSpPr>
            <a:spLocks noChangeArrowheads="1"/>
          </p:cNvSpPr>
          <p:nvPr/>
        </p:nvSpPr>
        <p:spPr bwMode="auto">
          <a:xfrm>
            <a:off x="1066800" y="4876800"/>
            <a:ext cx="4724400" cy="609600"/>
          </a:xfrm>
          <a:prstGeom prst="rect">
            <a:avLst/>
          </a:prstGeom>
          <a:noFill/>
          <a:ln w="9525">
            <a:solidFill>
              <a:schemeClr val="tx1"/>
            </a:solidFill>
            <a:miter lim="800000"/>
            <a:headEnd/>
            <a:tailEnd/>
          </a:ln>
          <a:effectLst/>
        </p:spPr>
        <p:txBody>
          <a:bodyPr wrap="none" anchor="ctr"/>
          <a:lstStyle/>
          <a:p>
            <a:endParaRPr lang="en-US"/>
          </a:p>
        </p:txBody>
      </p:sp>
      <p:sp>
        <p:nvSpPr>
          <p:cNvPr id="74760" name="Text Box 8"/>
          <p:cNvSpPr txBox="1">
            <a:spLocks noChangeArrowheads="1"/>
          </p:cNvSpPr>
          <p:nvPr/>
        </p:nvSpPr>
        <p:spPr bwMode="auto">
          <a:xfrm>
            <a:off x="1066800" y="4876800"/>
            <a:ext cx="4724400" cy="549275"/>
          </a:xfrm>
          <a:prstGeom prst="rect">
            <a:avLst/>
          </a:prstGeom>
          <a:noFill/>
          <a:ln w="9525">
            <a:noFill/>
            <a:miter lim="800000"/>
            <a:headEnd/>
            <a:tailEnd/>
          </a:ln>
          <a:effectLst/>
        </p:spPr>
        <p:txBody>
          <a:bodyPr>
            <a:spAutoFit/>
          </a:bodyPr>
          <a:lstStyle/>
          <a:p>
            <a:r>
              <a:rPr lang="fr-CA" sz="1000" b="1" dirty="0" smtClean="0"/>
              <a:t>Atlantic</a:t>
            </a:r>
            <a:r>
              <a:rPr lang="fr-CA" sz="1000" dirty="0"/>
              <a:t>	    9%	    63%	      23%	           5%</a:t>
            </a:r>
          </a:p>
          <a:p>
            <a:r>
              <a:rPr lang="fr-CA" sz="1000" b="1" dirty="0"/>
              <a:t>Prairies</a:t>
            </a:r>
            <a:r>
              <a:rPr lang="fr-CA" sz="1000" dirty="0"/>
              <a:t>	  14%	    59%	      22%	           6%</a:t>
            </a:r>
          </a:p>
          <a:p>
            <a:r>
              <a:rPr lang="fr-CA" sz="1000" b="1" dirty="0"/>
              <a:t>BC</a:t>
            </a:r>
            <a:r>
              <a:rPr lang="fr-CA" sz="1000" dirty="0"/>
              <a:t>	  18%	    60%	      16%	           5%</a:t>
            </a:r>
            <a:endParaRPr lang="en-US" sz="10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1" name="Text Box 2"/>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pPr eaLnBrk="0" hangingPunct="0"/>
            <a:endParaRPr lang="en-GB" sz="1400" i="1">
              <a:solidFill>
                <a:srgbClr val="000000"/>
              </a:solidFill>
              <a:latin typeface="Arial Narrow" pitchFamily="34" charset="0"/>
            </a:endParaRPr>
          </a:p>
        </p:txBody>
      </p:sp>
      <p:sp>
        <p:nvSpPr>
          <p:cNvPr id="76802" name="Text Box 5"/>
          <p:cNvSpPr txBox="1">
            <a:spLocks noChangeArrowheads="1"/>
          </p:cNvSpPr>
          <p:nvPr/>
        </p:nvSpPr>
        <p:spPr bwMode="auto">
          <a:xfrm>
            <a:off x="2286000" y="5562600"/>
            <a:ext cx="4238625" cy="493713"/>
          </a:xfrm>
          <a:prstGeom prst="rect">
            <a:avLst/>
          </a:prstGeom>
          <a:noFill/>
          <a:ln w="9525">
            <a:noFill/>
            <a:miter lim="800000"/>
            <a:headEnd/>
            <a:tailEnd/>
          </a:ln>
        </p:spPr>
        <p:txBody>
          <a:bodyPr>
            <a:spAutoFit/>
          </a:bodyPr>
          <a:lstStyle/>
          <a:p>
            <a:pPr algn="ctr" eaLnBrk="0" hangingPunct="0">
              <a:lnSpc>
                <a:spcPct val="110000"/>
              </a:lnSpc>
            </a:pPr>
            <a:r>
              <a:rPr lang="en-GB">
                <a:solidFill>
                  <a:srgbClr val="400080"/>
                </a:solidFill>
                <a:latin typeface="Arial Narrow" pitchFamily="34" charset="0"/>
              </a:rPr>
              <a:t> </a:t>
            </a:r>
            <a:r>
              <a:rPr lang="en-GB" sz="2400">
                <a:solidFill>
                  <a:srgbClr val="400080"/>
                </a:solidFill>
                <a:latin typeface="Calibri" pitchFamily="34" charset="0"/>
              </a:rPr>
              <a:t>www.EnvironicsResearch.ca</a:t>
            </a:r>
          </a:p>
        </p:txBody>
      </p:sp>
      <p:pic>
        <p:nvPicPr>
          <p:cNvPr id="76803" name="Picture 8" descr="erg-c-logo-cmyk"/>
          <p:cNvPicPr>
            <a:picLocks noChangeAspect="1" noChangeArrowheads="1"/>
          </p:cNvPicPr>
          <p:nvPr/>
        </p:nvPicPr>
        <p:blipFill>
          <a:blip r:embed="rId3" cstate="print"/>
          <a:srcRect/>
          <a:stretch>
            <a:fillRect/>
          </a:stretch>
        </p:blipFill>
        <p:spPr bwMode="auto">
          <a:xfrm>
            <a:off x="2801938" y="1184275"/>
            <a:ext cx="3425825" cy="1968500"/>
          </a:xfrm>
          <a:prstGeom prst="rect">
            <a:avLst/>
          </a:prstGeom>
          <a:noFill/>
          <a:ln w="9525">
            <a:noFill/>
            <a:miter lim="800000"/>
            <a:headEnd/>
            <a:tailEnd/>
          </a:ln>
        </p:spPr>
      </p:pic>
      <p:sp>
        <p:nvSpPr>
          <p:cNvPr id="76804" name="Text Box 5"/>
          <p:cNvSpPr txBox="1">
            <a:spLocks noChangeArrowheads="1"/>
          </p:cNvSpPr>
          <p:nvPr/>
        </p:nvSpPr>
        <p:spPr bwMode="auto">
          <a:xfrm>
            <a:off x="2362200" y="3598863"/>
            <a:ext cx="4238625" cy="2393950"/>
          </a:xfrm>
          <a:prstGeom prst="rect">
            <a:avLst/>
          </a:prstGeom>
          <a:noFill/>
          <a:ln w="9525">
            <a:noFill/>
            <a:miter lim="800000"/>
            <a:headEnd/>
            <a:tailEnd/>
          </a:ln>
        </p:spPr>
        <p:txBody>
          <a:bodyPr>
            <a:spAutoFit/>
          </a:bodyPr>
          <a:lstStyle/>
          <a:p>
            <a:pPr algn="ctr" eaLnBrk="0" hangingPunct="0"/>
            <a:r>
              <a:rPr lang="en-GB">
                <a:solidFill>
                  <a:srgbClr val="400080"/>
                </a:solidFill>
                <a:latin typeface="Arial Narrow" pitchFamily="34" charset="0"/>
              </a:rPr>
              <a:t> </a:t>
            </a:r>
            <a:r>
              <a:rPr lang="en-GB" sz="2000">
                <a:solidFill>
                  <a:srgbClr val="400080"/>
                </a:solidFill>
                <a:latin typeface="Calibri" pitchFamily="34" charset="0"/>
              </a:rPr>
              <a:t>Tony Coulson</a:t>
            </a:r>
            <a:br>
              <a:rPr lang="en-GB" sz="2000">
                <a:solidFill>
                  <a:srgbClr val="400080"/>
                </a:solidFill>
                <a:latin typeface="Calibri" pitchFamily="34" charset="0"/>
              </a:rPr>
            </a:br>
            <a:r>
              <a:rPr lang="en-GB">
                <a:solidFill>
                  <a:srgbClr val="400080"/>
                </a:solidFill>
                <a:latin typeface="Calibri" pitchFamily="34" charset="0"/>
              </a:rPr>
              <a:t>Vice President </a:t>
            </a:r>
          </a:p>
          <a:p>
            <a:pPr algn="ctr" eaLnBrk="0" hangingPunct="0"/>
            <a:r>
              <a:rPr lang="en-GB">
                <a:solidFill>
                  <a:srgbClr val="400080"/>
                </a:solidFill>
                <a:latin typeface="Calibri" pitchFamily="34" charset="0"/>
              </a:rPr>
              <a:t>Environics Research Group Ltd.</a:t>
            </a:r>
          </a:p>
          <a:p>
            <a:pPr algn="ctr" eaLnBrk="0" hangingPunct="0"/>
            <a:r>
              <a:rPr lang="en-GB">
                <a:solidFill>
                  <a:srgbClr val="400080"/>
                </a:solidFill>
                <a:latin typeface="Calibri" pitchFamily="34" charset="0"/>
              </a:rPr>
              <a:t>tony.coulson@environics.ca </a:t>
            </a:r>
          </a:p>
          <a:p>
            <a:pPr algn="ctr" eaLnBrk="0" hangingPunct="0"/>
            <a:r>
              <a:rPr lang="en-GB">
                <a:solidFill>
                  <a:srgbClr val="400080"/>
                </a:solidFill>
                <a:latin typeface="Calibri" pitchFamily="34" charset="0"/>
              </a:rPr>
              <a:t>613-230-5089</a:t>
            </a:r>
          </a:p>
          <a:p>
            <a:pPr algn="ctr" eaLnBrk="0" hangingPunct="0"/>
            <a:endParaRPr lang="en-GB">
              <a:solidFill>
                <a:srgbClr val="400080"/>
              </a:solidFill>
              <a:latin typeface="Calibri" pitchFamily="34" charset="0"/>
            </a:endParaRPr>
          </a:p>
          <a:p>
            <a:pPr algn="ctr" eaLnBrk="0" hangingPunct="0">
              <a:lnSpc>
                <a:spcPct val="110000"/>
              </a:lnSpc>
            </a:pPr>
            <a:endParaRPr lang="en-GB">
              <a:solidFill>
                <a:srgbClr val="400080"/>
              </a:solidFill>
              <a:latin typeface="Calibri" pitchFamily="34" charset="0"/>
            </a:endParaRPr>
          </a:p>
          <a:p>
            <a:pPr algn="ctr" eaLnBrk="0" hangingPunct="0">
              <a:lnSpc>
                <a:spcPct val="110000"/>
              </a:lnSpc>
            </a:pPr>
            <a:endParaRPr lang="en-GB">
              <a:solidFill>
                <a:srgbClr val="400080"/>
              </a:solidFill>
              <a:latin typeface="Calibri"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33794"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Support for increasing CPP benefits is widespread</a:t>
            </a:r>
            <a:endParaRPr lang="en-GB" sz="3000" b="1">
              <a:solidFill>
                <a:schemeClr val="tx2"/>
              </a:solidFill>
              <a:latin typeface="Arial Narrow" pitchFamily="34" charset="0"/>
            </a:endParaRPr>
          </a:p>
        </p:txBody>
      </p:sp>
      <p:sp>
        <p:nvSpPr>
          <p:cNvPr id="33795"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pic>
        <p:nvPicPr>
          <p:cNvPr id="33796" name="Picture 7"/>
          <p:cNvPicPr>
            <a:picLocks noChangeAspect="1" noChangeArrowheads="1"/>
          </p:cNvPicPr>
          <p:nvPr/>
        </p:nvPicPr>
        <p:blipFill>
          <a:blip r:embed="rId3" cstate="print"/>
          <a:srcRect t="16667" r="10258"/>
          <a:stretch>
            <a:fillRect/>
          </a:stretch>
        </p:blipFill>
        <p:spPr bwMode="auto">
          <a:xfrm>
            <a:off x="1755775" y="1844675"/>
            <a:ext cx="5178425" cy="3740150"/>
          </a:xfrm>
          <a:prstGeom prst="rect">
            <a:avLst/>
          </a:prstGeom>
          <a:noFill/>
          <a:ln w="9525">
            <a:noFill/>
            <a:miter lim="800000"/>
            <a:headEnd/>
            <a:tailEnd/>
          </a:ln>
        </p:spPr>
      </p:pic>
      <p:sp>
        <p:nvSpPr>
          <p:cNvPr id="33797" name="Text Box 11"/>
          <p:cNvSpPr txBox="1">
            <a:spLocks noChangeArrowheads="1"/>
          </p:cNvSpPr>
          <p:nvPr/>
        </p:nvSpPr>
        <p:spPr bwMode="auto">
          <a:xfrm>
            <a:off x="381000" y="5715000"/>
            <a:ext cx="8077200" cy="596900"/>
          </a:xfrm>
          <a:prstGeom prst="rect">
            <a:avLst/>
          </a:prstGeom>
          <a:noFill/>
          <a:ln w="9525">
            <a:noFill/>
            <a:miter lim="800000"/>
            <a:headEnd/>
            <a:tailEnd/>
          </a:ln>
        </p:spPr>
        <p:txBody>
          <a:bodyPr>
            <a:spAutoFit/>
          </a:bodyPr>
          <a:lstStyle/>
          <a:p>
            <a:r>
              <a:rPr lang="en-US" sz="1100" i="1">
                <a:latin typeface="Arial Narrow" pitchFamily="34" charset="0"/>
              </a:rPr>
              <a:t>Q. Recently there has been talk about expanding the CPP to help people save more for retirement.  The CPP covers almost all workers.  The amount that individual workers and employers pay into the plan would increase slowly over the next several years to provide higher retirement benefits from the CPP.  Generally speaking do you support or oppose increasing Canada Pension Plan benefits?  Is that strongly or somewhat?</a:t>
            </a:r>
          </a:p>
        </p:txBody>
      </p:sp>
      <p:sp>
        <p:nvSpPr>
          <p:cNvPr id="33801" name="Text Box 9"/>
          <p:cNvSpPr txBox="1">
            <a:spLocks noChangeArrowheads="1"/>
          </p:cNvSpPr>
          <p:nvPr/>
        </p:nvSpPr>
        <p:spPr bwMode="auto">
          <a:xfrm>
            <a:off x="8137525" y="3084513"/>
            <a:ext cx="184150" cy="366712"/>
          </a:xfrm>
          <a:prstGeom prst="rect">
            <a:avLst/>
          </a:prstGeom>
          <a:noFill/>
          <a:ln w="9525">
            <a:noFill/>
            <a:miter lim="800000"/>
            <a:headEnd/>
            <a:tailEnd/>
          </a:ln>
          <a:effectLst/>
        </p:spPr>
        <p:txBody>
          <a:bodyPr wrap="none">
            <a:spAutoFit/>
          </a:bodyPr>
          <a:lstStyle/>
          <a:p>
            <a:endParaRPr lang="en-US"/>
          </a:p>
        </p:txBody>
      </p:sp>
      <p:sp>
        <p:nvSpPr>
          <p:cNvPr id="33803" name="Text Box 11"/>
          <p:cNvSpPr txBox="1">
            <a:spLocks noChangeArrowheads="1"/>
          </p:cNvSpPr>
          <p:nvPr/>
        </p:nvSpPr>
        <p:spPr bwMode="auto">
          <a:xfrm>
            <a:off x="7527925" y="3313113"/>
            <a:ext cx="1463675" cy="366712"/>
          </a:xfrm>
          <a:prstGeom prst="rect">
            <a:avLst/>
          </a:prstGeom>
          <a:noFill/>
          <a:ln w="9525">
            <a:noFill/>
            <a:miter lim="800000"/>
            <a:headEnd/>
            <a:tailEnd/>
          </a:ln>
          <a:effectLst/>
        </p:spPr>
        <p:txBody>
          <a:bodyPr>
            <a:spAutoFit/>
          </a:bodyPr>
          <a:lstStyle/>
          <a:p>
            <a:endParaRPr lang="en-US"/>
          </a:p>
        </p:txBody>
      </p:sp>
      <p:sp>
        <p:nvSpPr>
          <p:cNvPr id="33806" name="Rectangle 14"/>
          <p:cNvSpPr>
            <a:spLocks noChangeArrowheads="1"/>
          </p:cNvSpPr>
          <p:nvPr/>
        </p:nvSpPr>
        <p:spPr bwMode="auto">
          <a:xfrm>
            <a:off x="6934200" y="3200400"/>
            <a:ext cx="1905000" cy="1295400"/>
          </a:xfrm>
          <a:prstGeom prst="rect">
            <a:avLst/>
          </a:prstGeom>
          <a:noFill/>
          <a:ln w="9525">
            <a:solidFill>
              <a:schemeClr val="tx1"/>
            </a:solidFill>
            <a:miter lim="800000"/>
            <a:headEnd/>
            <a:tailEnd/>
          </a:ln>
          <a:effectLst/>
        </p:spPr>
        <p:txBody>
          <a:bodyPr wrap="none" anchor="ctr"/>
          <a:lstStyle/>
          <a:p>
            <a:r>
              <a:rPr lang="fr-CA" sz="1000" b="1" dirty="0" smtClean="0"/>
              <a:t>Atlantic</a:t>
            </a:r>
            <a:r>
              <a:rPr lang="fr-CA" sz="1000" dirty="0" smtClean="0"/>
              <a:t>: </a:t>
            </a:r>
            <a:r>
              <a:rPr lang="fr-CA" sz="1000" dirty="0"/>
              <a:t>41% strongly support, </a:t>
            </a:r>
          </a:p>
          <a:p>
            <a:r>
              <a:rPr lang="fr-CA" sz="1000" dirty="0"/>
              <a:t>43% </a:t>
            </a:r>
            <a:r>
              <a:rPr lang="fr-CA" sz="1000" dirty="0" smtClean="0"/>
              <a:t>support</a:t>
            </a:r>
            <a:endParaRPr lang="fr-CA" sz="1000" dirty="0"/>
          </a:p>
          <a:p>
            <a:endParaRPr lang="fr-CA" sz="1000" b="1" dirty="0"/>
          </a:p>
          <a:p>
            <a:r>
              <a:rPr lang="fr-CA" sz="1000" b="1" dirty="0"/>
              <a:t>Prairies</a:t>
            </a:r>
            <a:r>
              <a:rPr lang="fr-CA" sz="1000" dirty="0"/>
              <a:t>: 35% strongly</a:t>
            </a:r>
          </a:p>
          <a:p>
            <a:r>
              <a:rPr lang="fr-CA" sz="1000" dirty="0"/>
              <a:t>support, 43% support</a:t>
            </a:r>
          </a:p>
          <a:p>
            <a:endParaRPr lang="fr-CA" sz="1000" b="1" dirty="0"/>
          </a:p>
          <a:p>
            <a:r>
              <a:rPr lang="fr-CA" sz="1000" b="1" dirty="0"/>
              <a:t>BC:</a:t>
            </a:r>
            <a:r>
              <a:rPr lang="fr-CA" sz="1000" dirty="0"/>
              <a:t> 40% strongly support,</a:t>
            </a:r>
          </a:p>
          <a:p>
            <a:r>
              <a:rPr lang="fr-CA" sz="1000" dirty="0"/>
              <a:t>36% support</a:t>
            </a:r>
            <a:endParaRPr lang="en-US" sz="10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35842"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Rate of changes to Canada’s pension system felt to be too slow</a:t>
            </a:r>
            <a:endParaRPr lang="en-GB" sz="3000" b="1">
              <a:solidFill>
                <a:schemeClr val="tx2"/>
              </a:solidFill>
              <a:latin typeface="Arial Narrow" pitchFamily="34" charset="0"/>
            </a:endParaRPr>
          </a:p>
        </p:txBody>
      </p:sp>
      <p:sp>
        <p:nvSpPr>
          <p:cNvPr id="35843"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35844" name="Text Box 11"/>
          <p:cNvSpPr txBox="1">
            <a:spLocks noChangeArrowheads="1"/>
          </p:cNvSpPr>
          <p:nvPr/>
        </p:nvSpPr>
        <p:spPr bwMode="auto">
          <a:xfrm>
            <a:off x="381000" y="5562600"/>
            <a:ext cx="8077200" cy="260350"/>
          </a:xfrm>
          <a:prstGeom prst="rect">
            <a:avLst/>
          </a:prstGeom>
          <a:noFill/>
          <a:ln w="9525">
            <a:noFill/>
            <a:miter lim="800000"/>
            <a:headEnd/>
            <a:tailEnd/>
          </a:ln>
        </p:spPr>
        <p:txBody>
          <a:bodyPr>
            <a:spAutoFit/>
          </a:bodyPr>
          <a:lstStyle/>
          <a:p>
            <a:r>
              <a:rPr lang="en-US" sz="1100" i="1">
                <a:latin typeface="Arial Narrow" pitchFamily="34" charset="0"/>
              </a:rPr>
              <a:t>Q. As far as you know, are policy-makers moving too fast, too slow, or at the right pace in their efforts to deal with changes to Canada’s pension system?</a:t>
            </a:r>
          </a:p>
        </p:txBody>
      </p:sp>
      <p:grpSp>
        <p:nvGrpSpPr>
          <p:cNvPr id="35845" name="Group 4"/>
          <p:cNvGrpSpPr>
            <a:grpSpLocks noChangeAspect="1"/>
          </p:cNvGrpSpPr>
          <p:nvPr/>
        </p:nvGrpSpPr>
        <p:grpSpPr bwMode="auto">
          <a:xfrm>
            <a:off x="1905000" y="1905000"/>
            <a:ext cx="5410200" cy="3505200"/>
            <a:chOff x="1200" y="1200"/>
            <a:chExt cx="3408" cy="2208"/>
          </a:xfrm>
        </p:grpSpPr>
        <p:sp>
          <p:nvSpPr>
            <p:cNvPr id="35846" name="AutoShape 3"/>
            <p:cNvSpPr>
              <a:spLocks noChangeAspect="1" noChangeArrowheads="1" noTextEdit="1"/>
            </p:cNvSpPr>
            <p:nvPr/>
          </p:nvSpPr>
          <p:spPr bwMode="auto">
            <a:xfrm>
              <a:off x="1200" y="1200"/>
              <a:ext cx="3408" cy="2208"/>
            </a:xfrm>
            <a:prstGeom prst="rect">
              <a:avLst/>
            </a:prstGeom>
            <a:noFill/>
            <a:ln w="9525">
              <a:noFill/>
              <a:miter lim="800000"/>
              <a:headEnd/>
              <a:tailEnd/>
            </a:ln>
          </p:spPr>
          <p:txBody>
            <a:bodyPr/>
            <a:lstStyle/>
            <a:p>
              <a:endParaRPr lang="en-US"/>
            </a:p>
          </p:txBody>
        </p:sp>
        <p:sp>
          <p:nvSpPr>
            <p:cNvPr id="35847" name="Rectangle 5"/>
            <p:cNvSpPr>
              <a:spLocks noChangeArrowheads="1"/>
            </p:cNvSpPr>
            <p:nvPr/>
          </p:nvSpPr>
          <p:spPr bwMode="auto">
            <a:xfrm>
              <a:off x="1233" y="744"/>
              <a:ext cx="3387" cy="271"/>
            </a:xfrm>
            <a:prstGeom prst="rect">
              <a:avLst/>
            </a:prstGeom>
            <a:noFill/>
            <a:ln w="9525">
              <a:noFill/>
              <a:miter lim="800000"/>
              <a:headEnd/>
              <a:tailEnd/>
            </a:ln>
          </p:spPr>
          <p:txBody>
            <a:bodyPr wrap="none" lIns="0" tIns="0" rIns="0" bIns="0">
              <a:spAutoFit/>
            </a:bodyPr>
            <a:lstStyle/>
            <a:p>
              <a:r>
                <a:rPr lang="en-US" sz="2400">
                  <a:solidFill>
                    <a:srgbClr val="000000"/>
                  </a:solidFill>
                  <a:latin typeface="Arial Narrow" pitchFamily="34" charset="0"/>
                </a:rPr>
                <a:t>Rate of changes to Canada’s pension system</a:t>
              </a:r>
              <a:endParaRPr lang="en-US"/>
            </a:p>
          </p:txBody>
        </p:sp>
        <p:sp>
          <p:nvSpPr>
            <p:cNvPr id="35848" name="Rectangle 6"/>
            <p:cNvSpPr>
              <a:spLocks noChangeArrowheads="1"/>
            </p:cNvSpPr>
            <p:nvPr/>
          </p:nvSpPr>
          <p:spPr bwMode="auto">
            <a:xfrm>
              <a:off x="1235" y="971"/>
              <a:ext cx="889" cy="203"/>
            </a:xfrm>
            <a:prstGeom prst="rect">
              <a:avLst/>
            </a:prstGeom>
            <a:noFill/>
            <a:ln w="9525">
              <a:noFill/>
              <a:miter lim="800000"/>
              <a:headEnd/>
              <a:tailEnd/>
            </a:ln>
          </p:spPr>
          <p:txBody>
            <a:bodyPr wrap="none" lIns="0" tIns="0" rIns="0" bIns="0">
              <a:spAutoFit/>
            </a:bodyPr>
            <a:lstStyle/>
            <a:p>
              <a:r>
                <a:rPr lang="en-US" sz="1900">
                  <a:solidFill>
                    <a:srgbClr val="000000"/>
                  </a:solidFill>
                  <a:latin typeface="Arial Narrow" pitchFamily="34" charset="0"/>
                </a:rPr>
                <a:t>By age     2010</a:t>
              </a:r>
              <a:endParaRPr lang="en-US"/>
            </a:p>
          </p:txBody>
        </p:sp>
        <p:sp>
          <p:nvSpPr>
            <p:cNvPr id="35849" name="Rectangle 7"/>
            <p:cNvSpPr>
              <a:spLocks noChangeArrowheads="1"/>
            </p:cNvSpPr>
            <p:nvPr/>
          </p:nvSpPr>
          <p:spPr bwMode="auto">
            <a:xfrm>
              <a:off x="1662" y="1269"/>
              <a:ext cx="142" cy="175"/>
            </a:xfrm>
            <a:prstGeom prst="rect">
              <a:avLst/>
            </a:prstGeom>
            <a:solidFill>
              <a:srgbClr val="003F7F"/>
            </a:solidFill>
            <a:ln w="9525">
              <a:noFill/>
              <a:miter lim="800000"/>
              <a:headEnd/>
              <a:tailEnd/>
            </a:ln>
          </p:spPr>
          <p:txBody>
            <a:bodyPr/>
            <a:lstStyle/>
            <a:p>
              <a:endParaRPr lang="en-US"/>
            </a:p>
          </p:txBody>
        </p:sp>
        <p:sp>
          <p:nvSpPr>
            <p:cNvPr id="35850" name="Rectangle 8"/>
            <p:cNvSpPr>
              <a:spLocks noChangeArrowheads="1"/>
            </p:cNvSpPr>
            <p:nvPr/>
          </p:nvSpPr>
          <p:spPr bwMode="auto">
            <a:xfrm>
              <a:off x="1662" y="1269"/>
              <a:ext cx="142" cy="175"/>
            </a:xfrm>
            <a:prstGeom prst="rect">
              <a:avLst/>
            </a:prstGeom>
            <a:noFill/>
            <a:ln w="2">
              <a:solidFill>
                <a:srgbClr val="B3B3B3"/>
              </a:solidFill>
              <a:miter lim="800000"/>
              <a:headEnd/>
              <a:tailEnd/>
            </a:ln>
          </p:spPr>
          <p:txBody>
            <a:bodyPr/>
            <a:lstStyle/>
            <a:p>
              <a:endParaRPr lang="en-US"/>
            </a:p>
          </p:txBody>
        </p:sp>
        <p:sp>
          <p:nvSpPr>
            <p:cNvPr id="35851" name="Rectangle 9"/>
            <p:cNvSpPr>
              <a:spLocks noChangeArrowheads="1"/>
            </p:cNvSpPr>
            <p:nvPr/>
          </p:nvSpPr>
          <p:spPr bwMode="auto">
            <a:xfrm>
              <a:off x="1803" y="1269"/>
              <a:ext cx="468" cy="175"/>
            </a:xfrm>
            <a:prstGeom prst="rect">
              <a:avLst/>
            </a:prstGeom>
            <a:solidFill>
              <a:srgbClr val="0068D4"/>
            </a:solidFill>
            <a:ln w="9525">
              <a:noFill/>
              <a:miter lim="800000"/>
              <a:headEnd/>
              <a:tailEnd/>
            </a:ln>
          </p:spPr>
          <p:txBody>
            <a:bodyPr/>
            <a:lstStyle/>
            <a:p>
              <a:endParaRPr lang="en-US"/>
            </a:p>
          </p:txBody>
        </p:sp>
        <p:sp>
          <p:nvSpPr>
            <p:cNvPr id="35852" name="Rectangle 10"/>
            <p:cNvSpPr>
              <a:spLocks noChangeArrowheads="1"/>
            </p:cNvSpPr>
            <p:nvPr/>
          </p:nvSpPr>
          <p:spPr bwMode="auto">
            <a:xfrm>
              <a:off x="1803" y="1269"/>
              <a:ext cx="468" cy="175"/>
            </a:xfrm>
            <a:prstGeom prst="rect">
              <a:avLst/>
            </a:prstGeom>
            <a:noFill/>
            <a:ln w="2">
              <a:solidFill>
                <a:srgbClr val="B3B3B3"/>
              </a:solidFill>
              <a:miter lim="800000"/>
              <a:headEnd/>
              <a:tailEnd/>
            </a:ln>
          </p:spPr>
          <p:txBody>
            <a:bodyPr/>
            <a:lstStyle/>
            <a:p>
              <a:endParaRPr lang="en-US"/>
            </a:p>
          </p:txBody>
        </p:sp>
        <p:sp>
          <p:nvSpPr>
            <p:cNvPr id="35853" name="Rectangle 11"/>
            <p:cNvSpPr>
              <a:spLocks noChangeArrowheads="1"/>
            </p:cNvSpPr>
            <p:nvPr/>
          </p:nvSpPr>
          <p:spPr bwMode="auto">
            <a:xfrm>
              <a:off x="2270" y="1269"/>
              <a:ext cx="1171" cy="175"/>
            </a:xfrm>
            <a:prstGeom prst="rect">
              <a:avLst/>
            </a:prstGeom>
            <a:solidFill>
              <a:srgbClr val="3F9EFF"/>
            </a:solidFill>
            <a:ln w="9525">
              <a:noFill/>
              <a:miter lim="800000"/>
              <a:headEnd/>
              <a:tailEnd/>
            </a:ln>
          </p:spPr>
          <p:txBody>
            <a:bodyPr/>
            <a:lstStyle/>
            <a:p>
              <a:endParaRPr lang="en-US"/>
            </a:p>
          </p:txBody>
        </p:sp>
        <p:sp>
          <p:nvSpPr>
            <p:cNvPr id="35854" name="Rectangle 12"/>
            <p:cNvSpPr>
              <a:spLocks noChangeArrowheads="1"/>
            </p:cNvSpPr>
            <p:nvPr/>
          </p:nvSpPr>
          <p:spPr bwMode="auto">
            <a:xfrm>
              <a:off x="2270" y="1269"/>
              <a:ext cx="1171" cy="175"/>
            </a:xfrm>
            <a:prstGeom prst="rect">
              <a:avLst/>
            </a:prstGeom>
            <a:noFill/>
            <a:ln w="2">
              <a:solidFill>
                <a:srgbClr val="999999"/>
              </a:solidFill>
              <a:miter lim="800000"/>
              <a:headEnd/>
              <a:tailEnd/>
            </a:ln>
          </p:spPr>
          <p:txBody>
            <a:bodyPr/>
            <a:lstStyle/>
            <a:p>
              <a:endParaRPr lang="en-US"/>
            </a:p>
          </p:txBody>
        </p:sp>
        <p:sp>
          <p:nvSpPr>
            <p:cNvPr id="35855" name="Rectangle 13"/>
            <p:cNvSpPr>
              <a:spLocks noChangeArrowheads="1"/>
            </p:cNvSpPr>
            <p:nvPr/>
          </p:nvSpPr>
          <p:spPr bwMode="auto">
            <a:xfrm>
              <a:off x="3440" y="1269"/>
              <a:ext cx="47" cy="175"/>
            </a:xfrm>
            <a:prstGeom prst="rect">
              <a:avLst/>
            </a:prstGeom>
            <a:solidFill>
              <a:srgbClr val="B3D9FF"/>
            </a:solidFill>
            <a:ln w="9525">
              <a:noFill/>
              <a:miter lim="800000"/>
              <a:headEnd/>
              <a:tailEnd/>
            </a:ln>
          </p:spPr>
          <p:txBody>
            <a:bodyPr/>
            <a:lstStyle/>
            <a:p>
              <a:endParaRPr lang="en-US"/>
            </a:p>
          </p:txBody>
        </p:sp>
        <p:sp>
          <p:nvSpPr>
            <p:cNvPr id="35856" name="Rectangle 14"/>
            <p:cNvSpPr>
              <a:spLocks noChangeArrowheads="1"/>
            </p:cNvSpPr>
            <p:nvPr/>
          </p:nvSpPr>
          <p:spPr bwMode="auto">
            <a:xfrm>
              <a:off x="3440" y="1269"/>
              <a:ext cx="47" cy="175"/>
            </a:xfrm>
            <a:prstGeom prst="rect">
              <a:avLst/>
            </a:prstGeom>
            <a:noFill/>
            <a:ln w="2">
              <a:solidFill>
                <a:srgbClr val="B3B3B3"/>
              </a:solidFill>
              <a:miter lim="800000"/>
              <a:headEnd/>
              <a:tailEnd/>
            </a:ln>
          </p:spPr>
          <p:txBody>
            <a:bodyPr/>
            <a:lstStyle/>
            <a:p>
              <a:endParaRPr lang="en-US"/>
            </a:p>
          </p:txBody>
        </p:sp>
        <p:sp>
          <p:nvSpPr>
            <p:cNvPr id="35857" name="Rectangle 15"/>
            <p:cNvSpPr>
              <a:spLocks noChangeArrowheads="1"/>
            </p:cNvSpPr>
            <p:nvPr/>
          </p:nvSpPr>
          <p:spPr bwMode="auto">
            <a:xfrm>
              <a:off x="3486" y="1269"/>
              <a:ext cx="516" cy="175"/>
            </a:xfrm>
            <a:prstGeom prst="rect">
              <a:avLst/>
            </a:prstGeom>
            <a:solidFill>
              <a:srgbClr val="E6E6E6"/>
            </a:solidFill>
            <a:ln w="9525">
              <a:noFill/>
              <a:miter lim="800000"/>
              <a:headEnd/>
              <a:tailEnd/>
            </a:ln>
          </p:spPr>
          <p:txBody>
            <a:bodyPr/>
            <a:lstStyle/>
            <a:p>
              <a:endParaRPr lang="en-US"/>
            </a:p>
          </p:txBody>
        </p:sp>
        <p:sp>
          <p:nvSpPr>
            <p:cNvPr id="35858" name="Rectangle 16"/>
            <p:cNvSpPr>
              <a:spLocks noChangeArrowheads="1"/>
            </p:cNvSpPr>
            <p:nvPr/>
          </p:nvSpPr>
          <p:spPr bwMode="auto">
            <a:xfrm>
              <a:off x="3486" y="1269"/>
              <a:ext cx="516" cy="175"/>
            </a:xfrm>
            <a:prstGeom prst="rect">
              <a:avLst/>
            </a:prstGeom>
            <a:noFill/>
            <a:ln w="2">
              <a:solidFill>
                <a:srgbClr val="B3B3B3"/>
              </a:solidFill>
              <a:miter lim="800000"/>
              <a:headEnd/>
              <a:tailEnd/>
            </a:ln>
          </p:spPr>
          <p:txBody>
            <a:bodyPr/>
            <a:lstStyle/>
            <a:p>
              <a:endParaRPr lang="en-US"/>
            </a:p>
          </p:txBody>
        </p:sp>
        <p:sp>
          <p:nvSpPr>
            <p:cNvPr id="35859" name="Rectangle 17"/>
            <p:cNvSpPr>
              <a:spLocks noChangeArrowheads="1"/>
            </p:cNvSpPr>
            <p:nvPr/>
          </p:nvSpPr>
          <p:spPr bwMode="auto">
            <a:xfrm>
              <a:off x="1662" y="1548"/>
              <a:ext cx="212" cy="174"/>
            </a:xfrm>
            <a:prstGeom prst="rect">
              <a:avLst/>
            </a:prstGeom>
            <a:solidFill>
              <a:srgbClr val="003F7F"/>
            </a:solidFill>
            <a:ln w="9525">
              <a:noFill/>
              <a:miter lim="800000"/>
              <a:headEnd/>
              <a:tailEnd/>
            </a:ln>
          </p:spPr>
          <p:txBody>
            <a:bodyPr/>
            <a:lstStyle/>
            <a:p>
              <a:endParaRPr lang="en-US"/>
            </a:p>
          </p:txBody>
        </p:sp>
        <p:sp>
          <p:nvSpPr>
            <p:cNvPr id="35860" name="Rectangle 18"/>
            <p:cNvSpPr>
              <a:spLocks noChangeArrowheads="1"/>
            </p:cNvSpPr>
            <p:nvPr/>
          </p:nvSpPr>
          <p:spPr bwMode="auto">
            <a:xfrm>
              <a:off x="1662" y="1548"/>
              <a:ext cx="212" cy="174"/>
            </a:xfrm>
            <a:prstGeom prst="rect">
              <a:avLst/>
            </a:prstGeom>
            <a:noFill/>
            <a:ln w="2">
              <a:solidFill>
                <a:srgbClr val="B3B3B3"/>
              </a:solidFill>
              <a:miter lim="800000"/>
              <a:headEnd/>
              <a:tailEnd/>
            </a:ln>
          </p:spPr>
          <p:txBody>
            <a:bodyPr/>
            <a:lstStyle/>
            <a:p>
              <a:endParaRPr lang="en-US"/>
            </a:p>
          </p:txBody>
        </p:sp>
        <p:sp>
          <p:nvSpPr>
            <p:cNvPr id="35861" name="Rectangle 19"/>
            <p:cNvSpPr>
              <a:spLocks noChangeArrowheads="1"/>
            </p:cNvSpPr>
            <p:nvPr/>
          </p:nvSpPr>
          <p:spPr bwMode="auto">
            <a:xfrm>
              <a:off x="1873" y="1548"/>
              <a:ext cx="585" cy="174"/>
            </a:xfrm>
            <a:prstGeom prst="rect">
              <a:avLst/>
            </a:prstGeom>
            <a:solidFill>
              <a:srgbClr val="0068D4"/>
            </a:solidFill>
            <a:ln w="9525">
              <a:noFill/>
              <a:miter lim="800000"/>
              <a:headEnd/>
              <a:tailEnd/>
            </a:ln>
          </p:spPr>
          <p:txBody>
            <a:bodyPr/>
            <a:lstStyle/>
            <a:p>
              <a:endParaRPr lang="en-US"/>
            </a:p>
          </p:txBody>
        </p:sp>
        <p:sp>
          <p:nvSpPr>
            <p:cNvPr id="35862" name="Rectangle 20"/>
            <p:cNvSpPr>
              <a:spLocks noChangeArrowheads="1"/>
            </p:cNvSpPr>
            <p:nvPr/>
          </p:nvSpPr>
          <p:spPr bwMode="auto">
            <a:xfrm>
              <a:off x="1873" y="1548"/>
              <a:ext cx="585" cy="174"/>
            </a:xfrm>
            <a:prstGeom prst="rect">
              <a:avLst/>
            </a:prstGeom>
            <a:noFill/>
            <a:ln w="2">
              <a:solidFill>
                <a:srgbClr val="B3B3B3"/>
              </a:solidFill>
              <a:miter lim="800000"/>
              <a:headEnd/>
              <a:tailEnd/>
            </a:ln>
          </p:spPr>
          <p:txBody>
            <a:bodyPr/>
            <a:lstStyle/>
            <a:p>
              <a:endParaRPr lang="en-US"/>
            </a:p>
          </p:txBody>
        </p:sp>
        <p:sp>
          <p:nvSpPr>
            <p:cNvPr id="35863" name="Rectangle 21"/>
            <p:cNvSpPr>
              <a:spLocks noChangeArrowheads="1"/>
            </p:cNvSpPr>
            <p:nvPr/>
          </p:nvSpPr>
          <p:spPr bwMode="auto">
            <a:xfrm>
              <a:off x="2457" y="1548"/>
              <a:ext cx="937" cy="174"/>
            </a:xfrm>
            <a:prstGeom prst="rect">
              <a:avLst/>
            </a:prstGeom>
            <a:solidFill>
              <a:srgbClr val="3F9EFF"/>
            </a:solidFill>
            <a:ln w="9525">
              <a:noFill/>
              <a:miter lim="800000"/>
              <a:headEnd/>
              <a:tailEnd/>
            </a:ln>
          </p:spPr>
          <p:txBody>
            <a:bodyPr/>
            <a:lstStyle/>
            <a:p>
              <a:endParaRPr lang="en-US"/>
            </a:p>
          </p:txBody>
        </p:sp>
        <p:sp>
          <p:nvSpPr>
            <p:cNvPr id="35864" name="Rectangle 22"/>
            <p:cNvSpPr>
              <a:spLocks noChangeArrowheads="1"/>
            </p:cNvSpPr>
            <p:nvPr/>
          </p:nvSpPr>
          <p:spPr bwMode="auto">
            <a:xfrm>
              <a:off x="2457" y="1548"/>
              <a:ext cx="937" cy="174"/>
            </a:xfrm>
            <a:prstGeom prst="rect">
              <a:avLst/>
            </a:prstGeom>
            <a:noFill/>
            <a:ln w="2">
              <a:solidFill>
                <a:srgbClr val="999999"/>
              </a:solidFill>
              <a:miter lim="800000"/>
              <a:headEnd/>
              <a:tailEnd/>
            </a:ln>
          </p:spPr>
          <p:txBody>
            <a:bodyPr/>
            <a:lstStyle/>
            <a:p>
              <a:endParaRPr lang="en-US"/>
            </a:p>
          </p:txBody>
        </p:sp>
        <p:sp>
          <p:nvSpPr>
            <p:cNvPr id="35865" name="Rectangle 23"/>
            <p:cNvSpPr>
              <a:spLocks noChangeArrowheads="1"/>
            </p:cNvSpPr>
            <p:nvPr/>
          </p:nvSpPr>
          <p:spPr bwMode="auto">
            <a:xfrm>
              <a:off x="3393" y="1548"/>
              <a:ext cx="24" cy="174"/>
            </a:xfrm>
            <a:prstGeom prst="rect">
              <a:avLst/>
            </a:prstGeom>
            <a:solidFill>
              <a:srgbClr val="B3D9FF"/>
            </a:solidFill>
            <a:ln w="9525">
              <a:noFill/>
              <a:miter lim="800000"/>
              <a:headEnd/>
              <a:tailEnd/>
            </a:ln>
          </p:spPr>
          <p:txBody>
            <a:bodyPr/>
            <a:lstStyle/>
            <a:p>
              <a:endParaRPr lang="en-US"/>
            </a:p>
          </p:txBody>
        </p:sp>
        <p:sp>
          <p:nvSpPr>
            <p:cNvPr id="35866" name="Rectangle 24"/>
            <p:cNvSpPr>
              <a:spLocks noChangeArrowheads="1"/>
            </p:cNvSpPr>
            <p:nvPr/>
          </p:nvSpPr>
          <p:spPr bwMode="auto">
            <a:xfrm>
              <a:off x="3393" y="1548"/>
              <a:ext cx="24" cy="174"/>
            </a:xfrm>
            <a:prstGeom prst="rect">
              <a:avLst/>
            </a:prstGeom>
            <a:noFill/>
            <a:ln w="2">
              <a:solidFill>
                <a:srgbClr val="B3B3B3"/>
              </a:solidFill>
              <a:miter lim="800000"/>
              <a:headEnd/>
              <a:tailEnd/>
            </a:ln>
          </p:spPr>
          <p:txBody>
            <a:bodyPr/>
            <a:lstStyle/>
            <a:p>
              <a:endParaRPr lang="en-US"/>
            </a:p>
          </p:txBody>
        </p:sp>
        <p:sp>
          <p:nvSpPr>
            <p:cNvPr id="35867" name="Rectangle 25"/>
            <p:cNvSpPr>
              <a:spLocks noChangeArrowheads="1"/>
            </p:cNvSpPr>
            <p:nvPr/>
          </p:nvSpPr>
          <p:spPr bwMode="auto">
            <a:xfrm>
              <a:off x="3416" y="1548"/>
              <a:ext cx="586" cy="174"/>
            </a:xfrm>
            <a:prstGeom prst="rect">
              <a:avLst/>
            </a:prstGeom>
            <a:solidFill>
              <a:srgbClr val="E6E6E6"/>
            </a:solidFill>
            <a:ln w="9525">
              <a:noFill/>
              <a:miter lim="800000"/>
              <a:headEnd/>
              <a:tailEnd/>
            </a:ln>
          </p:spPr>
          <p:txBody>
            <a:bodyPr/>
            <a:lstStyle/>
            <a:p>
              <a:endParaRPr lang="en-US"/>
            </a:p>
          </p:txBody>
        </p:sp>
        <p:sp>
          <p:nvSpPr>
            <p:cNvPr id="35868" name="Rectangle 26"/>
            <p:cNvSpPr>
              <a:spLocks noChangeArrowheads="1"/>
            </p:cNvSpPr>
            <p:nvPr/>
          </p:nvSpPr>
          <p:spPr bwMode="auto">
            <a:xfrm>
              <a:off x="3416" y="1548"/>
              <a:ext cx="586" cy="174"/>
            </a:xfrm>
            <a:prstGeom prst="rect">
              <a:avLst/>
            </a:prstGeom>
            <a:noFill/>
            <a:ln w="2">
              <a:solidFill>
                <a:srgbClr val="B3B3B3"/>
              </a:solidFill>
              <a:miter lim="800000"/>
              <a:headEnd/>
              <a:tailEnd/>
            </a:ln>
          </p:spPr>
          <p:txBody>
            <a:bodyPr/>
            <a:lstStyle/>
            <a:p>
              <a:endParaRPr lang="en-US"/>
            </a:p>
          </p:txBody>
        </p:sp>
        <p:sp>
          <p:nvSpPr>
            <p:cNvPr id="35869" name="Rectangle 27"/>
            <p:cNvSpPr>
              <a:spLocks noChangeArrowheads="1"/>
            </p:cNvSpPr>
            <p:nvPr/>
          </p:nvSpPr>
          <p:spPr bwMode="auto">
            <a:xfrm>
              <a:off x="1662" y="1826"/>
              <a:ext cx="165" cy="175"/>
            </a:xfrm>
            <a:prstGeom prst="rect">
              <a:avLst/>
            </a:prstGeom>
            <a:solidFill>
              <a:srgbClr val="003F7F"/>
            </a:solidFill>
            <a:ln w="9525">
              <a:noFill/>
              <a:miter lim="800000"/>
              <a:headEnd/>
              <a:tailEnd/>
            </a:ln>
          </p:spPr>
          <p:txBody>
            <a:bodyPr/>
            <a:lstStyle/>
            <a:p>
              <a:endParaRPr lang="en-US"/>
            </a:p>
          </p:txBody>
        </p:sp>
        <p:sp>
          <p:nvSpPr>
            <p:cNvPr id="35870" name="Rectangle 28"/>
            <p:cNvSpPr>
              <a:spLocks noChangeArrowheads="1"/>
            </p:cNvSpPr>
            <p:nvPr/>
          </p:nvSpPr>
          <p:spPr bwMode="auto">
            <a:xfrm>
              <a:off x="1662" y="1826"/>
              <a:ext cx="165" cy="175"/>
            </a:xfrm>
            <a:prstGeom prst="rect">
              <a:avLst/>
            </a:prstGeom>
            <a:noFill/>
            <a:ln w="2">
              <a:solidFill>
                <a:srgbClr val="B3B3B3"/>
              </a:solidFill>
              <a:miter lim="800000"/>
              <a:headEnd/>
              <a:tailEnd/>
            </a:ln>
          </p:spPr>
          <p:txBody>
            <a:bodyPr/>
            <a:lstStyle/>
            <a:p>
              <a:endParaRPr lang="en-US"/>
            </a:p>
          </p:txBody>
        </p:sp>
        <p:sp>
          <p:nvSpPr>
            <p:cNvPr id="35871" name="Rectangle 29"/>
            <p:cNvSpPr>
              <a:spLocks noChangeArrowheads="1"/>
            </p:cNvSpPr>
            <p:nvPr/>
          </p:nvSpPr>
          <p:spPr bwMode="auto">
            <a:xfrm>
              <a:off x="1827" y="1826"/>
              <a:ext cx="444" cy="175"/>
            </a:xfrm>
            <a:prstGeom prst="rect">
              <a:avLst/>
            </a:prstGeom>
            <a:solidFill>
              <a:srgbClr val="0068D4"/>
            </a:solidFill>
            <a:ln w="9525">
              <a:noFill/>
              <a:miter lim="800000"/>
              <a:headEnd/>
              <a:tailEnd/>
            </a:ln>
          </p:spPr>
          <p:txBody>
            <a:bodyPr/>
            <a:lstStyle/>
            <a:p>
              <a:endParaRPr lang="en-US"/>
            </a:p>
          </p:txBody>
        </p:sp>
        <p:sp>
          <p:nvSpPr>
            <p:cNvPr id="35872" name="Rectangle 30"/>
            <p:cNvSpPr>
              <a:spLocks noChangeArrowheads="1"/>
            </p:cNvSpPr>
            <p:nvPr/>
          </p:nvSpPr>
          <p:spPr bwMode="auto">
            <a:xfrm>
              <a:off x="1827" y="1826"/>
              <a:ext cx="444" cy="175"/>
            </a:xfrm>
            <a:prstGeom prst="rect">
              <a:avLst/>
            </a:prstGeom>
            <a:noFill/>
            <a:ln w="2">
              <a:solidFill>
                <a:srgbClr val="B3B3B3"/>
              </a:solidFill>
              <a:miter lim="800000"/>
              <a:headEnd/>
              <a:tailEnd/>
            </a:ln>
          </p:spPr>
          <p:txBody>
            <a:bodyPr/>
            <a:lstStyle/>
            <a:p>
              <a:endParaRPr lang="en-US"/>
            </a:p>
          </p:txBody>
        </p:sp>
        <p:sp>
          <p:nvSpPr>
            <p:cNvPr id="35873" name="Rectangle 31"/>
            <p:cNvSpPr>
              <a:spLocks noChangeArrowheads="1"/>
            </p:cNvSpPr>
            <p:nvPr/>
          </p:nvSpPr>
          <p:spPr bwMode="auto">
            <a:xfrm>
              <a:off x="2270" y="1826"/>
              <a:ext cx="1077" cy="175"/>
            </a:xfrm>
            <a:prstGeom prst="rect">
              <a:avLst/>
            </a:prstGeom>
            <a:solidFill>
              <a:srgbClr val="3F9EFF"/>
            </a:solidFill>
            <a:ln w="9525">
              <a:noFill/>
              <a:miter lim="800000"/>
              <a:headEnd/>
              <a:tailEnd/>
            </a:ln>
          </p:spPr>
          <p:txBody>
            <a:bodyPr/>
            <a:lstStyle/>
            <a:p>
              <a:endParaRPr lang="en-US"/>
            </a:p>
          </p:txBody>
        </p:sp>
        <p:sp>
          <p:nvSpPr>
            <p:cNvPr id="35874" name="Rectangle 32"/>
            <p:cNvSpPr>
              <a:spLocks noChangeArrowheads="1"/>
            </p:cNvSpPr>
            <p:nvPr/>
          </p:nvSpPr>
          <p:spPr bwMode="auto">
            <a:xfrm>
              <a:off x="2270" y="1826"/>
              <a:ext cx="1077" cy="175"/>
            </a:xfrm>
            <a:prstGeom prst="rect">
              <a:avLst/>
            </a:prstGeom>
            <a:noFill/>
            <a:ln w="2">
              <a:solidFill>
                <a:srgbClr val="999999"/>
              </a:solidFill>
              <a:miter lim="800000"/>
              <a:headEnd/>
              <a:tailEnd/>
            </a:ln>
          </p:spPr>
          <p:txBody>
            <a:bodyPr/>
            <a:lstStyle/>
            <a:p>
              <a:endParaRPr lang="en-US"/>
            </a:p>
          </p:txBody>
        </p:sp>
        <p:sp>
          <p:nvSpPr>
            <p:cNvPr id="35875" name="Rectangle 33"/>
            <p:cNvSpPr>
              <a:spLocks noChangeArrowheads="1"/>
            </p:cNvSpPr>
            <p:nvPr/>
          </p:nvSpPr>
          <p:spPr bwMode="auto">
            <a:xfrm>
              <a:off x="3346" y="1826"/>
              <a:ext cx="71" cy="175"/>
            </a:xfrm>
            <a:prstGeom prst="rect">
              <a:avLst/>
            </a:prstGeom>
            <a:solidFill>
              <a:srgbClr val="B3D9FF"/>
            </a:solidFill>
            <a:ln w="9525">
              <a:noFill/>
              <a:miter lim="800000"/>
              <a:headEnd/>
              <a:tailEnd/>
            </a:ln>
          </p:spPr>
          <p:txBody>
            <a:bodyPr/>
            <a:lstStyle/>
            <a:p>
              <a:endParaRPr lang="en-US"/>
            </a:p>
          </p:txBody>
        </p:sp>
        <p:sp>
          <p:nvSpPr>
            <p:cNvPr id="35876" name="Rectangle 34"/>
            <p:cNvSpPr>
              <a:spLocks noChangeArrowheads="1"/>
            </p:cNvSpPr>
            <p:nvPr/>
          </p:nvSpPr>
          <p:spPr bwMode="auto">
            <a:xfrm>
              <a:off x="3346" y="1826"/>
              <a:ext cx="71" cy="175"/>
            </a:xfrm>
            <a:prstGeom prst="rect">
              <a:avLst/>
            </a:prstGeom>
            <a:noFill/>
            <a:ln w="2">
              <a:solidFill>
                <a:srgbClr val="B3B3B3"/>
              </a:solidFill>
              <a:miter lim="800000"/>
              <a:headEnd/>
              <a:tailEnd/>
            </a:ln>
          </p:spPr>
          <p:txBody>
            <a:bodyPr/>
            <a:lstStyle/>
            <a:p>
              <a:endParaRPr lang="en-US"/>
            </a:p>
          </p:txBody>
        </p:sp>
        <p:sp>
          <p:nvSpPr>
            <p:cNvPr id="35877" name="Rectangle 35"/>
            <p:cNvSpPr>
              <a:spLocks noChangeArrowheads="1"/>
            </p:cNvSpPr>
            <p:nvPr/>
          </p:nvSpPr>
          <p:spPr bwMode="auto">
            <a:xfrm>
              <a:off x="3416" y="1826"/>
              <a:ext cx="609" cy="175"/>
            </a:xfrm>
            <a:prstGeom prst="rect">
              <a:avLst/>
            </a:prstGeom>
            <a:solidFill>
              <a:srgbClr val="E6E6E6"/>
            </a:solidFill>
            <a:ln w="9525">
              <a:noFill/>
              <a:miter lim="800000"/>
              <a:headEnd/>
              <a:tailEnd/>
            </a:ln>
          </p:spPr>
          <p:txBody>
            <a:bodyPr/>
            <a:lstStyle/>
            <a:p>
              <a:endParaRPr lang="en-US"/>
            </a:p>
          </p:txBody>
        </p:sp>
        <p:sp>
          <p:nvSpPr>
            <p:cNvPr id="35878" name="Rectangle 36"/>
            <p:cNvSpPr>
              <a:spLocks noChangeArrowheads="1"/>
            </p:cNvSpPr>
            <p:nvPr/>
          </p:nvSpPr>
          <p:spPr bwMode="auto">
            <a:xfrm>
              <a:off x="3416" y="1826"/>
              <a:ext cx="609" cy="175"/>
            </a:xfrm>
            <a:prstGeom prst="rect">
              <a:avLst/>
            </a:prstGeom>
            <a:noFill/>
            <a:ln w="2">
              <a:solidFill>
                <a:srgbClr val="B3B3B3"/>
              </a:solidFill>
              <a:miter lim="800000"/>
              <a:headEnd/>
              <a:tailEnd/>
            </a:ln>
          </p:spPr>
          <p:txBody>
            <a:bodyPr/>
            <a:lstStyle/>
            <a:p>
              <a:endParaRPr lang="en-US"/>
            </a:p>
          </p:txBody>
        </p:sp>
        <p:sp>
          <p:nvSpPr>
            <p:cNvPr id="35879" name="Rectangle 37"/>
            <p:cNvSpPr>
              <a:spLocks noChangeArrowheads="1"/>
            </p:cNvSpPr>
            <p:nvPr/>
          </p:nvSpPr>
          <p:spPr bwMode="auto">
            <a:xfrm>
              <a:off x="1662" y="2104"/>
              <a:ext cx="95" cy="176"/>
            </a:xfrm>
            <a:prstGeom prst="rect">
              <a:avLst/>
            </a:prstGeom>
            <a:solidFill>
              <a:srgbClr val="003F7F"/>
            </a:solidFill>
            <a:ln w="9525">
              <a:noFill/>
              <a:miter lim="800000"/>
              <a:headEnd/>
              <a:tailEnd/>
            </a:ln>
          </p:spPr>
          <p:txBody>
            <a:bodyPr/>
            <a:lstStyle/>
            <a:p>
              <a:endParaRPr lang="en-US"/>
            </a:p>
          </p:txBody>
        </p:sp>
        <p:sp>
          <p:nvSpPr>
            <p:cNvPr id="35880" name="Rectangle 38"/>
            <p:cNvSpPr>
              <a:spLocks noChangeArrowheads="1"/>
            </p:cNvSpPr>
            <p:nvPr/>
          </p:nvSpPr>
          <p:spPr bwMode="auto">
            <a:xfrm>
              <a:off x="1662" y="2104"/>
              <a:ext cx="95" cy="176"/>
            </a:xfrm>
            <a:prstGeom prst="rect">
              <a:avLst/>
            </a:prstGeom>
            <a:noFill/>
            <a:ln w="2">
              <a:solidFill>
                <a:srgbClr val="B3B3B3"/>
              </a:solidFill>
              <a:miter lim="800000"/>
              <a:headEnd/>
              <a:tailEnd/>
            </a:ln>
          </p:spPr>
          <p:txBody>
            <a:bodyPr/>
            <a:lstStyle/>
            <a:p>
              <a:endParaRPr lang="en-US"/>
            </a:p>
          </p:txBody>
        </p:sp>
        <p:sp>
          <p:nvSpPr>
            <p:cNvPr id="35881" name="Rectangle 39"/>
            <p:cNvSpPr>
              <a:spLocks noChangeArrowheads="1"/>
            </p:cNvSpPr>
            <p:nvPr/>
          </p:nvSpPr>
          <p:spPr bwMode="auto">
            <a:xfrm>
              <a:off x="1756" y="2104"/>
              <a:ext cx="422" cy="176"/>
            </a:xfrm>
            <a:prstGeom prst="rect">
              <a:avLst/>
            </a:prstGeom>
            <a:solidFill>
              <a:srgbClr val="0068D4"/>
            </a:solidFill>
            <a:ln w="9525">
              <a:noFill/>
              <a:miter lim="800000"/>
              <a:headEnd/>
              <a:tailEnd/>
            </a:ln>
          </p:spPr>
          <p:txBody>
            <a:bodyPr/>
            <a:lstStyle/>
            <a:p>
              <a:endParaRPr lang="en-US"/>
            </a:p>
          </p:txBody>
        </p:sp>
        <p:sp>
          <p:nvSpPr>
            <p:cNvPr id="35882" name="Rectangle 40"/>
            <p:cNvSpPr>
              <a:spLocks noChangeArrowheads="1"/>
            </p:cNvSpPr>
            <p:nvPr/>
          </p:nvSpPr>
          <p:spPr bwMode="auto">
            <a:xfrm>
              <a:off x="1756" y="2104"/>
              <a:ext cx="422" cy="176"/>
            </a:xfrm>
            <a:prstGeom prst="rect">
              <a:avLst/>
            </a:prstGeom>
            <a:noFill/>
            <a:ln w="2">
              <a:solidFill>
                <a:srgbClr val="B3B3B3"/>
              </a:solidFill>
              <a:miter lim="800000"/>
              <a:headEnd/>
              <a:tailEnd/>
            </a:ln>
          </p:spPr>
          <p:txBody>
            <a:bodyPr/>
            <a:lstStyle/>
            <a:p>
              <a:endParaRPr lang="en-US"/>
            </a:p>
          </p:txBody>
        </p:sp>
        <p:sp>
          <p:nvSpPr>
            <p:cNvPr id="35883" name="Rectangle 41"/>
            <p:cNvSpPr>
              <a:spLocks noChangeArrowheads="1"/>
            </p:cNvSpPr>
            <p:nvPr/>
          </p:nvSpPr>
          <p:spPr bwMode="auto">
            <a:xfrm>
              <a:off x="2177" y="2104"/>
              <a:ext cx="1217" cy="176"/>
            </a:xfrm>
            <a:prstGeom prst="rect">
              <a:avLst/>
            </a:prstGeom>
            <a:solidFill>
              <a:srgbClr val="3F9EFF"/>
            </a:solidFill>
            <a:ln w="9525">
              <a:noFill/>
              <a:miter lim="800000"/>
              <a:headEnd/>
              <a:tailEnd/>
            </a:ln>
          </p:spPr>
          <p:txBody>
            <a:bodyPr/>
            <a:lstStyle/>
            <a:p>
              <a:endParaRPr lang="en-US"/>
            </a:p>
          </p:txBody>
        </p:sp>
        <p:sp>
          <p:nvSpPr>
            <p:cNvPr id="35884" name="Rectangle 42"/>
            <p:cNvSpPr>
              <a:spLocks noChangeArrowheads="1"/>
            </p:cNvSpPr>
            <p:nvPr/>
          </p:nvSpPr>
          <p:spPr bwMode="auto">
            <a:xfrm>
              <a:off x="2177" y="2104"/>
              <a:ext cx="1217" cy="176"/>
            </a:xfrm>
            <a:prstGeom prst="rect">
              <a:avLst/>
            </a:prstGeom>
            <a:noFill/>
            <a:ln w="2">
              <a:solidFill>
                <a:srgbClr val="999999"/>
              </a:solidFill>
              <a:miter lim="800000"/>
              <a:headEnd/>
              <a:tailEnd/>
            </a:ln>
          </p:spPr>
          <p:txBody>
            <a:bodyPr/>
            <a:lstStyle/>
            <a:p>
              <a:endParaRPr lang="en-US"/>
            </a:p>
          </p:txBody>
        </p:sp>
        <p:sp>
          <p:nvSpPr>
            <p:cNvPr id="35885" name="Rectangle 43"/>
            <p:cNvSpPr>
              <a:spLocks noChangeArrowheads="1"/>
            </p:cNvSpPr>
            <p:nvPr/>
          </p:nvSpPr>
          <p:spPr bwMode="auto">
            <a:xfrm>
              <a:off x="3393" y="2104"/>
              <a:ext cx="70" cy="176"/>
            </a:xfrm>
            <a:prstGeom prst="rect">
              <a:avLst/>
            </a:prstGeom>
            <a:solidFill>
              <a:srgbClr val="B3D9FF"/>
            </a:solidFill>
            <a:ln w="9525">
              <a:noFill/>
              <a:miter lim="800000"/>
              <a:headEnd/>
              <a:tailEnd/>
            </a:ln>
          </p:spPr>
          <p:txBody>
            <a:bodyPr/>
            <a:lstStyle/>
            <a:p>
              <a:endParaRPr lang="en-US"/>
            </a:p>
          </p:txBody>
        </p:sp>
        <p:sp>
          <p:nvSpPr>
            <p:cNvPr id="35886" name="Rectangle 44"/>
            <p:cNvSpPr>
              <a:spLocks noChangeArrowheads="1"/>
            </p:cNvSpPr>
            <p:nvPr/>
          </p:nvSpPr>
          <p:spPr bwMode="auto">
            <a:xfrm>
              <a:off x="3393" y="2104"/>
              <a:ext cx="70" cy="176"/>
            </a:xfrm>
            <a:prstGeom prst="rect">
              <a:avLst/>
            </a:prstGeom>
            <a:noFill/>
            <a:ln w="2">
              <a:solidFill>
                <a:srgbClr val="B3B3B3"/>
              </a:solidFill>
              <a:miter lim="800000"/>
              <a:headEnd/>
              <a:tailEnd/>
            </a:ln>
          </p:spPr>
          <p:txBody>
            <a:bodyPr/>
            <a:lstStyle/>
            <a:p>
              <a:endParaRPr lang="en-US"/>
            </a:p>
          </p:txBody>
        </p:sp>
        <p:sp>
          <p:nvSpPr>
            <p:cNvPr id="35887" name="Rectangle 45"/>
            <p:cNvSpPr>
              <a:spLocks noChangeArrowheads="1"/>
            </p:cNvSpPr>
            <p:nvPr/>
          </p:nvSpPr>
          <p:spPr bwMode="auto">
            <a:xfrm>
              <a:off x="3463" y="2104"/>
              <a:ext cx="539" cy="176"/>
            </a:xfrm>
            <a:prstGeom prst="rect">
              <a:avLst/>
            </a:prstGeom>
            <a:solidFill>
              <a:srgbClr val="E6E6E6"/>
            </a:solidFill>
            <a:ln w="9525">
              <a:noFill/>
              <a:miter lim="800000"/>
              <a:headEnd/>
              <a:tailEnd/>
            </a:ln>
          </p:spPr>
          <p:txBody>
            <a:bodyPr/>
            <a:lstStyle/>
            <a:p>
              <a:endParaRPr lang="en-US"/>
            </a:p>
          </p:txBody>
        </p:sp>
        <p:sp>
          <p:nvSpPr>
            <p:cNvPr id="35888" name="Rectangle 46"/>
            <p:cNvSpPr>
              <a:spLocks noChangeArrowheads="1"/>
            </p:cNvSpPr>
            <p:nvPr/>
          </p:nvSpPr>
          <p:spPr bwMode="auto">
            <a:xfrm>
              <a:off x="3463" y="2104"/>
              <a:ext cx="539" cy="176"/>
            </a:xfrm>
            <a:prstGeom prst="rect">
              <a:avLst/>
            </a:prstGeom>
            <a:noFill/>
            <a:ln w="2">
              <a:solidFill>
                <a:srgbClr val="B3B3B3"/>
              </a:solidFill>
              <a:miter lim="800000"/>
              <a:headEnd/>
              <a:tailEnd/>
            </a:ln>
          </p:spPr>
          <p:txBody>
            <a:bodyPr/>
            <a:lstStyle/>
            <a:p>
              <a:endParaRPr lang="en-US"/>
            </a:p>
          </p:txBody>
        </p:sp>
        <p:sp>
          <p:nvSpPr>
            <p:cNvPr id="35889" name="Rectangle 47"/>
            <p:cNvSpPr>
              <a:spLocks noChangeArrowheads="1"/>
            </p:cNvSpPr>
            <p:nvPr/>
          </p:nvSpPr>
          <p:spPr bwMode="auto">
            <a:xfrm>
              <a:off x="1662" y="2383"/>
              <a:ext cx="119" cy="175"/>
            </a:xfrm>
            <a:prstGeom prst="rect">
              <a:avLst/>
            </a:prstGeom>
            <a:solidFill>
              <a:srgbClr val="003F7F"/>
            </a:solidFill>
            <a:ln w="9525">
              <a:noFill/>
              <a:miter lim="800000"/>
              <a:headEnd/>
              <a:tailEnd/>
            </a:ln>
          </p:spPr>
          <p:txBody>
            <a:bodyPr/>
            <a:lstStyle/>
            <a:p>
              <a:endParaRPr lang="en-US"/>
            </a:p>
          </p:txBody>
        </p:sp>
        <p:sp>
          <p:nvSpPr>
            <p:cNvPr id="35890" name="Rectangle 48"/>
            <p:cNvSpPr>
              <a:spLocks noChangeArrowheads="1"/>
            </p:cNvSpPr>
            <p:nvPr/>
          </p:nvSpPr>
          <p:spPr bwMode="auto">
            <a:xfrm>
              <a:off x="1662" y="2383"/>
              <a:ext cx="119" cy="175"/>
            </a:xfrm>
            <a:prstGeom prst="rect">
              <a:avLst/>
            </a:prstGeom>
            <a:noFill/>
            <a:ln w="2">
              <a:solidFill>
                <a:srgbClr val="B3B3B3"/>
              </a:solidFill>
              <a:miter lim="800000"/>
              <a:headEnd/>
              <a:tailEnd/>
            </a:ln>
          </p:spPr>
          <p:txBody>
            <a:bodyPr/>
            <a:lstStyle/>
            <a:p>
              <a:endParaRPr lang="en-US"/>
            </a:p>
          </p:txBody>
        </p:sp>
        <p:sp>
          <p:nvSpPr>
            <p:cNvPr id="35891" name="Rectangle 49"/>
            <p:cNvSpPr>
              <a:spLocks noChangeArrowheads="1"/>
            </p:cNvSpPr>
            <p:nvPr/>
          </p:nvSpPr>
          <p:spPr bwMode="auto">
            <a:xfrm>
              <a:off x="1780" y="2383"/>
              <a:ext cx="422" cy="175"/>
            </a:xfrm>
            <a:prstGeom prst="rect">
              <a:avLst/>
            </a:prstGeom>
            <a:solidFill>
              <a:srgbClr val="0068D4"/>
            </a:solidFill>
            <a:ln w="9525">
              <a:noFill/>
              <a:miter lim="800000"/>
              <a:headEnd/>
              <a:tailEnd/>
            </a:ln>
          </p:spPr>
          <p:txBody>
            <a:bodyPr/>
            <a:lstStyle/>
            <a:p>
              <a:endParaRPr lang="en-US"/>
            </a:p>
          </p:txBody>
        </p:sp>
        <p:sp>
          <p:nvSpPr>
            <p:cNvPr id="35892" name="Rectangle 50"/>
            <p:cNvSpPr>
              <a:spLocks noChangeArrowheads="1"/>
            </p:cNvSpPr>
            <p:nvPr/>
          </p:nvSpPr>
          <p:spPr bwMode="auto">
            <a:xfrm>
              <a:off x="1780" y="2383"/>
              <a:ext cx="422" cy="175"/>
            </a:xfrm>
            <a:prstGeom prst="rect">
              <a:avLst/>
            </a:prstGeom>
            <a:noFill/>
            <a:ln w="2">
              <a:solidFill>
                <a:srgbClr val="B3B3B3"/>
              </a:solidFill>
              <a:miter lim="800000"/>
              <a:headEnd/>
              <a:tailEnd/>
            </a:ln>
          </p:spPr>
          <p:txBody>
            <a:bodyPr/>
            <a:lstStyle/>
            <a:p>
              <a:endParaRPr lang="en-US"/>
            </a:p>
          </p:txBody>
        </p:sp>
        <p:sp>
          <p:nvSpPr>
            <p:cNvPr id="35893" name="Rectangle 51"/>
            <p:cNvSpPr>
              <a:spLocks noChangeArrowheads="1"/>
            </p:cNvSpPr>
            <p:nvPr/>
          </p:nvSpPr>
          <p:spPr bwMode="auto">
            <a:xfrm>
              <a:off x="2201" y="2383"/>
              <a:ext cx="1286" cy="175"/>
            </a:xfrm>
            <a:prstGeom prst="rect">
              <a:avLst/>
            </a:prstGeom>
            <a:solidFill>
              <a:srgbClr val="3F9EFF"/>
            </a:solidFill>
            <a:ln w="9525">
              <a:noFill/>
              <a:miter lim="800000"/>
              <a:headEnd/>
              <a:tailEnd/>
            </a:ln>
          </p:spPr>
          <p:txBody>
            <a:bodyPr/>
            <a:lstStyle/>
            <a:p>
              <a:endParaRPr lang="en-US"/>
            </a:p>
          </p:txBody>
        </p:sp>
        <p:sp>
          <p:nvSpPr>
            <p:cNvPr id="35894" name="Rectangle 52"/>
            <p:cNvSpPr>
              <a:spLocks noChangeArrowheads="1"/>
            </p:cNvSpPr>
            <p:nvPr/>
          </p:nvSpPr>
          <p:spPr bwMode="auto">
            <a:xfrm>
              <a:off x="2201" y="2383"/>
              <a:ext cx="1286" cy="175"/>
            </a:xfrm>
            <a:prstGeom prst="rect">
              <a:avLst/>
            </a:prstGeom>
            <a:noFill/>
            <a:ln w="2">
              <a:solidFill>
                <a:srgbClr val="999999"/>
              </a:solidFill>
              <a:miter lim="800000"/>
              <a:headEnd/>
              <a:tailEnd/>
            </a:ln>
          </p:spPr>
          <p:txBody>
            <a:bodyPr/>
            <a:lstStyle/>
            <a:p>
              <a:endParaRPr lang="en-US"/>
            </a:p>
          </p:txBody>
        </p:sp>
        <p:sp>
          <p:nvSpPr>
            <p:cNvPr id="35895" name="Rectangle 53"/>
            <p:cNvSpPr>
              <a:spLocks noChangeArrowheads="1"/>
            </p:cNvSpPr>
            <p:nvPr/>
          </p:nvSpPr>
          <p:spPr bwMode="auto">
            <a:xfrm>
              <a:off x="3486" y="2383"/>
              <a:ext cx="48" cy="175"/>
            </a:xfrm>
            <a:prstGeom prst="rect">
              <a:avLst/>
            </a:prstGeom>
            <a:solidFill>
              <a:srgbClr val="B3D9FF"/>
            </a:solidFill>
            <a:ln w="9525">
              <a:noFill/>
              <a:miter lim="800000"/>
              <a:headEnd/>
              <a:tailEnd/>
            </a:ln>
          </p:spPr>
          <p:txBody>
            <a:bodyPr/>
            <a:lstStyle/>
            <a:p>
              <a:endParaRPr lang="en-US"/>
            </a:p>
          </p:txBody>
        </p:sp>
        <p:sp>
          <p:nvSpPr>
            <p:cNvPr id="35896" name="Rectangle 54"/>
            <p:cNvSpPr>
              <a:spLocks noChangeArrowheads="1"/>
            </p:cNvSpPr>
            <p:nvPr/>
          </p:nvSpPr>
          <p:spPr bwMode="auto">
            <a:xfrm>
              <a:off x="3486" y="2383"/>
              <a:ext cx="48" cy="175"/>
            </a:xfrm>
            <a:prstGeom prst="rect">
              <a:avLst/>
            </a:prstGeom>
            <a:noFill/>
            <a:ln w="2">
              <a:solidFill>
                <a:srgbClr val="B3B3B3"/>
              </a:solidFill>
              <a:miter lim="800000"/>
              <a:headEnd/>
              <a:tailEnd/>
            </a:ln>
          </p:spPr>
          <p:txBody>
            <a:bodyPr/>
            <a:lstStyle/>
            <a:p>
              <a:endParaRPr lang="en-US"/>
            </a:p>
          </p:txBody>
        </p:sp>
        <p:sp>
          <p:nvSpPr>
            <p:cNvPr id="35897" name="Rectangle 55"/>
            <p:cNvSpPr>
              <a:spLocks noChangeArrowheads="1"/>
            </p:cNvSpPr>
            <p:nvPr/>
          </p:nvSpPr>
          <p:spPr bwMode="auto">
            <a:xfrm>
              <a:off x="3533" y="2383"/>
              <a:ext cx="469" cy="175"/>
            </a:xfrm>
            <a:prstGeom prst="rect">
              <a:avLst/>
            </a:prstGeom>
            <a:solidFill>
              <a:srgbClr val="E6E6E6"/>
            </a:solidFill>
            <a:ln w="9525">
              <a:noFill/>
              <a:miter lim="800000"/>
              <a:headEnd/>
              <a:tailEnd/>
            </a:ln>
          </p:spPr>
          <p:txBody>
            <a:bodyPr/>
            <a:lstStyle/>
            <a:p>
              <a:endParaRPr lang="en-US"/>
            </a:p>
          </p:txBody>
        </p:sp>
        <p:sp>
          <p:nvSpPr>
            <p:cNvPr id="35898" name="Rectangle 56"/>
            <p:cNvSpPr>
              <a:spLocks noChangeArrowheads="1"/>
            </p:cNvSpPr>
            <p:nvPr/>
          </p:nvSpPr>
          <p:spPr bwMode="auto">
            <a:xfrm>
              <a:off x="3533" y="2383"/>
              <a:ext cx="469" cy="175"/>
            </a:xfrm>
            <a:prstGeom prst="rect">
              <a:avLst/>
            </a:prstGeom>
            <a:noFill/>
            <a:ln w="2">
              <a:solidFill>
                <a:srgbClr val="B3B3B3"/>
              </a:solidFill>
              <a:miter lim="800000"/>
              <a:headEnd/>
              <a:tailEnd/>
            </a:ln>
          </p:spPr>
          <p:txBody>
            <a:bodyPr/>
            <a:lstStyle/>
            <a:p>
              <a:endParaRPr lang="en-US"/>
            </a:p>
          </p:txBody>
        </p:sp>
        <p:sp>
          <p:nvSpPr>
            <p:cNvPr id="35899" name="Rectangle 57"/>
            <p:cNvSpPr>
              <a:spLocks noChangeArrowheads="1"/>
            </p:cNvSpPr>
            <p:nvPr/>
          </p:nvSpPr>
          <p:spPr bwMode="auto">
            <a:xfrm>
              <a:off x="1662" y="2661"/>
              <a:ext cx="95" cy="175"/>
            </a:xfrm>
            <a:prstGeom prst="rect">
              <a:avLst/>
            </a:prstGeom>
            <a:solidFill>
              <a:srgbClr val="003F7F"/>
            </a:solidFill>
            <a:ln w="9525">
              <a:noFill/>
              <a:miter lim="800000"/>
              <a:headEnd/>
              <a:tailEnd/>
            </a:ln>
          </p:spPr>
          <p:txBody>
            <a:bodyPr/>
            <a:lstStyle/>
            <a:p>
              <a:endParaRPr lang="en-US"/>
            </a:p>
          </p:txBody>
        </p:sp>
        <p:sp>
          <p:nvSpPr>
            <p:cNvPr id="35900" name="Rectangle 58"/>
            <p:cNvSpPr>
              <a:spLocks noChangeArrowheads="1"/>
            </p:cNvSpPr>
            <p:nvPr/>
          </p:nvSpPr>
          <p:spPr bwMode="auto">
            <a:xfrm>
              <a:off x="1662" y="2661"/>
              <a:ext cx="95" cy="175"/>
            </a:xfrm>
            <a:prstGeom prst="rect">
              <a:avLst/>
            </a:prstGeom>
            <a:noFill/>
            <a:ln w="2">
              <a:solidFill>
                <a:srgbClr val="B3B3B3"/>
              </a:solidFill>
              <a:miter lim="800000"/>
              <a:headEnd/>
              <a:tailEnd/>
            </a:ln>
          </p:spPr>
          <p:txBody>
            <a:bodyPr/>
            <a:lstStyle/>
            <a:p>
              <a:endParaRPr lang="en-US"/>
            </a:p>
          </p:txBody>
        </p:sp>
        <p:sp>
          <p:nvSpPr>
            <p:cNvPr id="35901" name="Rectangle 59"/>
            <p:cNvSpPr>
              <a:spLocks noChangeArrowheads="1"/>
            </p:cNvSpPr>
            <p:nvPr/>
          </p:nvSpPr>
          <p:spPr bwMode="auto">
            <a:xfrm>
              <a:off x="1756" y="2661"/>
              <a:ext cx="469" cy="175"/>
            </a:xfrm>
            <a:prstGeom prst="rect">
              <a:avLst/>
            </a:prstGeom>
            <a:solidFill>
              <a:srgbClr val="0068D4"/>
            </a:solidFill>
            <a:ln w="9525">
              <a:noFill/>
              <a:miter lim="800000"/>
              <a:headEnd/>
              <a:tailEnd/>
            </a:ln>
          </p:spPr>
          <p:txBody>
            <a:bodyPr/>
            <a:lstStyle/>
            <a:p>
              <a:endParaRPr lang="en-US"/>
            </a:p>
          </p:txBody>
        </p:sp>
        <p:sp>
          <p:nvSpPr>
            <p:cNvPr id="35902" name="Rectangle 60"/>
            <p:cNvSpPr>
              <a:spLocks noChangeArrowheads="1"/>
            </p:cNvSpPr>
            <p:nvPr/>
          </p:nvSpPr>
          <p:spPr bwMode="auto">
            <a:xfrm>
              <a:off x="1756" y="2661"/>
              <a:ext cx="469" cy="175"/>
            </a:xfrm>
            <a:prstGeom prst="rect">
              <a:avLst/>
            </a:prstGeom>
            <a:noFill/>
            <a:ln w="2">
              <a:solidFill>
                <a:srgbClr val="B3B3B3"/>
              </a:solidFill>
              <a:miter lim="800000"/>
              <a:headEnd/>
              <a:tailEnd/>
            </a:ln>
          </p:spPr>
          <p:txBody>
            <a:bodyPr/>
            <a:lstStyle/>
            <a:p>
              <a:endParaRPr lang="en-US"/>
            </a:p>
          </p:txBody>
        </p:sp>
        <p:sp>
          <p:nvSpPr>
            <p:cNvPr id="35903" name="Rectangle 61"/>
            <p:cNvSpPr>
              <a:spLocks noChangeArrowheads="1"/>
            </p:cNvSpPr>
            <p:nvPr/>
          </p:nvSpPr>
          <p:spPr bwMode="auto">
            <a:xfrm>
              <a:off x="2224" y="2661"/>
              <a:ext cx="1310" cy="175"/>
            </a:xfrm>
            <a:prstGeom prst="rect">
              <a:avLst/>
            </a:prstGeom>
            <a:solidFill>
              <a:srgbClr val="3F9EFF"/>
            </a:solidFill>
            <a:ln w="9525">
              <a:noFill/>
              <a:miter lim="800000"/>
              <a:headEnd/>
              <a:tailEnd/>
            </a:ln>
          </p:spPr>
          <p:txBody>
            <a:bodyPr/>
            <a:lstStyle/>
            <a:p>
              <a:endParaRPr lang="en-US"/>
            </a:p>
          </p:txBody>
        </p:sp>
        <p:sp>
          <p:nvSpPr>
            <p:cNvPr id="35904" name="Rectangle 62"/>
            <p:cNvSpPr>
              <a:spLocks noChangeArrowheads="1"/>
            </p:cNvSpPr>
            <p:nvPr/>
          </p:nvSpPr>
          <p:spPr bwMode="auto">
            <a:xfrm>
              <a:off x="2224" y="2661"/>
              <a:ext cx="1310" cy="175"/>
            </a:xfrm>
            <a:prstGeom prst="rect">
              <a:avLst/>
            </a:prstGeom>
            <a:noFill/>
            <a:ln w="2">
              <a:solidFill>
                <a:srgbClr val="999999"/>
              </a:solidFill>
              <a:miter lim="800000"/>
              <a:headEnd/>
              <a:tailEnd/>
            </a:ln>
          </p:spPr>
          <p:txBody>
            <a:bodyPr/>
            <a:lstStyle/>
            <a:p>
              <a:endParaRPr lang="en-US"/>
            </a:p>
          </p:txBody>
        </p:sp>
        <p:sp>
          <p:nvSpPr>
            <p:cNvPr id="35905" name="Rectangle 63"/>
            <p:cNvSpPr>
              <a:spLocks noChangeArrowheads="1"/>
            </p:cNvSpPr>
            <p:nvPr/>
          </p:nvSpPr>
          <p:spPr bwMode="auto">
            <a:xfrm>
              <a:off x="3533" y="2661"/>
              <a:ext cx="48" cy="175"/>
            </a:xfrm>
            <a:prstGeom prst="rect">
              <a:avLst/>
            </a:prstGeom>
            <a:solidFill>
              <a:srgbClr val="B3D9FF"/>
            </a:solidFill>
            <a:ln w="9525">
              <a:noFill/>
              <a:miter lim="800000"/>
              <a:headEnd/>
              <a:tailEnd/>
            </a:ln>
          </p:spPr>
          <p:txBody>
            <a:bodyPr/>
            <a:lstStyle/>
            <a:p>
              <a:endParaRPr lang="en-US"/>
            </a:p>
          </p:txBody>
        </p:sp>
        <p:sp>
          <p:nvSpPr>
            <p:cNvPr id="35906" name="Rectangle 64"/>
            <p:cNvSpPr>
              <a:spLocks noChangeArrowheads="1"/>
            </p:cNvSpPr>
            <p:nvPr/>
          </p:nvSpPr>
          <p:spPr bwMode="auto">
            <a:xfrm>
              <a:off x="3533" y="2661"/>
              <a:ext cx="48" cy="175"/>
            </a:xfrm>
            <a:prstGeom prst="rect">
              <a:avLst/>
            </a:prstGeom>
            <a:noFill/>
            <a:ln w="2">
              <a:solidFill>
                <a:srgbClr val="B3B3B3"/>
              </a:solidFill>
              <a:miter lim="800000"/>
              <a:headEnd/>
              <a:tailEnd/>
            </a:ln>
          </p:spPr>
          <p:txBody>
            <a:bodyPr/>
            <a:lstStyle/>
            <a:p>
              <a:endParaRPr lang="en-US"/>
            </a:p>
          </p:txBody>
        </p:sp>
        <p:sp>
          <p:nvSpPr>
            <p:cNvPr id="35907" name="Rectangle 65"/>
            <p:cNvSpPr>
              <a:spLocks noChangeArrowheads="1"/>
            </p:cNvSpPr>
            <p:nvPr/>
          </p:nvSpPr>
          <p:spPr bwMode="auto">
            <a:xfrm>
              <a:off x="3580" y="2661"/>
              <a:ext cx="398" cy="175"/>
            </a:xfrm>
            <a:prstGeom prst="rect">
              <a:avLst/>
            </a:prstGeom>
            <a:solidFill>
              <a:srgbClr val="E6E6E6"/>
            </a:solidFill>
            <a:ln w="9525">
              <a:noFill/>
              <a:miter lim="800000"/>
              <a:headEnd/>
              <a:tailEnd/>
            </a:ln>
          </p:spPr>
          <p:txBody>
            <a:bodyPr/>
            <a:lstStyle/>
            <a:p>
              <a:endParaRPr lang="en-US"/>
            </a:p>
          </p:txBody>
        </p:sp>
        <p:sp>
          <p:nvSpPr>
            <p:cNvPr id="35908" name="Rectangle 66"/>
            <p:cNvSpPr>
              <a:spLocks noChangeArrowheads="1"/>
            </p:cNvSpPr>
            <p:nvPr/>
          </p:nvSpPr>
          <p:spPr bwMode="auto">
            <a:xfrm>
              <a:off x="3580" y="2661"/>
              <a:ext cx="398" cy="175"/>
            </a:xfrm>
            <a:prstGeom prst="rect">
              <a:avLst/>
            </a:prstGeom>
            <a:noFill/>
            <a:ln w="2">
              <a:solidFill>
                <a:srgbClr val="B3B3B3"/>
              </a:solidFill>
              <a:miter lim="800000"/>
              <a:headEnd/>
              <a:tailEnd/>
            </a:ln>
          </p:spPr>
          <p:txBody>
            <a:bodyPr/>
            <a:lstStyle/>
            <a:p>
              <a:endParaRPr lang="en-US"/>
            </a:p>
          </p:txBody>
        </p:sp>
        <p:sp>
          <p:nvSpPr>
            <p:cNvPr id="35909" name="Rectangle 67"/>
            <p:cNvSpPr>
              <a:spLocks noChangeArrowheads="1"/>
            </p:cNvSpPr>
            <p:nvPr/>
          </p:nvSpPr>
          <p:spPr bwMode="auto">
            <a:xfrm>
              <a:off x="1317" y="2682"/>
              <a:ext cx="337" cy="153"/>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60 plus</a:t>
              </a:r>
              <a:endParaRPr lang="en-US"/>
            </a:p>
          </p:txBody>
        </p:sp>
        <p:sp>
          <p:nvSpPr>
            <p:cNvPr id="35910" name="Rectangle 68"/>
            <p:cNvSpPr>
              <a:spLocks noChangeArrowheads="1"/>
            </p:cNvSpPr>
            <p:nvPr/>
          </p:nvSpPr>
          <p:spPr bwMode="auto">
            <a:xfrm>
              <a:off x="1276" y="2404"/>
              <a:ext cx="373" cy="153"/>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50 to 59</a:t>
              </a:r>
              <a:endParaRPr lang="en-US"/>
            </a:p>
          </p:txBody>
        </p:sp>
        <p:sp>
          <p:nvSpPr>
            <p:cNvPr id="35911" name="Rectangle 69"/>
            <p:cNvSpPr>
              <a:spLocks noChangeArrowheads="1"/>
            </p:cNvSpPr>
            <p:nvPr/>
          </p:nvSpPr>
          <p:spPr bwMode="auto">
            <a:xfrm>
              <a:off x="1276" y="2125"/>
              <a:ext cx="373" cy="153"/>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40 to 49</a:t>
              </a:r>
              <a:endParaRPr lang="en-US"/>
            </a:p>
          </p:txBody>
        </p:sp>
        <p:sp>
          <p:nvSpPr>
            <p:cNvPr id="35912" name="Rectangle 70"/>
            <p:cNvSpPr>
              <a:spLocks noChangeArrowheads="1"/>
            </p:cNvSpPr>
            <p:nvPr/>
          </p:nvSpPr>
          <p:spPr bwMode="auto">
            <a:xfrm>
              <a:off x="1276" y="1847"/>
              <a:ext cx="373" cy="153"/>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30 to 39</a:t>
              </a:r>
              <a:endParaRPr lang="en-US"/>
            </a:p>
          </p:txBody>
        </p:sp>
        <p:sp>
          <p:nvSpPr>
            <p:cNvPr id="35913" name="Rectangle 71"/>
            <p:cNvSpPr>
              <a:spLocks noChangeArrowheads="1"/>
            </p:cNvSpPr>
            <p:nvPr/>
          </p:nvSpPr>
          <p:spPr bwMode="auto">
            <a:xfrm>
              <a:off x="1276" y="1568"/>
              <a:ext cx="373" cy="153"/>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18 to 29</a:t>
              </a:r>
              <a:endParaRPr lang="en-US"/>
            </a:p>
          </p:txBody>
        </p:sp>
        <p:sp>
          <p:nvSpPr>
            <p:cNvPr id="35914" name="Rectangle 72"/>
            <p:cNvSpPr>
              <a:spLocks noChangeArrowheads="1"/>
            </p:cNvSpPr>
            <p:nvPr/>
          </p:nvSpPr>
          <p:spPr bwMode="auto">
            <a:xfrm>
              <a:off x="1406" y="1290"/>
              <a:ext cx="245" cy="153"/>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Total</a:t>
              </a:r>
              <a:endParaRPr lang="en-US"/>
            </a:p>
          </p:txBody>
        </p:sp>
        <p:sp>
          <p:nvSpPr>
            <p:cNvPr id="35915" name="Rectangle 73"/>
            <p:cNvSpPr>
              <a:spLocks noChangeArrowheads="1"/>
            </p:cNvSpPr>
            <p:nvPr/>
          </p:nvSpPr>
          <p:spPr bwMode="auto">
            <a:xfrm>
              <a:off x="1714" y="1287"/>
              <a:ext cx="101"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6</a:t>
              </a:r>
              <a:endParaRPr lang="en-US"/>
            </a:p>
          </p:txBody>
        </p:sp>
        <p:sp>
          <p:nvSpPr>
            <p:cNvPr id="35916" name="Rectangle 74"/>
            <p:cNvSpPr>
              <a:spLocks noChangeArrowheads="1"/>
            </p:cNvSpPr>
            <p:nvPr/>
          </p:nvSpPr>
          <p:spPr bwMode="auto">
            <a:xfrm>
              <a:off x="2148" y="1287"/>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20</a:t>
              </a:r>
              <a:endParaRPr lang="en-US"/>
            </a:p>
          </p:txBody>
        </p:sp>
        <p:sp>
          <p:nvSpPr>
            <p:cNvPr id="35917" name="Rectangle 75"/>
            <p:cNvSpPr>
              <a:spLocks noChangeArrowheads="1"/>
            </p:cNvSpPr>
            <p:nvPr/>
          </p:nvSpPr>
          <p:spPr bwMode="auto">
            <a:xfrm>
              <a:off x="3245" y="1287"/>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50</a:t>
              </a:r>
              <a:endParaRPr lang="en-US"/>
            </a:p>
          </p:txBody>
        </p:sp>
        <p:sp>
          <p:nvSpPr>
            <p:cNvPr id="35918" name="Rectangle 76"/>
            <p:cNvSpPr>
              <a:spLocks noChangeArrowheads="1"/>
            </p:cNvSpPr>
            <p:nvPr/>
          </p:nvSpPr>
          <p:spPr bwMode="auto">
            <a:xfrm>
              <a:off x="3439" y="1283"/>
              <a:ext cx="101"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a:t>
              </a:r>
              <a:endParaRPr lang="en-US"/>
            </a:p>
          </p:txBody>
        </p:sp>
        <p:sp>
          <p:nvSpPr>
            <p:cNvPr id="35919" name="Rectangle 77"/>
            <p:cNvSpPr>
              <a:spLocks noChangeArrowheads="1"/>
            </p:cNvSpPr>
            <p:nvPr/>
          </p:nvSpPr>
          <p:spPr bwMode="auto">
            <a:xfrm>
              <a:off x="3869" y="1287"/>
              <a:ext cx="156"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22</a:t>
              </a:r>
              <a:endParaRPr lang="en-US"/>
            </a:p>
          </p:txBody>
        </p:sp>
        <p:sp>
          <p:nvSpPr>
            <p:cNvPr id="35920" name="Rectangle 78"/>
            <p:cNvSpPr>
              <a:spLocks noChangeArrowheads="1"/>
            </p:cNvSpPr>
            <p:nvPr/>
          </p:nvSpPr>
          <p:spPr bwMode="auto">
            <a:xfrm>
              <a:off x="1799" y="1561"/>
              <a:ext cx="101"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9</a:t>
              </a:r>
              <a:endParaRPr lang="en-US"/>
            </a:p>
          </p:txBody>
        </p:sp>
        <p:sp>
          <p:nvSpPr>
            <p:cNvPr id="35921" name="Rectangle 79"/>
            <p:cNvSpPr>
              <a:spLocks noChangeArrowheads="1"/>
            </p:cNvSpPr>
            <p:nvPr/>
          </p:nvSpPr>
          <p:spPr bwMode="auto">
            <a:xfrm>
              <a:off x="2335" y="1566"/>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25</a:t>
              </a:r>
              <a:endParaRPr lang="en-US"/>
            </a:p>
          </p:txBody>
        </p:sp>
        <p:sp>
          <p:nvSpPr>
            <p:cNvPr id="35922" name="Rectangle 80"/>
            <p:cNvSpPr>
              <a:spLocks noChangeArrowheads="1"/>
            </p:cNvSpPr>
            <p:nvPr/>
          </p:nvSpPr>
          <p:spPr bwMode="auto">
            <a:xfrm>
              <a:off x="3198" y="1566"/>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40</a:t>
              </a:r>
              <a:endParaRPr lang="en-US"/>
            </a:p>
          </p:txBody>
        </p:sp>
        <p:sp>
          <p:nvSpPr>
            <p:cNvPr id="35923" name="Rectangle 81"/>
            <p:cNvSpPr>
              <a:spLocks noChangeArrowheads="1"/>
            </p:cNvSpPr>
            <p:nvPr/>
          </p:nvSpPr>
          <p:spPr bwMode="auto">
            <a:xfrm>
              <a:off x="3368" y="1561"/>
              <a:ext cx="101"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1</a:t>
              </a:r>
              <a:endParaRPr lang="en-US"/>
            </a:p>
          </p:txBody>
        </p:sp>
        <p:sp>
          <p:nvSpPr>
            <p:cNvPr id="35924" name="Rectangle 82"/>
            <p:cNvSpPr>
              <a:spLocks noChangeArrowheads="1"/>
            </p:cNvSpPr>
            <p:nvPr/>
          </p:nvSpPr>
          <p:spPr bwMode="auto">
            <a:xfrm>
              <a:off x="3862" y="1566"/>
              <a:ext cx="156"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25</a:t>
              </a:r>
              <a:endParaRPr lang="en-US"/>
            </a:p>
          </p:txBody>
        </p:sp>
        <p:sp>
          <p:nvSpPr>
            <p:cNvPr id="35925" name="Rectangle 83"/>
            <p:cNvSpPr>
              <a:spLocks noChangeArrowheads="1"/>
            </p:cNvSpPr>
            <p:nvPr/>
          </p:nvSpPr>
          <p:spPr bwMode="auto">
            <a:xfrm>
              <a:off x="1755" y="1844"/>
              <a:ext cx="101"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7</a:t>
              </a:r>
              <a:endParaRPr lang="en-US"/>
            </a:p>
          </p:txBody>
        </p:sp>
        <p:sp>
          <p:nvSpPr>
            <p:cNvPr id="35926" name="Rectangle 84"/>
            <p:cNvSpPr>
              <a:spLocks noChangeArrowheads="1"/>
            </p:cNvSpPr>
            <p:nvPr/>
          </p:nvSpPr>
          <p:spPr bwMode="auto">
            <a:xfrm>
              <a:off x="2148" y="1844"/>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19</a:t>
              </a:r>
              <a:endParaRPr lang="en-US"/>
            </a:p>
          </p:txBody>
        </p:sp>
        <p:sp>
          <p:nvSpPr>
            <p:cNvPr id="35927" name="Rectangle 85"/>
            <p:cNvSpPr>
              <a:spLocks noChangeArrowheads="1"/>
            </p:cNvSpPr>
            <p:nvPr/>
          </p:nvSpPr>
          <p:spPr bwMode="auto">
            <a:xfrm>
              <a:off x="3151" y="1844"/>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46</a:t>
              </a:r>
              <a:endParaRPr lang="en-US"/>
            </a:p>
          </p:txBody>
        </p:sp>
        <p:sp>
          <p:nvSpPr>
            <p:cNvPr id="35928" name="Rectangle 86"/>
            <p:cNvSpPr>
              <a:spLocks noChangeArrowheads="1"/>
            </p:cNvSpPr>
            <p:nvPr/>
          </p:nvSpPr>
          <p:spPr bwMode="auto">
            <a:xfrm>
              <a:off x="3345" y="1839"/>
              <a:ext cx="101"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3</a:t>
              </a:r>
              <a:endParaRPr lang="en-US"/>
            </a:p>
          </p:txBody>
        </p:sp>
        <p:sp>
          <p:nvSpPr>
            <p:cNvPr id="35929" name="Rectangle 87"/>
            <p:cNvSpPr>
              <a:spLocks noChangeArrowheads="1"/>
            </p:cNvSpPr>
            <p:nvPr/>
          </p:nvSpPr>
          <p:spPr bwMode="auto">
            <a:xfrm>
              <a:off x="3878" y="1844"/>
              <a:ext cx="156"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26</a:t>
              </a:r>
              <a:endParaRPr lang="en-US"/>
            </a:p>
          </p:txBody>
        </p:sp>
        <p:sp>
          <p:nvSpPr>
            <p:cNvPr id="35930" name="Rectangle 88"/>
            <p:cNvSpPr>
              <a:spLocks noChangeArrowheads="1"/>
            </p:cNvSpPr>
            <p:nvPr/>
          </p:nvSpPr>
          <p:spPr bwMode="auto">
            <a:xfrm>
              <a:off x="1685" y="2123"/>
              <a:ext cx="101"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4</a:t>
              </a:r>
              <a:endParaRPr lang="en-US"/>
            </a:p>
          </p:txBody>
        </p:sp>
        <p:sp>
          <p:nvSpPr>
            <p:cNvPr id="35931" name="Rectangle 89"/>
            <p:cNvSpPr>
              <a:spLocks noChangeArrowheads="1"/>
            </p:cNvSpPr>
            <p:nvPr/>
          </p:nvSpPr>
          <p:spPr bwMode="auto">
            <a:xfrm>
              <a:off x="2054" y="2123"/>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18</a:t>
              </a:r>
              <a:endParaRPr lang="en-US"/>
            </a:p>
          </p:txBody>
        </p:sp>
        <p:sp>
          <p:nvSpPr>
            <p:cNvPr id="35932" name="Rectangle 90"/>
            <p:cNvSpPr>
              <a:spLocks noChangeArrowheads="1"/>
            </p:cNvSpPr>
            <p:nvPr/>
          </p:nvSpPr>
          <p:spPr bwMode="auto">
            <a:xfrm>
              <a:off x="3198" y="2123"/>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52</a:t>
              </a:r>
              <a:endParaRPr lang="en-US"/>
            </a:p>
          </p:txBody>
        </p:sp>
        <p:sp>
          <p:nvSpPr>
            <p:cNvPr id="35933" name="Rectangle 91"/>
            <p:cNvSpPr>
              <a:spLocks noChangeArrowheads="1"/>
            </p:cNvSpPr>
            <p:nvPr/>
          </p:nvSpPr>
          <p:spPr bwMode="auto">
            <a:xfrm>
              <a:off x="3409" y="2113"/>
              <a:ext cx="101"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3</a:t>
              </a:r>
              <a:endParaRPr lang="en-US"/>
            </a:p>
          </p:txBody>
        </p:sp>
        <p:sp>
          <p:nvSpPr>
            <p:cNvPr id="35934" name="Rectangle 92"/>
            <p:cNvSpPr>
              <a:spLocks noChangeArrowheads="1"/>
            </p:cNvSpPr>
            <p:nvPr/>
          </p:nvSpPr>
          <p:spPr bwMode="auto">
            <a:xfrm>
              <a:off x="3869" y="2117"/>
              <a:ext cx="156"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23</a:t>
              </a:r>
              <a:endParaRPr lang="en-US"/>
            </a:p>
          </p:txBody>
        </p:sp>
        <p:sp>
          <p:nvSpPr>
            <p:cNvPr id="35935" name="Rectangle 93"/>
            <p:cNvSpPr>
              <a:spLocks noChangeArrowheads="1"/>
            </p:cNvSpPr>
            <p:nvPr/>
          </p:nvSpPr>
          <p:spPr bwMode="auto">
            <a:xfrm>
              <a:off x="1710" y="2401"/>
              <a:ext cx="101"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5</a:t>
              </a:r>
              <a:endParaRPr lang="en-US"/>
            </a:p>
          </p:txBody>
        </p:sp>
        <p:sp>
          <p:nvSpPr>
            <p:cNvPr id="35936" name="Rectangle 94"/>
            <p:cNvSpPr>
              <a:spLocks noChangeArrowheads="1"/>
            </p:cNvSpPr>
            <p:nvPr/>
          </p:nvSpPr>
          <p:spPr bwMode="auto">
            <a:xfrm>
              <a:off x="2078" y="2401"/>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18</a:t>
              </a:r>
              <a:endParaRPr lang="en-US"/>
            </a:p>
          </p:txBody>
        </p:sp>
        <p:sp>
          <p:nvSpPr>
            <p:cNvPr id="35937" name="Rectangle 95"/>
            <p:cNvSpPr>
              <a:spLocks noChangeArrowheads="1"/>
            </p:cNvSpPr>
            <p:nvPr/>
          </p:nvSpPr>
          <p:spPr bwMode="auto">
            <a:xfrm>
              <a:off x="3291" y="2401"/>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55</a:t>
              </a:r>
              <a:endParaRPr lang="en-US"/>
            </a:p>
          </p:txBody>
        </p:sp>
        <p:sp>
          <p:nvSpPr>
            <p:cNvPr id="35938" name="Rectangle 96"/>
            <p:cNvSpPr>
              <a:spLocks noChangeArrowheads="1"/>
            </p:cNvSpPr>
            <p:nvPr/>
          </p:nvSpPr>
          <p:spPr bwMode="auto">
            <a:xfrm>
              <a:off x="3493" y="2396"/>
              <a:ext cx="101"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a:t>
              </a:r>
              <a:endParaRPr lang="en-US"/>
            </a:p>
          </p:txBody>
        </p:sp>
        <p:sp>
          <p:nvSpPr>
            <p:cNvPr id="35939" name="Rectangle 97"/>
            <p:cNvSpPr>
              <a:spLocks noChangeArrowheads="1"/>
            </p:cNvSpPr>
            <p:nvPr/>
          </p:nvSpPr>
          <p:spPr bwMode="auto">
            <a:xfrm>
              <a:off x="3845" y="2399"/>
              <a:ext cx="156"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20</a:t>
              </a:r>
              <a:endParaRPr lang="en-US"/>
            </a:p>
          </p:txBody>
        </p:sp>
        <p:sp>
          <p:nvSpPr>
            <p:cNvPr id="35940" name="Rectangle 98"/>
            <p:cNvSpPr>
              <a:spLocks noChangeArrowheads="1"/>
            </p:cNvSpPr>
            <p:nvPr/>
          </p:nvSpPr>
          <p:spPr bwMode="auto">
            <a:xfrm>
              <a:off x="1683" y="2673"/>
              <a:ext cx="101"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4</a:t>
              </a:r>
              <a:endParaRPr lang="en-US"/>
            </a:p>
          </p:txBody>
        </p:sp>
        <p:sp>
          <p:nvSpPr>
            <p:cNvPr id="35941" name="Rectangle 99"/>
            <p:cNvSpPr>
              <a:spLocks noChangeArrowheads="1"/>
            </p:cNvSpPr>
            <p:nvPr/>
          </p:nvSpPr>
          <p:spPr bwMode="auto">
            <a:xfrm>
              <a:off x="2097" y="2680"/>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20</a:t>
              </a:r>
              <a:endParaRPr lang="en-US"/>
            </a:p>
          </p:txBody>
        </p:sp>
        <p:sp>
          <p:nvSpPr>
            <p:cNvPr id="35942" name="Rectangle 100"/>
            <p:cNvSpPr>
              <a:spLocks noChangeArrowheads="1"/>
            </p:cNvSpPr>
            <p:nvPr/>
          </p:nvSpPr>
          <p:spPr bwMode="auto">
            <a:xfrm>
              <a:off x="3338" y="2680"/>
              <a:ext cx="156" cy="165"/>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56</a:t>
              </a:r>
              <a:endParaRPr lang="en-US"/>
            </a:p>
          </p:txBody>
        </p:sp>
        <p:sp>
          <p:nvSpPr>
            <p:cNvPr id="35943" name="Rectangle 101"/>
            <p:cNvSpPr>
              <a:spLocks noChangeArrowheads="1"/>
            </p:cNvSpPr>
            <p:nvPr/>
          </p:nvSpPr>
          <p:spPr bwMode="auto">
            <a:xfrm>
              <a:off x="3537" y="2675"/>
              <a:ext cx="101"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2</a:t>
              </a:r>
              <a:endParaRPr lang="en-US"/>
            </a:p>
          </p:txBody>
        </p:sp>
        <p:sp>
          <p:nvSpPr>
            <p:cNvPr id="35944" name="Rectangle 102"/>
            <p:cNvSpPr>
              <a:spLocks noChangeArrowheads="1"/>
            </p:cNvSpPr>
            <p:nvPr/>
          </p:nvSpPr>
          <p:spPr bwMode="auto">
            <a:xfrm>
              <a:off x="3816" y="2675"/>
              <a:ext cx="156" cy="165"/>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17</a:t>
              </a:r>
              <a:endParaRPr lang="en-US"/>
            </a:p>
          </p:txBody>
        </p:sp>
        <p:sp>
          <p:nvSpPr>
            <p:cNvPr id="35945" name="Rectangle 103"/>
            <p:cNvSpPr>
              <a:spLocks noChangeArrowheads="1"/>
            </p:cNvSpPr>
            <p:nvPr/>
          </p:nvSpPr>
          <p:spPr bwMode="auto">
            <a:xfrm>
              <a:off x="1627" y="3024"/>
              <a:ext cx="111" cy="111"/>
            </a:xfrm>
            <a:prstGeom prst="rect">
              <a:avLst/>
            </a:prstGeom>
            <a:solidFill>
              <a:srgbClr val="003F7F"/>
            </a:solidFill>
            <a:ln w="9525">
              <a:noFill/>
              <a:miter lim="800000"/>
              <a:headEnd/>
              <a:tailEnd/>
            </a:ln>
          </p:spPr>
          <p:txBody>
            <a:bodyPr/>
            <a:lstStyle/>
            <a:p>
              <a:endParaRPr lang="en-US"/>
            </a:p>
          </p:txBody>
        </p:sp>
        <p:sp>
          <p:nvSpPr>
            <p:cNvPr id="35946" name="Rectangle 104"/>
            <p:cNvSpPr>
              <a:spLocks noChangeArrowheads="1"/>
            </p:cNvSpPr>
            <p:nvPr/>
          </p:nvSpPr>
          <p:spPr bwMode="auto">
            <a:xfrm>
              <a:off x="1627" y="3024"/>
              <a:ext cx="111" cy="111"/>
            </a:xfrm>
            <a:prstGeom prst="rect">
              <a:avLst/>
            </a:prstGeom>
            <a:noFill/>
            <a:ln w="2">
              <a:solidFill>
                <a:srgbClr val="B3B3B3"/>
              </a:solidFill>
              <a:miter lim="800000"/>
              <a:headEnd/>
              <a:tailEnd/>
            </a:ln>
          </p:spPr>
          <p:txBody>
            <a:bodyPr/>
            <a:lstStyle/>
            <a:p>
              <a:endParaRPr lang="en-US"/>
            </a:p>
          </p:txBody>
        </p:sp>
        <p:sp>
          <p:nvSpPr>
            <p:cNvPr id="35947" name="Rectangle 105"/>
            <p:cNvSpPr>
              <a:spLocks noChangeArrowheads="1"/>
            </p:cNvSpPr>
            <p:nvPr/>
          </p:nvSpPr>
          <p:spPr bwMode="auto">
            <a:xfrm>
              <a:off x="1812" y="3010"/>
              <a:ext cx="399" cy="16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Too fast</a:t>
              </a:r>
              <a:endParaRPr lang="en-US"/>
            </a:p>
          </p:txBody>
        </p:sp>
        <p:sp>
          <p:nvSpPr>
            <p:cNvPr id="35948" name="Rectangle 106"/>
            <p:cNvSpPr>
              <a:spLocks noChangeArrowheads="1"/>
            </p:cNvSpPr>
            <p:nvPr/>
          </p:nvSpPr>
          <p:spPr bwMode="auto">
            <a:xfrm>
              <a:off x="1627" y="3235"/>
              <a:ext cx="111" cy="111"/>
            </a:xfrm>
            <a:prstGeom prst="rect">
              <a:avLst/>
            </a:prstGeom>
            <a:solidFill>
              <a:srgbClr val="0068D4"/>
            </a:solidFill>
            <a:ln w="9525">
              <a:noFill/>
              <a:miter lim="800000"/>
              <a:headEnd/>
              <a:tailEnd/>
            </a:ln>
          </p:spPr>
          <p:txBody>
            <a:bodyPr/>
            <a:lstStyle/>
            <a:p>
              <a:endParaRPr lang="en-US"/>
            </a:p>
          </p:txBody>
        </p:sp>
        <p:sp>
          <p:nvSpPr>
            <p:cNvPr id="35949" name="Rectangle 107"/>
            <p:cNvSpPr>
              <a:spLocks noChangeArrowheads="1"/>
            </p:cNvSpPr>
            <p:nvPr/>
          </p:nvSpPr>
          <p:spPr bwMode="auto">
            <a:xfrm>
              <a:off x="1627" y="3235"/>
              <a:ext cx="111" cy="111"/>
            </a:xfrm>
            <a:prstGeom prst="rect">
              <a:avLst/>
            </a:prstGeom>
            <a:noFill/>
            <a:ln w="2">
              <a:solidFill>
                <a:srgbClr val="B3B3B3"/>
              </a:solidFill>
              <a:miter lim="800000"/>
              <a:headEnd/>
              <a:tailEnd/>
            </a:ln>
          </p:spPr>
          <p:txBody>
            <a:bodyPr/>
            <a:lstStyle/>
            <a:p>
              <a:endParaRPr lang="en-US"/>
            </a:p>
          </p:txBody>
        </p:sp>
        <p:sp>
          <p:nvSpPr>
            <p:cNvPr id="35950" name="Rectangle 108"/>
            <p:cNvSpPr>
              <a:spLocks noChangeArrowheads="1"/>
            </p:cNvSpPr>
            <p:nvPr/>
          </p:nvSpPr>
          <p:spPr bwMode="auto">
            <a:xfrm>
              <a:off x="1812" y="3221"/>
              <a:ext cx="443" cy="16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Just right</a:t>
              </a:r>
              <a:endParaRPr lang="en-US"/>
            </a:p>
          </p:txBody>
        </p:sp>
        <p:sp>
          <p:nvSpPr>
            <p:cNvPr id="35951" name="Rectangle 109"/>
            <p:cNvSpPr>
              <a:spLocks noChangeArrowheads="1"/>
            </p:cNvSpPr>
            <p:nvPr/>
          </p:nvSpPr>
          <p:spPr bwMode="auto">
            <a:xfrm>
              <a:off x="2345" y="3024"/>
              <a:ext cx="112" cy="111"/>
            </a:xfrm>
            <a:prstGeom prst="rect">
              <a:avLst/>
            </a:prstGeom>
            <a:solidFill>
              <a:srgbClr val="3F9EFF"/>
            </a:solidFill>
            <a:ln w="9525">
              <a:noFill/>
              <a:miter lim="800000"/>
              <a:headEnd/>
              <a:tailEnd/>
            </a:ln>
          </p:spPr>
          <p:txBody>
            <a:bodyPr/>
            <a:lstStyle/>
            <a:p>
              <a:endParaRPr lang="en-US"/>
            </a:p>
          </p:txBody>
        </p:sp>
        <p:sp>
          <p:nvSpPr>
            <p:cNvPr id="35952" name="Rectangle 110"/>
            <p:cNvSpPr>
              <a:spLocks noChangeArrowheads="1"/>
            </p:cNvSpPr>
            <p:nvPr/>
          </p:nvSpPr>
          <p:spPr bwMode="auto">
            <a:xfrm>
              <a:off x="2345" y="3024"/>
              <a:ext cx="112" cy="111"/>
            </a:xfrm>
            <a:prstGeom prst="rect">
              <a:avLst/>
            </a:prstGeom>
            <a:noFill/>
            <a:ln w="2">
              <a:solidFill>
                <a:srgbClr val="999999"/>
              </a:solidFill>
              <a:miter lim="800000"/>
              <a:headEnd/>
              <a:tailEnd/>
            </a:ln>
          </p:spPr>
          <p:txBody>
            <a:bodyPr/>
            <a:lstStyle/>
            <a:p>
              <a:endParaRPr lang="en-US"/>
            </a:p>
          </p:txBody>
        </p:sp>
        <p:sp>
          <p:nvSpPr>
            <p:cNvPr id="35953" name="Rectangle 111"/>
            <p:cNvSpPr>
              <a:spLocks noChangeArrowheads="1"/>
            </p:cNvSpPr>
            <p:nvPr/>
          </p:nvSpPr>
          <p:spPr bwMode="auto">
            <a:xfrm>
              <a:off x="2529" y="3010"/>
              <a:ext cx="437" cy="16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Too slow</a:t>
              </a:r>
              <a:endParaRPr lang="en-US"/>
            </a:p>
          </p:txBody>
        </p:sp>
        <p:sp>
          <p:nvSpPr>
            <p:cNvPr id="35954" name="Rectangle 112"/>
            <p:cNvSpPr>
              <a:spLocks noChangeArrowheads="1"/>
            </p:cNvSpPr>
            <p:nvPr/>
          </p:nvSpPr>
          <p:spPr bwMode="auto">
            <a:xfrm>
              <a:off x="2345" y="3235"/>
              <a:ext cx="112" cy="111"/>
            </a:xfrm>
            <a:prstGeom prst="rect">
              <a:avLst/>
            </a:prstGeom>
            <a:solidFill>
              <a:srgbClr val="B3D9FF"/>
            </a:solidFill>
            <a:ln w="9525">
              <a:noFill/>
              <a:miter lim="800000"/>
              <a:headEnd/>
              <a:tailEnd/>
            </a:ln>
          </p:spPr>
          <p:txBody>
            <a:bodyPr/>
            <a:lstStyle/>
            <a:p>
              <a:endParaRPr lang="en-US"/>
            </a:p>
          </p:txBody>
        </p:sp>
        <p:sp>
          <p:nvSpPr>
            <p:cNvPr id="35955" name="Rectangle 113"/>
            <p:cNvSpPr>
              <a:spLocks noChangeArrowheads="1"/>
            </p:cNvSpPr>
            <p:nvPr/>
          </p:nvSpPr>
          <p:spPr bwMode="auto">
            <a:xfrm>
              <a:off x="2345" y="3235"/>
              <a:ext cx="112" cy="111"/>
            </a:xfrm>
            <a:prstGeom prst="rect">
              <a:avLst/>
            </a:prstGeom>
            <a:noFill/>
            <a:ln w="2">
              <a:solidFill>
                <a:srgbClr val="B3B3B3"/>
              </a:solidFill>
              <a:miter lim="800000"/>
              <a:headEnd/>
              <a:tailEnd/>
            </a:ln>
          </p:spPr>
          <p:txBody>
            <a:bodyPr/>
            <a:lstStyle/>
            <a:p>
              <a:endParaRPr lang="en-US"/>
            </a:p>
          </p:txBody>
        </p:sp>
        <p:sp>
          <p:nvSpPr>
            <p:cNvPr id="35956" name="Rectangle 114"/>
            <p:cNvSpPr>
              <a:spLocks noChangeArrowheads="1"/>
            </p:cNvSpPr>
            <p:nvPr/>
          </p:nvSpPr>
          <p:spPr bwMode="auto">
            <a:xfrm>
              <a:off x="2529" y="3221"/>
              <a:ext cx="1000" cy="16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Not aware of changes</a:t>
              </a:r>
              <a:endParaRPr lang="en-US"/>
            </a:p>
          </p:txBody>
        </p:sp>
        <p:sp>
          <p:nvSpPr>
            <p:cNvPr id="35957" name="Rectangle 115"/>
            <p:cNvSpPr>
              <a:spLocks noChangeArrowheads="1"/>
            </p:cNvSpPr>
            <p:nvPr/>
          </p:nvSpPr>
          <p:spPr bwMode="auto">
            <a:xfrm>
              <a:off x="3621" y="3024"/>
              <a:ext cx="111" cy="111"/>
            </a:xfrm>
            <a:prstGeom prst="rect">
              <a:avLst/>
            </a:prstGeom>
            <a:solidFill>
              <a:srgbClr val="E6E6E6"/>
            </a:solidFill>
            <a:ln w="9525">
              <a:noFill/>
              <a:miter lim="800000"/>
              <a:headEnd/>
              <a:tailEnd/>
            </a:ln>
          </p:spPr>
          <p:txBody>
            <a:bodyPr/>
            <a:lstStyle/>
            <a:p>
              <a:endParaRPr lang="en-US"/>
            </a:p>
          </p:txBody>
        </p:sp>
        <p:sp>
          <p:nvSpPr>
            <p:cNvPr id="35958" name="Rectangle 116"/>
            <p:cNvSpPr>
              <a:spLocks noChangeArrowheads="1"/>
            </p:cNvSpPr>
            <p:nvPr/>
          </p:nvSpPr>
          <p:spPr bwMode="auto">
            <a:xfrm>
              <a:off x="3621" y="3024"/>
              <a:ext cx="111" cy="111"/>
            </a:xfrm>
            <a:prstGeom prst="rect">
              <a:avLst/>
            </a:prstGeom>
            <a:noFill/>
            <a:ln w="2">
              <a:solidFill>
                <a:srgbClr val="B3B3B3"/>
              </a:solidFill>
              <a:miter lim="800000"/>
              <a:headEnd/>
              <a:tailEnd/>
            </a:ln>
          </p:spPr>
          <p:txBody>
            <a:bodyPr/>
            <a:lstStyle/>
            <a:p>
              <a:endParaRPr lang="en-US"/>
            </a:p>
          </p:txBody>
        </p:sp>
        <p:sp>
          <p:nvSpPr>
            <p:cNvPr id="35959" name="Rectangle 117"/>
            <p:cNvSpPr>
              <a:spLocks noChangeArrowheads="1"/>
            </p:cNvSpPr>
            <p:nvPr/>
          </p:nvSpPr>
          <p:spPr bwMode="auto">
            <a:xfrm>
              <a:off x="3804" y="3010"/>
              <a:ext cx="284" cy="165"/>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dk/na</a:t>
              </a:r>
              <a:endParaRPr lang="en-US"/>
            </a:p>
          </p:txBody>
        </p:sp>
      </p:grpSp>
      <p:sp>
        <p:nvSpPr>
          <p:cNvPr id="35961" name="Text Box 121"/>
          <p:cNvSpPr txBox="1">
            <a:spLocks noChangeArrowheads="1"/>
          </p:cNvSpPr>
          <p:nvPr/>
        </p:nvSpPr>
        <p:spPr bwMode="auto">
          <a:xfrm>
            <a:off x="7239000" y="2057400"/>
            <a:ext cx="1447800" cy="1768475"/>
          </a:xfrm>
          <a:prstGeom prst="rect">
            <a:avLst/>
          </a:prstGeom>
          <a:noFill/>
          <a:ln w="9525">
            <a:noFill/>
            <a:miter lim="800000"/>
            <a:headEnd/>
            <a:tailEnd/>
          </a:ln>
          <a:effectLst/>
        </p:spPr>
        <p:txBody>
          <a:bodyPr>
            <a:spAutoFit/>
          </a:bodyPr>
          <a:lstStyle/>
          <a:p>
            <a:r>
              <a:rPr lang="fr-CA" sz="1000" b="1" dirty="0" smtClean="0"/>
              <a:t>Atlantic</a:t>
            </a:r>
            <a:r>
              <a:rPr lang="fr-CA" sz="1000" dirty="0" smtClean="0"/>
              <a:t>: </a:t>
            </a:r>
            <a:r>
              <a:rPr lang="fr-CA" sz="1000" dirty="0"/>
              <a:t>3% too fast, 50% too slow, 21% just right</a:t>
            </a:r>
          </a:p>
          <a:p>
            <a:endParaRPr lang="fr-CA" sz="1000" dirty="0"/>
          </a:p>
          <a:p>
            <a:r>
              <a:rPr lang="fr-CA" sz="1000" b="1" dirty="0"/>
              <a:t>Prairies:</a:t>
            </a:r>
            <a:r>
              <a:rPr lang="fr-CA" sz="1000" dirty="0"/>
              <a:t> 4% too fast, 46% too slow, 20% just right</a:t>
            </a:r>
          </a:p>
          <a:p>
            <a:endParaRPr lang="fr-CA" sz="1000" dirty="0"/>
          </a:p>
          <a:p>
            <a:r>
              <a:rPr lang="fr-CA" sz="1000" b="1" dirty="0"/>
              <a:t>BC:</a:t>
            </a:r>
            <a:r>
              <a:rPr lang="fr-CA" sz="1000" dirty="0"/>
              <a:t> 6% too fast, 40% too slow, 26% just right</a:t>
            </a:r>
            <a:endParaRPr lang="en-US" sz="1000" dirty="0"/>
          </a:p>
        </p:txBody>
      </p:sp>
      <p:sp>
        <p:nvSpPr>
          <p:cNvPr id="35962" name="Rectangle 122"/>
          <p:cNvSpPr>
            <a:spLocks noChangeArrowheads="1"/>
          </p:cNvSpPr>
          <p:nvPr/>
        </p:nvSpPr>
        <p:spPr bwMode="auto">
          <a:xfrm>
            <a:off x="7239000" y="1981200"/>
            <a:ext cx="1447800" cy="1905000"/>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37890"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More than half think OAS and GIS too low</a:t>
            </a:r>
          </a:p>
        </p:txBody>
      </p:sp>
      <p:sp>
        <p:nvSpPr>
          <p:cNvPr id="37891"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grpSp>
        <p:nvGrpSpPr>
          <p:cNvPr id="37892" name="Group 8"/>
          <p:cNvGrpSpPr>
            <a:grpSpLocks noChangeAspect="1"/>
          </p:cNvGrpSpPr>
          <p:nvPr/>
        </p:nvGrpSpPr>
        <p:grpSpPr bwMode="auto">
          <a:xfrm>
            <a:off x="1706563" y="1177925"/>
            <a:ext cx="5730875" cy="4484688"/>
            <a:chOff x="1075" y="742"/>
            <a:chExt cx="3610" cy="2825"/>
          </a:xfrm>
        </p:grpSpPr>
        <p:sp>
          <p:nvSpPr>
            <p:cNvPr id="37894" name="AutoShape 7"/>
            <p:cNvSpPr>
              <a:spLocks noChangeAspect="1" noChangeArrowheads="1" noTextEdit="1"/>
            </p:cNvSpPr>
            <p:nvPr/>
          </p:nvSpPr>
          <p:spPr bwMode="auto">
            <a:xfrm>
              <a:off x="1075" y="753"/>
              <a:ext cx="3610" cy="2814"/>
            </a:xfrm>
            <a:prstGeom prst="rect">
              <a:avLst/>
            </a:prstGeom>
            <a:noFill/>
            <a:ln w="9525">
              <a:noFill/>
              <a:miter lim="800000"/>
              <a:headEnd/>
              <a:tailEnd/>
            </a:ln>
          </p:spPr>
          <p:txBody>
            <a:bodyPr/>
            <a:lstStyle/>
            <a:p>
              <a:endParaRPr lang="en-US"/>
            </a:p>
          </p:txBody>
        </p:sp>
        <p:sp>
          <p:nvSpPr>
            <p:cNvPr id="37895" name="Rectangle 9"/>
            <p:cNvSpPr>
              <a:spLocks noChangeArrowheads="1"/>
            </p:cNvSpPr>
            <p:nvPr/>
          </p:nvSpPr>
          <p:spPr bwMode="auto">
            <a:xfrm>
              <a:off x="1111" y="742"/>
              <a:ext cx="1044" cy="252"/>
            </a:xfrm>
            <a:prstGeom prst="rect">
              <a:avLst/>
            </a:prstGeom>
            <a:noFill/>
            <a:ln w="9525">
              <a:noFill/>
              <a:miter lim="800000"/>
              <a:headEnd/>
              <a:tailEnd/>
            </a:ln>
          </p:spPr>
          <p:txBody>
            <a:bodyPr wrap="none" lIns="0" tIns="0" rIns="0" bIns="0">
              <a:spAutoFit/>
            </a:bodyPr>
            <a:lstStyle/>
            <a:p>
              <a:r>
                <a:rPr lang="en-US" sz="2600">
                  <a:solidFill>
                    <a:srgbClr val="000000"/>
                  </a:solidFill>
                  <a:latin typeface="Arial Narrow" pitchFamily="34" charset="0"/>
                </a:rPr>
                <a:t>OAS and GIS</a:t>
              </a:r>
              <a:endParaRPr lang="en-US"/>
            </a:p>
          </p:txBody>
        </p:sp>
        <p:sp>
          <p:nvSpPr>
            <p:cNvPr id="37896" name="Rectangle 10"/>
            <p:cNvSpPr>
              <a:spLocks noChangeArrowheads="1"/>
            </p:cNvSpPr>
            <p:nvPr/>
          </p:nvSpPr>
          <p:spPr bwMode="auto">
            <a:xfrm>
              <a:off x="1114" y="983"/>
              <a:ext cx="883" cy="192"/>
            </a:xfrm>
            <a:prstGeom prst="rect">
              <a:avLst/>
            </a:prstGeom>
            <a:noFill/>
            <a:ln w="9525">
              <a:noFill/>
              <a:miter lim="800000"/>
              <a:headEnd/>
              <a:tailEnd/>
            </a:ln>
          </p:spPr>
          <p:txBody>
            <a:bodyPr wrap="none" lIns="0" tIns="0" rIns="0" bIns="0">
              <a:spAutoFit/>
            </a:bodyPr>
            <a:lstStyle/>
            <a:p>
              <a:r>
                <a:rPr lang="en-US" sz="2000">
                  <a:solidFill>
                    <a:srgbClr val="000000"/>
                  </a:solidFill>
                  <a:latin typeface="Arial Narrow" pitchFamily="34" charset="0"/>
                </a:rPr>
                <a:t>By age     2010</a:t>
              </a:r>
              <a:endParaRPr lang="en-US"/>
            </a:p>
          </p:txBody>
        </p:sp>
        <p:sp>
          <p:nvSpPr>
            <p:cNvPr id="37897" name="Rectangle 11"/>
            <p:cNvSpPr>
              <a:spLocks noChangeArrowheads="1"/>
            </p:cNvSpPr>
            <p:nvPr/>
          </p:nvSpPr>
          <p:spPr bwMode="auto">
            <a:xfrm>
              <a:off x="1568" y="1369"/>
              <a:ext cx="74" cy="185"/>
            </a:xfrm>
            <a:prstGeom prst="rect">
              <a:avLst/>
            </a:prstGeom>
            <a:solidFill>
              <a:srgbClr val="0054A8"/>
            </a:solidFill>
            <a:ln w="9525">
              <a:noFill/>
              <a:miter lim="800000"/>
              <a:headEnd/>
              <a:tailEnd/>
            </a:ln>
          </p:spPr>
          <p:txBody>
            <a:bodyPr/>
            <a:lstStyle/>
            <a:p>
              <a:endParaRPr lang="en-US"/>
            </a:p>
          </p:txBody>
        </p:sp>
        <p:sp>
          <p:nvSpPr>
            <p:cNvPr id="37898" name="Rectangle 12"/>
            <p:cNvSpPr>
              <a:spLocks noChangeArrowheads="1"/>
            </p:cNvSpPr>
            <p:nvPr/>
          </p:nvSpPr>
          <p:spPr bwMode="auto">
            <a:xfrm>
              <a:off x="1568" y="1369"/>
              <a:ext cx="74" cy="185"/>
            </a:xfrm>
            <a:prstGeom prst="rect">
              <a:avLst/>
            </a:prstGeom>
            <a:noFill/>
            <a:ln w="2">
              <a:solidFill>
                <a:srgbClr val="B3B3B3"/>
              </a:solidFill>
              <a:miter lim="800000"/>
              <a:headEnd/>
              <a:tailEnd/>
            </a:ln>
          </p:spPr>
          <p:txBody>
            <a:bodyPr/>
            <a:lstStyle/>
            <a:p>
              <a:endParaRPr lang="en-US"/>
            </a:p>
          </p:txBody>
        </p:sp>
        <p:sp>
          <p:nvSpPr>
            <p:cNvPr id="37899" name="Rectangle 13"/>
            <p:cNvSpPr>
              <a:spLocks noChangeArrowheads="1"/>
            </p:cNvSpPr>
            <p:nvPr/>
          </p:nvSpPr>
          <p:spPr bwMode="auto">
            <a:xfrm>
              <a:off x="1641" y="1369"/>
              <a:ext cx="868" cy="185"/>
            </a:xfrm>
            <a:prstGeom prst="rect">
              <a:avLst/>
            </a:prstGeom>
            <a:solidFill>
              <a:srgbClr val="3F9EFF"/>
            </a:solidFill>
            <a:ln w="9525">
              <a:noFill/>
              <a:miter lim="800000"/>
              <a:headEnd/>
              <a:tailEnd/>
            </a:ln>
          </p:spPr>
          <p:txBody>
            <a:bodyPr/>
            <a:lstStyle/>
            <a:p>
              <a:endParaRPr lang="en-US"/>
            </a:p>
          </p:txBody>
        </p:sp>
        <p:sp>
          <p:nvSpPr>
            <p:cNvPr id="37900" name="Rectangle 14"/>
            <p:cNvSpPr>
              <a:spLocks noChangeArrowheads="1"/>
            </p:cNvSpPr>
            <p:nvPr/>
          </p:nvSpPr>
          <p:spPr bwMode="auto">
            <a:xfrm>
              <a:off x="1641" y="1369"/>
              <a:ext cx="868" cy="185"/>
            </a:xfrm>
            <a:prstGeom prst="rect">
              <a:avLst/>
            </a:prstGeom>
            <a:noFill/>
            <a:ln w="2">
              <a:solidFill>
                <a:srgbClr val="B3B3B3"/>
              </a:solidFill>
              <a:miter lim="800000"/>
              <a:headEnd/>
              <a:tailEnd/>
            </a:ln>
          </p:spPr>
          <p:txBody>
            <a:bodyPr/>
            <a:lstStyle/>
            <a:p>
              <a:endParaRPr lang="en-US"/>
            </a:p>
          </p:txBody>
        </p:sp>
        <p:sp>
          <p:nvSpPr>
            <p:cNvPr id="37901" name="Rectangle 15"/>
            <p:cNvSpPr>
              <a:spLocks noChangeArrowheads="1"/>
            </p:cNvSpPr>
            <p:nvPr/>
          </p:nvSpPr>
          <p:spPr bwMode="auto">
            <a:xfrm>
              <a:off x="2508" y="1369"/>
              <a:ext cx="1388" cy="185"/>
            </a:xfrm>
            <a:prstGeom prst="rect">
              <a:avLst/>
            </a:prstGeom>
            <a:solidFill>
              <a:srgbClr val="D9EEFF"/>
            </a:solidFill>
            <a:ln w="9525">
              <a:noFill/>
              <a:miter lim="800000"/>
              <a:headEnd/>
              <a:tailEnd/>
            </a:ln>
          </p:spPr>
          <p:txBody>
            <a:bodyPr/>
            <a:lstStyle/>
            <a:p>
              <a:endParaRPr lang="en-US"/>
            </a:p>
          </p:txBody>
        </p:sp>
        <p:sp>
          <p:nvSpPr>
            <p:cNvPr id="37902" name="Rectangle 16"/>
            <p:cNvSpPr>
              <a:spLocks noChangeArrowheads="1"/>
            </p:cNvSpPr>
            <p:nvPr/>
          </p:nvSpPr>
          <p:spPr bwMode="auto">
            <a:xfrm>
              <a:off x="2508" y="1369"/>
              <a:ext cx="1388" cy="185"/>
            </a:xfrm>
            <a:prstGeom prst="rect">
              <a:avLst/>
            </a:prstGeom>
            <a:noFill/>
            <a:ln w="2">
              <a:solidFill>
                <a:srgbClr val="999999"/>
              </a:solidFill>
              <a:miter lim="800000"/>
              <a:headEnd/>
              <a:tailEnd/>
            </a:ln>
          </p:spPr>
          <p:txBody>
            <a:bodyPr/>
            <a:lstStyle/>
            <a:p>
              <a:endParaRPr lang="en-US"/>
            </a:p>
          </p:txBody>
        </p:sp>
        <p:sp>
          <p:nvSpPr>
            <p:cNvPr id="37903" name="Rectangle 17"/>
            <p:cNvSpPr>
              <a:spLocks noChangeArrowheads="1"/>
            </p:cNvSpPr>
            <p:nvPr/>
          </p:nvSpPr>
          <p:spPr bwMode="auto">
            <a:xfrm>
              <a:off x="3895" y="1369"/>
              <a:ext cx="124" cy="185"/>
            </a:xfrm>
            <a:prstGeom prst="rect">
              <a:avLst/>
            </a:prstGeom>
            <a:solidFill>
              <a:srgbClr val="E6E6E6"/>
            </a:solidFill>
            <a:ln w="9525">
              <a:noFill/>
              <a:miter lim="800000"/>
              <a:headEnd/>
              <a:tailEnd/>
            </a:ln>
          </p:spPr>
          <p:txBody>
            <a:bodyPr/>
            <a:lstStyle/>
            <a:p>
              <a:endParaRPr lang="en-US"/>
            </a:p>
          </p:txBody>
        </p:sp>
        <p:sp>
          <p:nvSpPr>
            <p:cNvPr id="37904" name="Rectangle 18"/>
            <p:cNvSpPr>
              <a:spLocks noChangeArrowheads="1"/>
            </p:cNvSpPr>
            <p:nvPr/>
          </p:nvSpPr>
          <p:spPr bwMode="auto">
            <a:xfrm>
              <a:off x="3895" y="1369"/>
              <a:ext cx="124" cy="185"/>
            </a:xfrm>
            <a:prstGeom prst="rect">
              <a:avLst/>
            </a:prstGeom>
            <a:noFill/>
            <a:ln w="2">
              <a:solidFill>
                <a:srgbClr val="B3B3B3"/>
              </a:solidFill>
              <a:miter lim="800000"/>
              <a:headEnd/>
              <a:tailEnd/>
            </a:ln>
          </p:spPr>
          <p:txBody>
            <a:bodyPr/>
            <a:lstStyle/>
            <a:p>
              <a:endParaRPr lang="en-US"/>
            </a:p>
          </p:txBody>
        </p:sp>
        <p:sp>
          <p:nvSpPr>
            <p:cNvPr id="37905" name="Rectangle 19"/>
            <p:cNvSpPr>
              <a:spLocks noChangeArrowheads="1"/>
            </p:cNvSpPr>
            <p:nvPr/>
          </p:nvSpPr>
          <p:spPr bwMode="auto">
            <a:xfrm>
              <a:off x="1568" y="1664"/>
              <a:ext cx="74" cy="185"/>
            </a:xfrm>
            <a:prstGeom prst="rect">
              <a:avLst/>
            </a:prstGeom>
            <a:solidFill>
              <a:srgbClr val="0054A8"/>
            </a:solidFill>
            <a:ln w="9525">
              <a:noFill/>
              <a:miter lim="800000"/>
              <a:headEnd/>
              <a:tailEnd/>
            </a:ln>
          </p:spPr>
          <p:txBody>
            <a:bodyPr/>
            <a:lstStyle/>
            <a:p>
              <a:endParaRPr lang="en-US"/>
            </a:p>
          </p:txBody>
        </p:sp>
        <p:sp>
          <p:nvSpPr>
            <p:cNvPr id="37906" name="Rectangle 20"/>
            <p:cNvSpPr>
              <a:spLocks noChangeArrowheads="1"/>
            </p:cNvSpPr>
            <p:nvPr/>
          </p:nvSpPr>
          <p:spPr bwMode="auto">
            <a:xfrm>
              <a:off x="1568" y="1664"/>
              <a:ext cx="74" cy="185"/>
            </a:xfrm>
            <a:prstGeom prst="rect">
              <a:avLst/>
            </a:prstGeom>
            <a:noFill/>
            <a:ln w="2">
              <a:solidFill>
                <a:srgbClr val="B3B3B3"/>
              </a:solidFill>
              <a:miter lim="800000"/>
              <a:headEnd/>
              <a:tailEnd/>
            </a:ln>
          </p:spPr>
          <p:txBody>
            <a:bodyPr/>
            <a:lstStyle/>
            <a:p>
              <a:endParaRPr lang="en-US"/>
            </a:p>
          </p:txBody>
        </p:sp>
        <p:sp>
          <p:nvSpPr>
            <p:cNvPr id="37907" name="Rectangle 21"/>
            <p:cNvSpPr>
              <a:spLocks noChangeArrowheads="1"/>
            </p:cNvSpPr>
            <p:nvPr/>
          </p:nvSpPr>
          <p:spPr bwMode="auto">
            <a:xfrm>
              <a:off x="1641" y="1664"/>
              <a:ext cx="1363" cy="185"/>
            </a:xfrm>
            <a:prstGeom prst="rect">
              <a:avLst/>
            </a:prstGeom>
            <a:solidFill>
              <a:srgbClr val="3F9EFF"/>
            </a:solidFill>
            <a:ln w="9525">
              <a:noFill/>
              <a:miter lim="800000"/>
              <a:headEnd/>
              <a:tailEnd/>
            </a:ln>
          </p:spPr>
          <p:txBody>
            <a:bodyPr/>
            <a:lstStyle/>
            <a:p>
              <a:endParaRPr lang="en-US"/>
            </a:p>
          </p:txBody>
        </p:sp>
        <p:sp>
          <p:nvSpPr>
            <p:cNvPr id="37908" name="Rectangle 22"/>
            <p:cNvSpPr>
              <a:spLocks noChangeArrowheads="1"/>
            </p:cNvSpPr>
            <p:nvPr/>
          </p:nvSpPr>
          <p:spPr bwMode="auto">
            <a:xfrm>
              <a:off x="1641" y="1664"/>
              <a:ext cx="1363" cy="185"/>
            </a:xfrm>
            <a:prstGeom prst="rect">
              <a:avLst/>
            </a:prstGeom>
            <a:noFill/>
            <a:ln w="2">
              <a:solidFill>
                <a:srgbClr val="B3B3B3"/>
              </a:solidFill>
              <a:miter lim="800000"/>
              <a:headEnd/>
              <a:tailEnd/>
            </a:ln>
          </p:spPr>
          <p:txBody>
            <a:bodyPr/>
            <a:lstStyle/>
            <a:p>
              <a:endParaRPr lang="en-US"/>
            </a:p>
          </p:txBody>
        </p:sp>
        <p:sp>
          <p:nvSpPr>
            <p:cNvPr id="37909" name="Rectangle 23"/>
            <p:cNvSpPr>
              <a:spLocks noChangeArrowheads="1"/>
            </p:cNvSpPr>
            <p:nvPr/>
          </p:nvSpPr>
          <p:spPr bwMode="auto">
            <a:xfrm>
              <a:off x="3003" y="1664"/>
              <a:ext cx="992" cy="185"/>
            </a:xfrm>
            <a:prstGeom prst="rect">
              <a:avLst/>
            </a:prstGeom>
            <a:solidFill>
              <a:srgbClr val="D9EEFF"/>
            </a:solidFill>
            <a:ln w="9525">
              <a:noFill/>
              <a:miter lim="800000"/>
              <a:headEnd/>
              <a:tailEnd/>
            </a:ln>
          </p:spPr>
          <p:txBody>
            <a:bodyPr/>
            <a:lstStyle/>
            <a:p>
              <a:endParaRPr lang="en-US"/>
            </a:p>
          </p:txBody>
        </p:sp>
        <p:sp>
          <p:nvSpPr>
            <p:cNvPr id="37910" name="Rectangle 24"/>
            <p:cNvSpPr>
              <a:spLocks noChangeArrowheads="1"/>
            </p:cNvSpPr>
            <p:nvPr/>
          </p:nvSpPr>
          <p:spPr bwMode="auto">
            <a:xfrm>
              <a:off x="3003" y="1664"/>
              <a:ext cx="992" cy="185"/>
            </a:xfrm>
            <a:prstGeom prst="rect">
              <a:avLst/>
            </a:prstGeom>
            <a:noFill/>
            <a:ln w="2">
              <a:solidFill>
                <a:srgbClr val="999999"/>
              </a:solidFill>
              <a:miter lim="800000"/>
              <a:headEnd/>
              <a:tailEnd/>
            </a:ln>
          </p:spPr>
          <p:txBody>
            <a:bodyPr/>
            <a:lstStyle/>
            <a:p>
              <a:endParaRPr lang="en-US"/>
            </a:p>
          </p:txBody>
        </p:sp>
        <p:sp>
          <p:nvSpPr>
            <p:cNvPr id="37911" name="Rectangle 25"/>
            <p:cNvSpPr>
              <a:spLocks noChangeArrowheads="1"/>
            </p:cNvSpPr>
            <p:nvPr/>
          </p:nvSpPr>
          <p:spPr bwMode="auto">
            <a:xfrm>
              <a:off x="3994" y="1664"/>
              <a:ext cx="51" cy="185"/>
            </a:xfrm>
            <a:prstGeom prst="rect">
              <a:avLst/>
            </a:prstGeom>
            <a:solidFill>
              <a:srgbClr val="E6E6E6"/>
            </a:solidFill>
            <a:ln w="9525">
              <a:noFill/>
              <a:miter lim="800000"/>
              <a:headEnd/>
              <a:tailEnd/>
            </a:ln>
          </p:spPr>
          <p:txBody>
            <a:bodyPr/>
            <a:lstStyle/>
            <a:p>
              <a:endParaRPr lang="en-US"/>
            </a:p>
          </p:txBody>
        </p:sp>
        <p:sp>
          <p:nvSpPr>
            <p:cNvPr id="37912" name="Rectangle 26"/>
            <p:cNvSpPr>
              <a:spLocks noChangeArrowheads="1"/>
            </p:cNvSpPr>
            <p:nvPr/>
          </p:nvSpPr>
          <p:spPr bwMode="auto">
            <a:xfrm>
              <a:off x="3994" y="1664"/>
              <a:ext cx="51" cy="185"/>
            </a:xfrm>
            <a:prstGeom prst="rect">
              <a:avLst/>
            </a:prstGeom>
            <a:noFill/>
            <a:ln w="2">
              <a:solidFill>
                <a:srgbClr val="B3B3B3"/>
              </a:solidFill>
              <a:miter lim="800000"/>
              <a:headEnd/>
              <a:tailEnd/>
            </a:ln>
          </p:spPr>
          <p:txBody>
            <a:bodyPr/>
            <a:lstStyle/>
            <a:p>
              <a:endParaRPr lang="en-US"/>
            </a:p>
          </p:txBody>
        </p:sp>
        <p:sp>
          <p:nvSpPr>
            <p:cNvPr id="37913" name="Rectangle 27"/>
            <p:cNvSpPr>
              <a:spLocks noChangeArrowheads="1"/>
            </p:cNvSpPr>
            <p:nvPr/>
          </p:nvSpPr>
          <p:spPr bwMode="auto">
            <a:xfrm>
              <a:off x="1568" y="1959"/>
              <a:ext cx="49" cy="185"/>
            </a:xfrm>
            <a:prstGeom prst="rect">
              <a:avLst/>
            </a:prstGeom>
            <a:solidFill>
              <a:srgbClr val="0054A8"/>
            </a:solidFill>
            <a:ln w="9525">
              <a:noFill/>
              <a:miter lim="800000"/>
              <a:headEnd/>
              <a:tailEnd/>
            </a:ln>
          </p:spPr>
          <p:txBody>
            <a:bodyPr/>
            <a:lstStyle/>
            <a:p>
              <a:endParaRPr lang="en-US"/>
            </a:p>
          </p:txBody>
        </p:sp>
        <p:sp>
          <p:nvSpPr>
            <p:cNvPr id="37914" name="Rectangle 28"/>
            <p:cNvSpPr>
              <a:spLocks noChangeArrowheads="1"/>
            </p:cNvSpPr>
            <p:nvPr/>
          </p:nvSpPr>
          <p:spPr bwMode="auto">
            <a:xfrm>
              <a:off x="1568" y="1959"/>
              <a:ext cx="49" cy="185"/>
            </a:xfrm>
            <a:prstGeom prst="rect">
              <a:avLst/>
            </a:prstGeom>
            <a:noFill/>
            <a:ln w="2">
              <a:solidFill>
                <a:srgbClr val="B3B3B3"/>
              </a:solidFill>
              <a:miter lim="800000"/>
              <a:headEnd/>
              <a:tailEnd/>
            </a:ln>
          </p:spPr>
          <p:txBody>
            <a:bodyPr/>
            <a:lstStyle/>
            <a:p>
              <a:endParaRPr lang="en-US"/>
            </a:p>
          </p:txBody>
        </p:sp>
        <p:sp>
          <p:nvSpPr>
            <p:cNvPr id="37915" name="Rectangle 29"/>
            <p:cNvSpPr>
              <a:spLocks noChangeArrowheads="1"/>
            </p:cNvSpPr>
            <p:nvPr/>
          </p:nvSpPr>
          <p:spPr bwMode="auto">
            <a:xfrm>
              <a:off x="1616" y="1959"/>
              <a:ext cx="770" cy="185"/>
            </a:xfrm>
            <a:prstGeom prst="rect">
              <a:avLst/>
            </a:prstGeom>
            <a:solidFill>
              <a:srgbClr val="3F9EFF"/>
            </a:solidFill>
            <a:ln w="9525">
              <a:noFill/>
              <a:miter lim="800000"/>
              <a:headEnd/>
              <a:tailEnd/>
            </a:ln>
          </p:spPr>
          <p:txBody>
            <a:bodyPr/>
            <a:lstStyle/>
            <a:p>
              <a:endParaRPr lang="en-US"/>
            </a:p>
          </p:txBody>
        </p:sp>
        <p:sp>
          <p:nvSpPr>
            <p:cNvPr id="37916" name="Rectangle 30"/>
            <p:cNvSpPr>
              <a:spLocks noChangeArrowheads="1"/>
            </p:cNvSpPr>
            <p:nvPr/>
          </p:nvSpPr>
          <p:spPr bwMode="auto">
            <a:xfrm>
              <a:off x="1616" y="1959"/>
              <a:ext cx="770" cy="185"/>
            </a:xfrm>
            <a:prstGeom prst="rect">
              <a:avLst/>
            </a:prstGeom>
            <a:noFill/>
            <a:ln w="2">
              <a:solidFill>
                <a:srgbClr val="B3B3B3"/>
              </a:solidFill>
              <a:miter lim="800000"/>
              <a:headEnd/>
              <a:tailEnd/>
            </a:ln>
          </p:spPr>
          <p:txBody>
            <a:bodyPr/>
            <a:lstStyle/>
            <a:p>
              <a:endParaRPr lang="en-US"/>
            </a:p>
          </p:txBody>
        </p:sp>
        <p:sp>
          <p:nvSpPr>
            <p:cNvPr id="37917" name="Rectangle 31"/>
            <p:cNvSpPr>
              <a:spLocks noChangeArrowheads="1"/>
            </p:cNvSpPr>
            <p:nvPr/>
          </p:nvSpPr>
          <p:spPr bwMode="auto">
            <a:xfrm>
              <a:off x="2385" y="1959"/>
              <a:ext cx="1462" cy="185"/>
            </a:xfrm>
            <a:prstGeom prst="rect">
              <a:avLst/>
            </a:prstGeom>
            <a:solidFill>
              <a:srgbClr val="D9EEFF"/>
            </a:solidFill>
            <a:ln w="9525">
              <a:noFill/>
              <a:miter lim="800000"/>
              <a:headEnd/>
              <a:tailEnd/>
            </a:ln>
          </p:spPr>
          <p:txBody>
            <a:bodyPr/>
            <a:lstStyle/>
            <a:p>
              <a:endParaRPr lang="en-US"/>
            </a:p>
          </p:txBody>
        </p:sp>
        <p:sp>
          <p:nvSpPr>
            <p:cNvPr id="37918" name="Rectangle 32"/>
            <p:cNvSpPr>
              <a:spLocks noChangeArrowheads="1"/>
            </p:cNvSpPr>
            <p:nvPr/>
          </p:nvSpPr>
          <p:spPr bwMode="auto">
            <a:xfrm>
              <a:off x="2385" y="1959"/>
              <a:ext cx="1462" cy="185"/>
            </a:xfrm>
            <a:prstGeom prst="rect">
              <a:avLst/>
            </a:prstGeom>
            <a:noFill/>
            <a:ln w="2">
              <a:solidFill>
                <a:srgbClr val="999999"/>
              </a:solidFill>
              <a:miter lim="800000"/>
              <a:headEnd/>
              <a:tailEnd/>
            </a:ln>
          </p:spPr>
          <p:txBody>
            <a:bodyPr/>
            <a:lstStyle/>
            <a:p>
              <a:endParaRPr lang="en-US"/>
            </a:p>
          </p:txBody>
        </p:sp>
        <p:sp>
          <p:nvSpPr>
            <p:cNvPr id="37919" name="Rectangle 33"/>
            <p:cNvSpPr>
              <a:spLocks noChangeArrowheads="1"/>
            </p:cNvSpPr>
            <p:nvPr/>
          </p:nvSpPr>
          <p:spPr bwMode="auto">
            <a:xfrm>
              <a:off x="3846" y="1959"/>
              <a:ext cx="173" cy="185"/>
            </a:xfrm>
            <a:prstGeom prst="rect">
              <a:avLst/>
            </a:prstGeom>
            <a:solidFill>
              <a:srgbClr val="E6E6E6"/>
            </a:solidFill>
            <a:ln w="9525">
              <a:noFill/>
              <a:miter lim="800000"/>
              <a:headEnd/>
              <a:tailEnd/>
            </a:ln>
          </p:spPr>
          <p:txBody>
            <a:bodyPr/>
            <a:lstStyle/>
            <a:p>
              <a:endParaRPr lang="en-US"/>
            </a:p>
          </p:txBody>
        </p:sp>
        <p:sp>
          <p:nvSpPr>
            <p:cNvPr id="37920" name="Rectangle 34"/>
            <p:cNvSpPr>
              <a:spLocks noChangeArrowheads="1"/>
            </p:cNvSpPr>
            <p:nvPr/>
          </p:nvSpPr>
          <p:spPr bwMode="auto">
            <a:xfrm>
              <a:off x="3846" y="1959"/>
              <a:ext cx="173" cy="185"/>
            </a:xfrm>
            <a:prstGeom prst="rect">
              <a:avLst/>
            </a:prstGeom>
            <a:noFill/>
            <a:ln w="2">
              <a:solidFill>
                <a:srgbClr val="B3B3B3"/>
              </a:solidFill>
              <a:miter lim="800000"/>
              <a:headEnd/>
              <a:tailEnd/>
            </a:ln>
          </p:spPr>
          <p:txBody>
            <a:bodyPr/>
            <a:lstStyle/>
            <a:p>
              <a:endParaRPr lang="en-US"/>
            </a:p>
          </p:txBody>
        </p:sp>
        <p:sp>
          <p:nvSpPr>
            <p:cNvPr id="37921" name="Rectangle 35"/>
            <p:cNvSpPr>
              <a:spLocks noChangeArrowheads="1"/>
            </p:cNvSpPr>
            <p:nvPr/>
          </p:nvSpPr>
          <p:spPr bwMode="auto">
            <a:xfrm>
              <a:off x="1568" y="2254"/>
              <a:ext cx="124" cy="185"/>
            </a:xfrm>
            <a:prstGeom prst="rect">
              <a:avLst/>
            </a:prstGeom>
            <a:solidFill>
              <a:srgbClr val="0054A8"/>
            </a:solidFill>
            <a:ln w="9525">
              <a:noFill/>
              <a:miter lim="800000"/>
              <a:headEnd/>
              <a:tailEnd/>
            </a:ln>
          </p:spPr>
          <p:txBody>
            <a:bodyPr/>
            <a:lstStyle/>
            <a:p>
              <a:endParaRPr lang="en-US"/>
            </a:p>
          </p:txBody>
        </p:sp>
        <p:sp>
          <p:nvSpPr>
            <p:cNvPr id="37922" name="Rectangle 36"/>
            <p:cNvSpPr>
              <a:spLocks noChangeArrowheads="1"/>
            </p:cNvSpPr>
            <p:nvPr/>
          </p:nvSpPr>
          <p:spPr bwMode="auto">
            <a:xfrm>
              <a:off x="1568" y="2254"/>
              <a:ext cx="124" cy="185"/>
            </a:xfrm>
            <a:prstGeom prst="rect">
              <a:avLst/>
            </a:prstGeom>
            <a:noFill/>
            <a:ln w="2">
              <a:solidFill>
                <a:srgbClr val="B3B3B3"/>
              </a:solidFill>
              <a:miter lim="800000"/>
              <a:headEnd/>
              <a:tailEnd/>
            </a:ln>
          </p:spPr>
          <p:txBody>
            <a:bodyPr/>
            <a:lstStyle/>
            <a:p>
              <a:endParaRPr lang="en-US"/>
            </a:p>
          </p:txBody>
        </p:sp>
        <p:sp>
          <p:nvSpPr>
            <p:cNvPr id="37923" name="Rectangle 37"/>
            <p:cNvSpPr>
              <a:spLocks noChangeArrowheads="1"/>
            </p:cNvSpPr>
            <p:nvPr/>
          </p:nvSpPr>
          <p:spPr bwMode="auto">
            <a:xfrm>
              <a:off x="1691" y="2254"/>
              <a:ext cx="843" cy="185"/>
            </a:xfrm>
            <a:prstGeom prst="rect">
              <a:avLst/>
            </a:prstGeom>
            <a:solidFill>
              <a:srgbClr val="3F9EFF"/>
            </a:solidFill>
            <a:ln w="9525">
              <a:noFill/>
              <a:miter lim="800000"/>
              <a:headEnd/>
              <a:tailEnd/>
            </a:ln>
          </p:spPr>
          <p:txBody>
            <a:bodyPr/>
            <a:lstStyle/>
            <a:p>
              <a:endParaRPr lang="en-US"/>
            </a:p>
          </p:txBody>
        </p:sp>
        <p:sp>
          <p:nvSpPr>
            <p:cNvPr id="37924" name="Rectangle 38"/>
            <p:cNvSpPr>
              <a:spLocks noChangeArrowheads="1"/>
            </p:cNvSpPr>
            <p:nvPr/>
          </p:nvSpPr>
          <p:spPr bwMode="auto">
            <a:xfrm>
              <a:off x="1691" y="2254"/>
              <a:ext cx="843" cy="185"/>
            </a:xfrm>
            <a:prstGeom prst="rect">
              <a:avLst/>
            </a:prstGeom>
            <a:noFill/>
            <a:ln w="2">
              <a:solidFill>
                <a:srgbClr val="B3B3B3"/>
              </a:solidFill>
              <a:miter lim="800000"/>
              <a:headEnd/>
              <a:tailEnd/>
            </a:ln>
          </p:spPr>
          <p:txBody>
            <a:bodyPr/>
            <a:lstStyle/>
            <a:p>
              <a:endParaRPr lang="en-US"/>
            </a:p>
          </p:txBody>
        </p:sp>
        <p:sp>
          <p:nvSpPr>
            <p:cNvPr id="37925" name="Rectangle 39"/>
            <p:cNvSpPr>
              <a:spLocks noChangeArrowheads="1"/>
            </p:cNvSpPr>
            <p:nvPr/>
          </p:nvSpPr>
          <p:spPr bwMode="auto">
            <a:xfrm>
              <a:off x="2533" y="2254"/>
              <a:ext cx="1387" cy="185"/>
            </a:xfrm>
            <a:prstGeom prst="rect">
              <a:avLst/>
            </a:prstGeom>
            <a:solidFill>
              <a:srgbClr val="D9EEFF"/>
            </a:solidFill>
            <a:ln w="9525">
              <a:noFill/>
              <a:miter lim="800000"/>
              <a:headEnd/>
              <a:tailEnd/>
            </a:ln>
          </p:spPr>
          <p:txBody>
            <a:bodyPr/>
            <a:lstStyle/>
            <a:p>
              <a:endParaRPr lang="en-US"/>
            </a:p>
          </p:txBody>
        </p:sp>
        <p:sp>
          <p:nvSpPr>
            <p:cNvPr id="37926" name="Rectangle 40"/>
            <p:cNvSpPr>
              <a:spLocks noChangeArrowheads="1"/>
            </p:cNvSpPr>
            <p:nvPr/>
          </p:nvSpPr>
          <p:spPr bwMode="auto">
            <a:xfrm>
              <a:off x="2533" y="2254"/>
              <a:ext cx="1387" cy="185"/>
            </a:xfrm>
            <a:prstGeom prst="rect">
              <a:avLst/>
            </a:prstGeom>
            <a:noFill/>
            <a:ln w="2">
              <a:solidFill>
                <a:srgbClr val="999999"/>
              </a:solidFill>
              <a:miter lim="800000"/>
              <a:headEnd/>
              <a:tailEnd/>
            </a:ln>
          </p:spPr>
          <p:txBody>
            <a:bodyPr/>
            <a:lstStyle/>
            <a:p>
              <a:endParaRPr lang="en-US"/>
            </a:p>
          </p:txBody>
        </p:sp>
        <p:sp>
          <p:nvSpPr>
            <p:cNvPr id="37927" name="Rectangle 41"/>
            <p:cNvSpPr>
              <a:spLocks noChangeArrowheads="1"/>
            </p:cNvSpPr>
            <p:nvPr/>
          </p:nvSpPr>
          <p:spPr bwMode="auto">
            <a:xfrm>
              <a:off x="3919" y="2254"/>
              <a:ext cx="126" cy="185"/>
            </a:xfrm>
            <a:prstGeom prst="rect">
              <a:avLst/>
            </a:prstGeom>
            <a:solidFill>
              <a:srgbClr val="E6E6E6"/>
            </a:solidFill>
            <a:ln w="9525">
              <a:noFill/>
              <a:miter lim="800000"/>
              <a:headEnd/>
              <a:tailEnd/>
            </a:ln>
          </p:spPr>
          <p:txBody>
            <a:bodyPr/>
            <a:lstStyle/>
            <a:p>
              <a:endParaRPr lang="en-US"/>
            </a:p>
          </p:txBody>
        </p:sp>
        <p:sp>
          <p:nvSpPr>
            <p:cNvPr id="37928" name="Rectangle 42"/>
            <p:cNvSpPr>
              <a:spLocks noChangeArrowheads="1"/>
            </p:cNvSpPr>
            <p:nvPr/>
          </p:nvSpPr>
          <p:spPr bwMode="auto">
            <a:xfrm>
              <a:off x="3919" y="2254"/>
              <a:ext cx="126" cy="185"/>
            </a:xfrm>
            <a:prstGeom prst="rect">
              <a:avLst/>
            </a:prstGeom>
            <a:noFill/>
            <a:ln w="2">
              <a:solidFill>
                <a:srgbClr val="B3B3B3"/>
              </a:solidFill>
              <a:miter lim="800000"/>
              <a:headEnd/>
              <a:tailEnd/>
            </a:ln>
          </p:spPr>
          <p:txBody>
            <a:bodyPr/>
            <a:lstStyle/>
            <a:p>
              <a:endParaRPr lang="en-US"/>
            </a:p>
          </p:txBody>
        </p:sp>
        <p:sp>
          <p:nvSpPr>
            <p:cNvPr id="37929" name="Rectangle 43"/>
            <p:cNvSpPr>
              <a:spLocks noChangeArrowheads="1"/>
            </p:cNvSpPr>
            <p:nvPr/>
          </p:nvSpPr>
          <p:spPr bwMode="auto">
            <a:xfrm>
              <a:off x="1568" y="2549"/>
              <a:ext cx="49" cy="186"/>
            </a:xfrm>
            <a:prstGeom prst="rect">
              <a:avLst/>
            </a:prstGeom>
            <a:solidFill>
              <a:srgbClr val="0054A8"/>
            </a:solidFill>
            <a:ln w="9525">
              <a:noFill/>
              <a:miter lim="800000"/>
              <a:headEnd/>
              <a:tailEnd/>
            </a:ln>
          </p:spPr>
          <p:txBody>
            <a:bodyPr/>
            <a:lstStyle/>
            <a:p>
              <a:endParaRPr lang="en-US"/>
            </a:p>
          </p:txBody>
        </p:sp>
        <p:sp>
          <p:nvSpPr>
            <p:cNvPr id="37930" name="Rectangle 44"/>
            <p:cNvSpPr>
              <a:spLocks noChangeArrowheads="1"/>
            </p:cNvSpPr>
            <p:nvPr/>
          </p:nvSpPr>
          <p:spPr bwMode="auto">
            <a:xfrm>
              <a:off x="1568" y="2549"/>
              <a:ext cx="49" cy="186"/>
            </a:xfrm>
            <a:prstGeom prst="rect">
              <a:avLst/>
            </a:prstGeom>
            <a:noFill/>
            <a:ln w="2">
              <a:solidFill>
                <a:srgbClr val="B3B3B3"/>
              </a:solidFill>
              <a:miter lim="800000"/>
              <a:headEnd/>
              <a:tailEnd/>
            </a:ln>
          </p:spPr>
          <p:txBody>
            <a:bodyPr/>
            <a:lstStyle/>
            <a:p>
              <a:endParaRPr lang="en-US"/>
            </a:p>
          </p:txBody>
        </p:sp>
        <p:sp>
          <p:nvSpPr>
            <p:cNvPr id="37931" name="Rectangle 45"/>
            <p:cNvSpPr>
              <a:spLocks noChangeArrowheads="1"/>
            </p:cNvSpPr>
            <p:nvPr/>
          </p:nvSpPr>
          <p:spPr bwMode="auto">
            <a:xfrm>
              <a:off x="1616" y="2549"/>
              <a:ext cx="621" cy="186"/>
            </a:xfrm>
            <a:prstGeom prst="rect">
              <a:avLst/>
            </a:prstGeom>
            <a:solidFill>
              <a:srgbClr val="3F9EFF"/>
            </a:solidFill>
            <a:ln w="9525">
              <a:noFill/>
              <a:miter lim="800000"/>
              <a:headEnd/>
              <a:tailEnd/>
            </a:ln>
          </p:spPr>
          <p:txBody>
            <a:bodyPr/>
            <a:lstStyle/>
            <a:p>
              <a:endParaRPr lang="en-US"/>
            </a:p>
          </p:txBody>
        </p:sp>
        <p:sp>
          <p:nvSpPr>
            <p:cNvPr id="37932" name="Rectangle 46"/>
            <p:cNvSpPr>
              <a:spLocks noChangeArrowheads="1"/>
            </p:cNvSpPr>
            <p:nvPr/>
          </p:nvSpPr>
          <p:spPr bwMode="auto">
            <a:xfrm>
              <a:off x="1616" y="2549"/>
              <a:ext cx="621" cy="186"/>
            </a:xfrm>
            <a:prstGeom prst="rect">
              <a:avLst/>
            </a:prstGeom>
            <a:noFill/>
            <a:ln w="2">
              <a:solidFill>
                <a:srgbClr val="B3B3B3"/>
              </a:solidFill>
              <a:miter lim="800000"/>
              <a:headEnd/>
              <a:tailEnd/>
            </a:ln>
          </p:spPr>
          <p:txBody>
            <a:bodyPr/>
            <a:lstStyle/>
            <a:p>
              <a:endParaRPr lang="en-US"/>
            </a:p>
          </p:txBody>
        </p:sp>
        <p:sp>
          <p:nvSpPr>
            <p:cNvPr id="37933" name="Rectangle 47"/>
            <p:cNvSpPr>
              <a:spLocks noChangeArrowheads="1"/>
            </p:cNvSpPr>
            <p:nvPr/>
          </p:nvSpPr>
          <p:spPr bwMode="auto">
            <a:xfrm>
              <a:off x="2236" y="2549"/>
              <a:ext cx="1684" cy="186"/>
            </a:xfrm>
            <a:prstGeom prst="rect">
              <a:avLst/>
            </a:prstGeom>
            <a:solidFill>
              <a:srgbClr val="D9EEFF"/>
            </a:solidFill>
            <a:ln w="9525">
              <a:noFill/>
              <a:miter lim="800000"/>
              <a:headEnd/>
              <a:tailEnd/>
            </a:ln>
          </p:spPr>
          <p:txBody>
            <a:bodyPr/>
            <a:lstStyle/>
            <a:p>
              <a:endParaRPr lang="en-US"/>
            </a:p>
          </p:txBody>
        </p:sp>
        <p:sp>
          <p:nvSpPr>
            <p:cNvPr id="37934" name="Rectangle 48"/>
            <p:cNvSpPr>
              <a:spLocks noChangeArrowheads="1"/>
            </p:cNvSpPr>
            <p:nvPr/>
          </p:nvSpPr>
          <p:spPr bwMode="auto">
            <a:xfrm>
              <a:off x="2236" y="2549"/>
              <a:ext cx="1684" cy="186"/>
            </a:xfrm>
            <a:prstGeom prst="rect">
              <a:avLst/>
            </a:prstGeom>
            <a:noFill/>
            <a:ln w="2">
              <a:solidFill>
                <a:srgbClr val="999999"/>
              </a:solidFill>
              <a:miter lim="800000"/>
              <a:headEnd/>
              <a:tailEnd/>
            </a:ln>
          </p:spPr>
          <p:txBody>
            <a:bodyPr/>
            <a:lstStyle/>
            <a:p>
              <a:endParaRPr lang="en-US"/>
            </a:p>
          </p:txBody>
        </p:sp>
        <p:sp>
          <p:nvSpPr>
            <p:cNvPr id="37935" name="Rectangle 49"/>
            <p:cNvSpPr>
              <a:spLocks noChangeArrowheads="1"/>
            </p:cNvSpPr>
            <p:nvPr/>
          </p:nvSpPr>
          <p:spPr bwMode="auto">
            <a:xfrm>
              <a:off x="3919" y="2549"/>
              <a:ext cx="100" cy="186"/>
            </a:xfrm>
            <a:prstGeom prst="rect">
              <a:avLst/>
            </a:prstGeom>
            <a:solidFill>
              <a:srgbClr val="E6E6E6"/>
            </a:solidFill>
            <a:ln w="9525">
              <a:noFill/>
              <a:miter lim="800000"/>
              <a:headEnd/>
              <a:tailEnd/>
            </a:ln>
          </p:spPr>
          <p:txBody>
            <a:bodyPr/>
            <a:lstStyle/>
            <a:p>
              <a:endParaRPr lang="en-US"/>
            </a:p>
          </p:txBody>
        </p:sp>
        <p:sp>
          <p:nvSpPr>
            <p:cNvPr id="37936" name="Rectangle 50"/>
            <p:cNvSpPr>
              <a:spLocks noChangeArrowheads="1"/>
            </p:cNvSpPr>
            <p:nvPr/>
          </p:nvSpPr>
          <p:spPr bwMode="auto">
            <a:xfrm>
              <a:off x="3919" y="2549"/>
              <a:ext cx="100" cy="186"/>
            </a:xfrm>
            <a:prstGeom prst="rect">
              <a:avLst/>
            </a:prstGeom>
            <a:noFill/>
            <a:ln w="2">
              <a:solidFill>
                <a:srgbClr val="B3B3B3"/>
              </a:solidFill>
              <a:miter lim="800000"/>
              <a:headEnd/>
              <a:tailEnd/>
            </a:ln>
          </p:spPr>
          <p:txBody>
            <a:bodyPr/>
            <a:lstStyle/>
            <a:p>
              <a:endParaRPr lang="en-US"/>
            </a:p>
          </p:txBody>
        </p:sp>
        <p:sp>
          <p:nvSpPr>
            <p:cNvPr id="37937" name="Rectangle 51"/>
            <p:cNvSpPr>
              <a:spLocks noChangeArrowheads="1"/>
            </p:cNvSpPr>
            <p:nvPr/>
          </p:nvSpPr>
          <p:spPr bwMode="auto">
            <a:xfrm>
              <a:off x="1568" y="2844"/>
              <a:ext cx="74" cy="186"/>
            </a:xfrm>
            <a:prstGeom prst="rect">
              <a:avLst/>
            </a:prstGeom>
            <a:solidFill>
              <a:srgbClr val="0054A8"/>
            </a:solidFill>
            <a:ln w="9525">
              <a:noFill/>
              <a:miter lim="800000"/>
              <a:headEnd/>
              <a:tailEnd/>
            </a:ln>
          </p:spPr>
          <p:txBody>
            <a:bodyPr/>
            <a:lstStyle/>
            <a:p>
              <a:endParaRPr lang="en-US"/>
            </a:p>
          </p:txBody>
        </p:sp>
        <p:sp>
          <p:nvSpPr>
            <p:cNvPr id="37938" name="Rectangle 52"/>
            <p:cNvSpPr>
              <a:spLocks noChangeArrowheads="1"/>
            </p:cNvSpPr>
            <p:nvPr/>
          </p:nvSpPr>
          <p:spPr bwMode="auto">
            <a:xfrm>
              <a:off x="1568" y="2844"/>
              <a:ext cx="74" cy="186"/>
            </a:xfrm>
            <a:prstGeom prst="rect">
              <a:avLst/>
            </a:prstGeom>
            <a:noFill/>
            <a:ln w="2">
              <a:solidFill>
                <a:srgbClr val="B3B3B3"/>
              </a:solidFill>
              <a:miter lim="800000"/>
              <a:headEnd/>
              <a:tailEnd/>
            </a:ln>
          </p:spPr>
          <p:txBody>
            <a:bodyPr/>
            <a:lstStyle/>
            <a:p>
              <a:endParaRPr lang="en-US"/>
            </a:p>
          </p:txBody>
        </p:sp>
        <p:sp>
          <p:nvSpPr>
            <p:cNvPr id="37939" name="Rectangle 53"/>
            <p:cNvSpPr>
              <a:spLocks noChangeArrowheads="1"/>
            </p:cNvSpPr>
            <p:nvPr/>
          </p:nvSpPr>
          <p:spPr bwMode="auto">
            <a:xfrm>
              <a:off x="1641" y="2844"/>
              <a:ext cx="745" cy="186"/>
            </a:xfrm>
            <a:prstGeom prst="rect">
              <a:avLst/>
            </a:prstGeom>
            <a:solidFill>
              <a:srgbClr val="3F9EFF"/>
            </a:solidFill>
            <a:ln w="9525">
              <a:noFill/>
              <a:miter lim="800000"/>
              <a:headEnd/>
              <a:tailEnd/>
            </a:ln>
          </p:spPr>
          <p:txBody>
            <a:bodyPr/>
            <a:lstStyle/>
            <a:p>
              <a:endParaRPr lang="en-US"/>
            </a:p>
          </p:txBody>
        </p:sp>
        <p:sp>
          <p:nvSpPr>
            <p:cNvPr id="37940" name="Rectangle 54"/>
            <p:cNvSpPr>
              <a:spLocks noChangeArrowheads="1"/>
            </p:cNvSpPr>
            <p:nvPr/>
          </p:nvSpPr>
          <p:spPr bwMode="auto">
            <a:xfrm>
              <a:off x="1641" y="2844"/>
              <a:ext cx="745" cy="186"/>
            </a:xfrm>
            <a:prstGeom prst="rect">
              <a:avLst/>
            </a:prstGeom>
            <a:noFill/>
            <a:ln w="2">
              <a:solidFill>
                <a:srgbClr val="B3B3B3"/>
              </a:solidFill>
              <a:miter lim="800000"/>
              <a:headEnd/>
              <a:tailEnd/>
            </a:ln>
          </p:spPr>
          <p:txBody>
            <a:bodyPr/>
            <a:lstStyle/>
            <a:p>
              <a:endParaRPr lang="en-US"/>
            </a:p>
          </p:txBody>
        </p:sp>
        <p:sp>
          <p:nvSpPr>
            <p:cNvPr id="37941" name="Rectangle 55"/>
            <p:cNvSpPr>
              <a:spLocks noChangeArrowheads="1"/>
            </p:cNvSpPr>
            <p:nvPr/>
          </p:nvSpPr>
          <p:spPr bwMode="auto">
            <a:xfrm>
              <a:off x="2385" y="2844"/>
              <a:ext cx="1462" cy="186"/>
            </a:xfrm>
            <a:prstGeom prst="rect">
              <a:avLst/>
            </a:prstGeom>
            <a:solidFill>
              <a:srgbClr val="D9EEFF"/>
            </a:solidFill>
            <a:ln w="9525">
              <a:noFill/>
              <a:miter lim="800000"/>
              <a:headEnd/>
              <a:tailEnd/>
            </a:ln>
          </p:spPr>
          <p:txBody>
            <a:bodyPr/>
            <a:lstStyle/>
            <a:p>
              <a:endParaRPr lang="en-US"/>
            </a:p>
          </p:txBody>
        </p:sp>
        <p:sp>
          <p:nvSpPr>
            <p:cNvPr id="37942" name="Rectangle 56"/>
            <p:cNvSpPr>
              <a:spLocks noChangeArrowheads="1"/>
            </p:cNvSpPr>
            <p:nvPr/>
          </p:nvSpPr>
          <p:spPr bwMode="auto">
            <a:xfrm>
              <a:off x="2385" y="2844"/>
              <a:ext cx="1462" cy="186"/>
            </a:xfrm>
            <a:prstGeom prst="rect">
              <a:avLst/>
            </a:prstGeom>
            <a:noFill/>
            <a:ln w="2">
              <a:solidFill>
                <a:srgbClr val="999999"/>
              </a:solidFill>
              <a:miter lim="800000"/>
              <a:headEnd/>
              <a:tailEnd/>
            </a:ln>
          </p:spPr>
          <p:txBody>
            <a:bodyPr/>
            <a:lstStyle/>
            <a:p>
              <a:endParaRPr lang="en-US"/>
            </a:p>
          </p:txBody>
        </p:sp>
        <p:sp>
          <p:nvSpPr>
            <p:cNvPr id="37943" name="Rectangle 57"/>
            <p:cNvSpPr>
              <a:spLocks noChangeArrowheads="1"/>
            </p:cNvSpPr>
            <p:nvPr/>
          </p:nvSpPr>
          <p:spPr bwMode="auto">
            <a:xfrm>
              <a:off x="3846" y="2844"/>
              <a:ext cx="199" cy="186"/>
            </a:xfrm>
            <a:prstGeom prst="rect">
              <a:avLst/>
            </a:prstGeom>
            <a:solidFill>
              <a:srgbClr val="E6E6E6"/>
            </a:solidFill>
            <a:ln w="9525">
              <a:noFill/>
              <a:miter lim="800000"/>
              <a:headEnd/>
              <a:tailEnd/>
            </a:ln>
          </p:spPr>
          <p:txBody>
            <a:bodyPr/>
            <a:lstStyle/>
            <a:p>
              <a:endParaRPr lang="en-US"/>
            </a:p>
          </p:txBody>
        </p:sp>
        <p:sp>
          <p:nvSpPr>
            <p:cNvPr id="37944" name="Rectangle 58"/>
            <p:cNvSpPr>
              <a:spLocks noChangeArrowheads="1"/>
            </p:cNvSpPr>
            <p:nvPr/>
          </p:nvSpPr>
          <p:spPr bwMode="auto">
            <a:xfrm>
              <a:off x="3846" y="2844"/>
              <a:ext cx="199" cy="186"/>
            </a:xfrm>
            <a:prstGeom prst="rect">
              <a:avLst/>
            </a:prstGeom>
            <a:noFill/>
            <a:ln w="2">
              <a:solidFill>
                <a:srgbClr val="B3B3B3"/>
              </a:solidFill>
              <a:miter lim="800000"/>
              <a:headEnd/>
              <a:tailEnd/>
            </a:ln>
          </p:spPr>
          <p:txBody>
            <a:bodyPr/>
            <a:lstStyle/>
            <a:p>
              <a:endParaRPr lang="en-US"/>
            </a:p>
          </p:txBody>
        </p:sp>
        <p:sp>
          <p:nvSpPr>
            <p:cNvPr id="37945" name="Line 59"/>
            <p:cNvSpPr>
              <a:spLocks noChangeShapeType="1"/>
            </p:cNvSpPr>
            <p:nvPr/>
          </p:nvSpPr>
          <p:spPr bwMode="auto">
            <a:xfrm flipV="1">
              <a:off x="1568" y="1314"/>
              <a:ext cx="1" cy="1770"/>
            </a:xfrm>
            <a:prstGeom prst="line">
              <a:avLst/>
            </a:prstGeom>
            <a:noFill/>
            <a:ln w="2">
              <a:solidFill>
                <a:srgbClr val="B3B3B3"/>
              </a:solidFill>
              <a:round/>
              <a:headEnd/>
              <a:tailEnd/>
            </a:ln>
          </p:spPr>
          <p:txBody>
            <a:bodyPr/>
            <a:lstStyle/>
            <a:p>
              <a:endParaRPr lang="en-US"/>
            </a:p>
          </p:txBody>
        </p:sp>
        <p:sp>
          <p:nvSpPr>
            <p:cNvPr id="37946" name="Rectangle 60"/>
            <p:cNvSpPr>
              <a:spLocks noChangeArrowheads="1"/>
            </p:cNvSpPr>
            <p:nvPr/>
          </p:nvSpPr>
          <p:spPr bwMode="auto">
            <a:xfrm>
              <a:off x="1201" y="2866"/>
              <a:ext cx="317"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60 plus</a:t>
              </a:r>
              <a:endParaRPr lang="en-US"/>
            </a:p>
          </p:txBody>
        </p:sp>
        <p:sp>
          <p:nvSpPr>
            <p:cNvPr id="37947" name="Rectangle 61"/>
            <p:cNvSpPr>
              <a:spLocks noChangeArrowheads="1"/>
            </p:cNvSpPr>
            <p:nvPr/>
          </p:nvSpPr>
          <p:spPr bwMode="auto">
            <a:xfrm>
              <a:off x="1157" y="2571"/>
              <a:ext cx="356"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50 to 59</a:t>
              </a:r>
              <a:endParaRPr lang="en-US"/>
            </a:p>
          </p:txBody>
        </p:sp>
        <p:sp>
          <p:nvSpPr>
            <p:cNvPr id="37948" name="Rectangle 62"/>
            <p:cNvSpPr>
              <a:spLocks noChangeArrowheads="1"/>
            </p:cNvSpPr>
            <p:nvPr/>
          </p:nvSpPr>
          <p:spPr bwMode="auto">
            <a:xfrm>
              <a:off x="1157" y="2276"/>
              <a:ext cx="356"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40 to 49</a:t>
              </a:r>
              <a:endParaRPr lang="en-US"/>
            </a:p>
          </p:txBody>
        </p:sp>
        <p:sp>
          <p:nvSpPr>
            <p:cNvPr id="37949" name="Rectangle 63"/>
            <p:cNvSpPr>
              <a:spLocks noChangeArrowheads="1"/>
            </p:cNvSpPr>
            <p:nvPr/>
          </p:nvSpPr>
          <p:spPr bwMode="auto">
            <a:xfrm>
              <a:off x="1157" y="1981"/>
              <a:ext cx="356"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30 to 39</a:t>
              </a:r>
              <a:endParaRPr lang="en-US"/>
            </a:p>
          </p:txBody>
        </p:sp>
        <p:sp>
          <p:nvSpPr>
            <p:cNvPr id="37950" name="Rectangle 64"/>
            <p:cNvSpPr>
              <a:spLocks noChangeArrowheads="1"/>
            </p:cNvSpPr>
            <p:nvPr/>
          </p:nvSpPr>
          <p:spPr bwMode="auto">
            <a:xfrm>
              <a:off x="1157" y="1686"/>
              <a:ext cx="356" cy="144"/>
            </a:xfrm>
            <a:prstGeom prst="rect">
              <a:avLst/>
            </a:prstGeom>
            <a:noFill/>
            <a:ln w="9525">
              <a:noFill/>
              <a:miter lim="800000"/>
              <a:headEnd/>
              <a:tailEnd/>
            </a:ln>
          </p:spPr>
          <p:txBody>
            <a:bodyPr wrap="none" lIns="0" tIns="0" rIns="0" bIns="0">
              <a:spAutoFit/>
            </a:bodyPr>
            <a:lstStyle/>
            <a:p>
              <a:r>
                <a:rPr lang="en-US" sz="1500">
                  <a:solidFill>
                    <a:srgbClr val="000000"/>
                  </a:solidFill>
                  <a:latin typeface="Arial Narrow" pitchFamily="34" charset="0"/>
                </a:rPr>
                <a:t>18 to 29</a:t>
              </a:r>
              <a:endParaRPr lang="en-US"/>
            </a:p>
          </p:txBody>
        </p:sp>
        <p:sp>
          <p:nvSpPr>
            <p:cNvPr id="37951" name="Rectangle 65"/>
            <p:cNvSpPr>
              <a:spLocks noChangeArrowheads="1"/>
            </p:cNvSpPr>
            <p:nvPr/>
          </p:nvSpPr>
          <p:spPr bwMode="auto">
            <a:xfrm>
              <a:off x="1295" y="1391"/>
              <a:ext cx="210" cy="145"/>
            </a:xfrm>
            <a:prstGeom prst="rect">
              <a:avLst/>
            </a:prstGeom>
            <a:noFill/>
            <a:ln w="9525">
              <a:noFill/>
              <a:miter lim="800000"/>
              <a:headEnd/>
              <a:tailEnd/>
            </a:ln>
          </p:spPr>
          <p:txBody>
            <a:bodyPr wrap="none" lIns="0" tIns="0" rIns="0" bIns="0">
              <a:spAutoFit/>
            </a:bodyPr>
            <a:lstStyle/>
            <a:p>
              <a:r>
                <a:rPr lang="en-CA" sz="1500">
                  <a:solidFill>
                    <a:srgbClr val="000000"/>
                  </a:solidFill>
                  <a:latin typeface="Arial Narrow" pitchFamily="34" charset="0"/>
                </a:rPr>
                <a:t>Total</a:t>
              </a:r>
              <a:endParaRPr lang="en-US"/>
            </a:p>
          </p:txBody>
        </p:sp>
        <p:sp>
          <p:nvSpPr>
            <p:cNvPr id="37952" name="Rectangle 66"/>
            <p:cNvSpPr>
              <a:spLocks noChangeArrowheads="1"/>
            </p:cNvSpPr>
            <p:nvPr/>
          </p:nvSpPr>
          <p:spPr bwMode="auto">
            <a:xfrm>
              <a:off x="1567" y="1388"/>
              <a:ext cx="58"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a:t>
              </a:r>
              <a:endParaRPr lang="en-US"/>
            </a:p>
          </p:txBody>
        </p:sp>
        <p:sp>
          <p:nvSpPr>
            <p:cNvPr id="37953" name="Rectangle 67"/>
            <p:cNvSpPr>
              <a:spLocks noChangeArrowheads="1"/>
            </p:cNvSpPr>
            <p:nvPr/>
          </p:nvSpPr>
          <p:spPr bwMode="auto">
            <a:xfrm>
              <a:off x="2359" y="1388"/>
              <a:ext cx="117"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35</a:t>
              </a:r>
              <a:endParaRPr lang="en-US"/>
            </a:p>
          </p:txBody>
        </p:sp>
        <p:sp>
          <p:nvSpPr>
            <p:cNvPr id="37954" name="Rectangle 68"/>
            <p:cNvSpPr>
              <a:spLocks noChangeArrowheads="1"/>
            </p:cNvSpPr>
            <p:nvPr/>
          </p:nvSpPr>
          <p:spPr bwMode="auto">
            <a:xfrm>
              <a:off x="3689" y="1388"/>
              <a:ext cx="117"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56</a:t>
              </a:r>
              <a:endParaRPr lang="en-US"/>
            </a:p>
          </p:txBody>
        </p:sp>
        <p:sp>
          <p:nvSpPr>
            <p:cNvPr id="37955" name="Rectangle 69"/>
            <p:cNvSpPr>
              <a:spLocks noChangeArrowheads="1"/>
            </p:cNvSpPr>
            <p:nvPr/>
          </p:nvSpPr>
          <p:spPr bwMode="auto">
            <a:xfrm>
              <a:off x="3943" y="1383"/>
              <a:ext cx="58"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5</a:t>
              </a:r>
              <a:endParaRPr lang="en-US"/>
            </a:p>
          </p:txBody>
        </p:sp>
        <p:sp>
          <p:nvSpPr>
            <p:cNvPr id="37956" name="Rectangle 70"/>
            <p:cNvSpPr>
              <a:spLocks noChangeArrowheads="1"/>
            </p:cNvSpPr>
            <p:nvPr/>
          </p:nvSpPr>
          <p:spPr bwMode="auto">
            <a:xfrm>
              <a:off x="1570" y="1678"/>
              <a:ext cx="58"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a:t>
              </a:r>
              <a:endParaRPr lang="en-US"/>
            </a:p>
          </p:txBody>
        </p:sp>
        <p:sp>
          <p:nvSpPr>
            <p:cNvPr id="37957" name="Rectangle 71"/>
            <p:cNvSpPr>
              <a:spLocks noChangeArrowheads="1"/>
            </p:cNvSpPr>
            <p:nvPr/>
          </p:nvSpPr>
          <p:spPr bwMode="auto">
            <a:xfrm>
              <a:off x="2855" y="1683"/>
              <a:ext cx="117"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55</a:t>
              </a:r>
              <a:endParaRPr lang="en-US"/>
            </a:p>
          </p:txBody>
        </p:sp>
        <p:sp>
          <p:nvSpPr>
            <p:cNvPr id="37958" name="Rectangle 72"/>
            <p:cNvSpPr>
              <a:spLocks noChangeArrowheads="1"/>
            </p:cNvSpPr>
            <p:nvPr/>
          </p:nvSpPr>
          <p:spPr bwMode="auto">
            <a:xfrm>
              <a:off x="3789" y="1683"/>
              <a:ext cx="117"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40</a:t>
              </a:r>
              <a:endParaRPr lang="en-US"/>
            </a:p>
          </p:txBody>
        </p:sp>
        <p:sp>
          <p:nvSpPr>
            <p:cNvPr id="37959" name="Rectangle 73"/>
            <p:cNvSpPr>
              <a:spLocks noChangeArrowheads="1"/>
            </p:cNvSpPr>
            <p:nvPr/>
          </p:nvSpPr>
          <p:spPr bwMode="auto">
            <a:xfrm>
              <a:off x="3993" y="1678"/>
              <a:ext cx="58"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2</a:t>
              </a:r>
              <a:endParaRPr lang="en-US"/>
            </a:p>
          </p:txBody>
        </p:sp>
        <p:sp>
          <p:nvSpPr>
            <p:cNvPr id="37960" name="Rectangle 74"/>
            <p:cNvSpPr>
              <a:spLocks noChangeArrowheads="1"/>
            </p:cNvSpPr>
            <p:nvPr/>
          </p:nvSpPr>
          <p:spPr bwMode="auto">
            <a:xfrm>
              <a:off x="1561" y="1978"/>
              <a:ext cx="58"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2</a:t>
              </a:r>
              <a:endParaRPr lang="en-US"/>
            </a:p>
          </p:txBody>
        </p:sp>
        <p:sp>
          <p:nvSpPr>
            <p:cNvPr id="37961" name="Rectangle 75"/>
            <p:cNvSpPr>
              <a:spLocks noChangeArrowheads="1"/>
            </p:cNvSpPr>
            <p:nvPr/>
          </p:nvSpPr>
          <p:spPr bwMode="auto">
            <a:xfrm>
              <a:off x="2235" y="1978"/>
              <a:ext cx="117"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31</a:t>
              </a:r>
              <a:endParaRPr lang="en-US"/>
            </a:p>
          </p:txBody>
        </p:sp>
        <p:sp>
          <p:nvSpPr>
            <p:cNvPr id="37962" name="Rectangle 76"/>
            <p:cNvSpPr>
              <a:spLocks noChangeArrowheads="1"/>
            </p:cNvSpPr>
            <p:nvPr/>
          </p:nvSpPr>
          <p:spPr bwMode="auto">
            <a:xfrm>
              <a:off x="3640" y="1978"/>
              <a:ext cx="117"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59</a:t>
              </a:r>
              <a:endParaRPr lang="en-US"/>
            </a:p>
          </p:txBody>
        </p:sp>
        <p:sp>
          <p:nvSpPr>
            <p:cNvPr id="37963" name="Rectangle 77"/>
            <p:cNvSpPr>
              <a:spLocks noChangeArrowheads="1"/>
            </p:cNvSpPr>
            <p:nvPr/>
          </p:nvSpPr>
          <p:spPr bwMode="auto">
            <a:xfrm>
              <a:off x="3944" y="1973"/>
              <a:ext cx="58"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7</a:t>
              </a:r>
              <a:endParaRPr lang="en-US"/>
            </a:p>
          </p:txBody>
        </p:sp>
        <p:sp>
          <p:nvSpPr>
            <p:cNvPr id="37964" name="Rectangle 78"/>
            <p:cNvSpPr>
              <a:spLocks noChangeArrowheads="1"/>
            </p:cNvSpPr>
            <p:nvPr/>
          </p:nvSpPr>
          <p:spPr bwMode="auto">
            <a:xfrm>
              <a:off x="1616" y="2273"/>
              <a:ext cx="58"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5</a:t>
              </a:r>
              <a:endParaRPr lang="en-US"/>
            </a:p>
          </p:txBody>
        </p:sp>
        <p:sp>
          <p:nvSpPr>
            <p:cNvPr id="37965" name="Rectangle 79"/>
            <p:cNvSpPr>
              <a:spLocks noChangeArrowheads="1"/>
            </p:cNvSpPr>
            <p:nvPr/>
          </p:nvSpPr>
          <p:spPr bwMode="auto">
            <a:xfrm>
              <a:off x="2384" y="2273"/>
              <a:ext cx="117"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34</a:t>
              </a:r>
              <a:endParaRPr lang="en-US"/>
            </a:p>
          </p:txBody>
        </p:sp>
        <p:sp>
          <p:nvSpPr>
            <p:cNvPr id="37966" name="Rectangle 80"/>
            <p:cNvSpPr>
              <a:spLocks noChangeArrowheads="1"/>
            </p:cNvSpPr>
            <p:nvPr/>
          </p:nvSpPr>
          <p:spPr bwMode="auto">
            <a:xfrm>
              <a:off x="3714" y="2273"/>
              <a:ext cx="117"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56</a:t>
              </a:r>
              <a:endParaRPr lang="en-US"/>
            </a:p>
          </p:txBody>
        </p:sp>
        <p:sp>
          <p:nvSpPr>
            <p:cNvPr id="37967" name="Rectangle 81"/>
            <p:cNvSpPr>
              <a:spLocks noChangeArrowheads="1"/>
            </p:cNvSpPr>
            <p:nvPr/>
          </p:nvSpPr>
          <p:spPr bwMode="auto">
            <a:xfrm>
              <a:off x="3961" y="2263"/>
              <a:ext cx="58"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5</a:t>
              </a:r>
              <a:endParaRPr lang="en-US"/>
            </a:p>
          </p:txBody>
        </p:sp>
        <p:sp>
          <p:nvSpPr>
            <p:cNvPr id="37968" name="Rectangle 82"/>
            <p:cNvSpPr>
              <a:spLocks noChangeArrowheads="1"/>
            </p:cNvSpPr>
            <p:nvPr/>
          </p:nvSpPr>
          <p:spPr bwMode="auto">
            <a:xfrm>
              <a:off x="1562" y="2568"/>
              <a:ext cx="58"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2</a:t>
              </a:r>
              <a:endParaRPr lang="en-US"/>
            </a:p>
          </p:txBody>
        </p:sp>
        <p:sp>
          <p:nvSpPr>
            <p:cNvPr id="37969" name="Rectangle 83"/>
            <p:cNvSpPr>
              <a:spLocks noChangeArrowheads="1"/>
            </p:cNvSpPr>
            <p:nvPr/>
          </p:nvSpPr>
          <p:spPr bwMode="auto">
            <a:xfrm>
              <a:off x="2086" y="2568"/>
              <a:ext cx="117"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25</a:t>
              </a:r>
              <a:endParaRPr lang="en-US"/>
            </a:p>
          </p:txBody>
        </p:sp>
        <p:sp>
          <p:nvSpPr>
            <p:cNvPr id="37970" name="Rectangle 84"/>
            <p:cNvSpPr>
              <a:spLocks noChangeArrowheads="1"/>
            </p:cNvSpPr>
            <p:nvPr/>
          </p:nvSpPr>
          <p:spPr bwMode="auto">
            <a:xfrm>
              <a:off x="3714" y="2568"/>
              <a:ext cx="117"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68</a:t>
              </a:r>
              <a:endParaRPr lang="en-US"/>
            </a:p>
          </p:txBody>
        </p:sp>
        <p:sp>
          <p:nvSpPr>
            <p:cNvPr id="37971" name="Rectangle 85"/>
            <p:cNvSpPr>
              <a:spLocks noChangeArrowheads="1"/>
            </p:cNvSpPr>
            <p:nvPr/>
          </p:nvSpPr>
          <p:spPr bwMode="auto">
            <a:xfrm>
              <a:off x="3938" y="2564"/>
              <a:ext cx="58"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4</a:t>
              </a:r>
              <a:endParaRPr lang="en-US"/>
            </a:p>
          </p:txBody>
        </p:sp>
        <p:sp>
          <p:nvSpPr>
            <p:cNvPr id="37972" name="Rectangle 86"/>
            <p:cNvSpPr>
              <a:spLocks noChangeArrowheads="1"/>
            </p:cNvSpPr>
            <p:nvPr/>
          </p:nvSpPr>
          <p:spPr bwMode="auto">
            <a:xfrm>
              <a:off x="1577" y="2857"/>
              <a:ext cx="58"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a:t>
              </a:r>
              <a:endParaRPr lang="en-US"/>
            </a:p>
          </p:txBody>
        </p:sp>
        <p:sp>
          <p:nvSpPr>
            <p:cNvPr id="37973" name="Rectangle 87"/>
            <p:cNvSpPr>
              <a:spLocks noChangeArrowheads="1"/>
            </p:cNvSpPr>
            <p:nvPr/>
          </p:nvSpPr>
          <p:spPr bwMode="auto">
            <a:xfrm>
              <a:off x="2230" y="2864"/>
              <a:ext cx="117" cy="154"/>
            </a:xfrm>
            <a:prstGeom prst="rect">
              <a:avLst/>
            </a:prstGeom>
            <a:noFill/>
            <a:ln w="9525">
              <a:noFill/>
              <a:miter lim="800000"/>
              <a:headEnd/>
              <a:tailEnd/>
            </a:ln>
          </p:spPr>
          <p:txBody>
            <a:bodyPr wrap="none" lIns="0" tIns="0" rIns="0" bIns="0">
              <a:spAutoFit/>
            </a:bodyPr>
            <a:lstStyle/>
            <a:p>
              <a:r>
                <a:rPr lang="en-US" sz="1600" b="1">
                  <a:solidFill>
                    <a:srgbClr val="FFFFFF"/>
                  </a:solidFill>
                  <a:latin typeface="Arial Narrow" pitchFamily="34" charset="0"/>
                </a:rPr>
                <a:t>30</a:t>
              </a:r>
              <a:endParaRPr lang="en-US"/>
            </a:p>
          </p:txBody>
        </p:sp>
        <p:sp>
          <p:nvSpPr>
            <p:cNvPr id="37974" name="Rectangle 88"/>
            <p:cNvSpPr>
              <a:spLocks noChangeArrowheads="1"/>
            </p:cNvSpPr>
            <p:nvPr/>
          </p:nvSpPr>
          <p:spPr bwMode="auto">
            <a:xfrm>
              <a:off x="3640" y="2864"/>
              <a:ext cx="117"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59</a:t>
              </a:r>
              <a:endParaRPr lang="en-US"/>
            </a:p>
          </p:txBody>
        </p:sp>
        <p:sp>
          <p:nvSpPr>
            <p:cNvPr id="37975" name="Rectangle 89"/>
            <p:cNvSpPr>
              <a:spLocks noChangeArrowheads="1"/>
            </p:cNvSpPr>
            <p:nvPr/>
          </p:nvSpPr>
          <p:spPr bwMode="auto">
            <a:xfrm>
              <a:off x="3966" y="2858"/>
              <a:ext cx="58" cy="154"/>
            </a:xfrm>
            <a:prstGeom prst="rect">
              <a:avLst/>
            </a:prstGeom>
            <a:noFill/>
            <a:ln w="9525">
              <a:noFill/>
              <a:miter lim="800000"/>
              <a:headEnd/>
              <a:tailEnd/>
            </a:ln>
          </p:spPr>
          <p:txBody>
            <a:bodyPr wrap="none" lIns="0" tIns="0" rIns="0" bIns="0">
              <a:spAutoFit/>
            </a:bodyPr>
            <a:lstStyle/>
            <a:p>
              <a:r>
                <a:rPr lang="en-US" sz="1600" b="1">
                  <a:solidFill>
                    <a:srgbClr val="000000"/>
                  </a:solidFill>
                  <a:latin typeface="Arial Narrow" pitchFamily="34" charset="0"/>
                </a:rPr>
                <a:t>8</a:t>
              </a:r>
              <a:endParaRPr lang="en-US"/>
            </a:p>
          </p:txBody>
        </p:sp>
        <p:sp>
          <p:nvSpPr>
            <p:cNvPr id="37976" name="Rectangle 90"/>
            <p:cNvSpPr>
              <a:spLocks noChangeArrowheads="1"/>
            </p:cNvSpPr>
            <p:nvPr/>
          </p:nvSpPr>
          <p:spPr bwMode="auto">
            <a:xfrm>
              <a:off x="1459" y="3281"/>
              <a:ext cx="118" cy="118"/>
            </a:xfrm>
            <a:prstGeom prst="rect">
              <a:avLst/>
            </a:prstGeom>
            <a:solidFill>
              <a:srgbClr val="0054A8"/>
            </a:solidFill>
            <a:ln w="9525">
              <a:noFill/>
              <a:miter lim="800000"/>
              <a:headEnd/>
              <a:tailEnd/>
            </a:ln>
          </p:spPr>
          <p:txBody>
            <a:bodyPr/>
            <a:lstStyle/>
            <a:p>
              <a:endParaRPr lang="en-US"/>
            </a:p>
          </p:txBody>
        </p:sp>
        <p:sp>
          <p:nvSpPr>
            <p:cNvPr id="37977" name="Rectangle 91"/>
            <p:cNvSpPr>
              <a:spLocks noChangeArrowheads="1"/>
            </p:cNvSpPr>
            <p:nvPr/>
          </p:nvSpPr>
          <p:spPr bwMode="auto">
            <a:xfrm>
              <a:off x="1459" y="3281"/>
              <a:ext cx="118" cy="118"/>
            </a:xfrm>
            <a:prstGeom prst="rect">
              <a:avLst/>
            </a:prstGeom>
            <a:noFill/>
            <a:ln w="2">
              <a:solidFill>
                <a:srgbClr val="B3B3B3"/>
              </a:solidFill>
              <a:miter lim="800000"/>
              <a:headEnd/>
              <a:tailEnd/>
            </a:ln>
          </p:spPr>
          <p:txBody>
            <a:bodyPr/>
            <a:lstStyle/>
            <a:p>
              <a:endParaRPr lang="en-US"/>
            </a:p>
          </p:txBody>
        </p:sp>
        <p:sp>
          <p:nvSpPr>
            <p:cNvPr id="37978" name="Rectangle 92"/>
            <p:cNvSpPr>
              <a:spLocks noChangeArrowheads="1"/>
            </p:cNvSpPr>
            <p:nvPr/>
          </p:nvSpPr>
          <p:spPr bwMode="auto">
            <a:xfrm>
              <a:off x="1655" y="3267"/>
              <a:ext cx="409"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Too high</a:t>
              </a:r>
              <a:endParaRPr lang="en-US"/>
            </a:p>
          </p:txBody>
        </p:sp>
        <p:sp>
          <p:nvSpPr>
            <p:cNvPr id="37979" name="Rectangle 93"/>
            <p:cNvSpPr>
              <a:spLocks noChangeArrowheads="1"/>
            </p:cNvSpPr>
            <p:nvPr/>
          </p:nvSpPr>
          <p:spPr bwMode="auto">
            <a:xfrm>
              <a:off x="2179" y="3281"/>
              <a:ext cx="118" cy="118"/>
            </a:xfrm>
            <a:prstGeom prst="rect">
              <a:avLst/>
            </a:prstGeom>
            <a:solidFill>
              <a:srgbClr val="3F9EFF"/>
            </a:solidFill>
            <a:ln w="9525">
              <a:noFill/>
              <a:miter lim="800000"/>
              <a:headEnd/>
              <a:tailEnd/>
            </a:ln>
          </p:spPr>
          <p:txBody>
            <a:bodyPr/>
            <a:lstStyle/>
            <a:p>
              <a:endParaRPr lang="en-US"/>
            </a:p>
          </p:txBody>
        </p:sp>
        <p:sp>
          <p:nvSpPr>
            <p:cNvPr id="37980" name="Rectangle 94"/>
            <p:cNvSpPr>
              <a:spLocks noChangeArrowheads="1"/>
            </p:cNvSpPr>
            <p:nvPr/>
          </p:nvSpPr>
          <p:spPr bwMode="auto">
            <a:xfrm>
              <a:off x="2179" y="3281"/>
              <a:ext cx="118" cy="118"/>
            </a:xfrm>
            <a:prstGeom prst="rect">
              <a:avLst/>
            </a:prstGeom>
            <a:noFill/>
            <a:ln w="2">
              <a:solidFill>
                <a:srgbClr val="B3B3B3"/>
              </a:solidFill>
              <a:miter lim="800000"/>
              <a:headEnd/>
              <a:tailEnd/>
            </a:ln>
          </p:spPr>
          <p:txBody>
            <a:bodyPr/>
            <a:lstStyle/>
            <a:p>
              <a:endParaRPr lang="en-US"/>
            </a:p>
          </p:txBody>
        </p:sp>
        <p:sp>
          <p:nvSpPr>
            <p:cNvPr id="37981" name="Rectangle 95"/>
            <p:cNvSpPr>
              <a:spLocks noChangeArrowheads="1"/>
            </p:cNvSpPr>
            <p:nvPr/>
          </p:nvSpPr>
          <p:spPr bwMode="auto">
            <a:xfrm>
              <a:off x="2373" y="3267"/>
              <a:ext cx="426"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Just right</a:t>
              </a:r>
              <a:endParaRPr lang="en-US"/>
            </a:p>
          </p:txBody>
        </p:sp>
        <p:sp>
          <p:nvSpPr>
            <p:cNvPr id="37982" name="Rectangle 96"/>
            <p:cNvSpPr>
              <a:spLocks noChangeArrowheads="1"/>
            </p:cNvSpPr>
            <p:nvPr/>
          </p:nvSpPr>
          <p:spPr bwMode="auto">
            <a:xfrm>
              <a:off x="2916" y="3281"/>
              <a:ext cx="117" cy="118"/>
            </a:xfrm>
            <a:prstGeom prst="rect">
              <a:avLst/>
            </a:prstGeom>
            <a:solidFill>
              <a:srgbClr val="D9EEFF"/>
            </a:solidFill>
            <a:ln w="9525">
              <a:noFill/>
              <a:miter lim="800000"/>
              <a:headEnd/>
              <a:tailEnd/>
            </a:ln>
          </p:spPr>
          <p:txBody>
            <a:bodyPr/>
            <a:lstStyle/>
            <a:p>
              <a:endParaRPr lang="en-US"/>
            </a:p>
          </p:txBody>
        </p:sp>
        <p:sp>
          <p:nvSpPr>
            <p:cNvPr id="37983" name="Rectangle 97"/>
            <p:cNvSpPr>
              <a:spLocks noChangeArrowheads="1"/>
            </p:cNvSpPr>
            <p:nvPr/>
          </p:nvSpPr>
          <p:spPr bwMode="auto">
            <a:xfrm>
              <a:off x="2916" y="3281"/>
              <a:ext cx="117" cy="118"/>
            </a:xfrm>
            <a:prstGeom prst="rect">
              <a:avLst/>
            </a:prstGeom>
            <a:noFill/>
            <a:ln w="2">
              <a:solidFill>
                <a:srgbClr val="999999"/>
              </a:solidFill>
              <a:miter lim="800000"/>
              <a:headEnd/>
              <a:tailEnd/>
            </a:ln>
          </p:spPr>
          <p:txBody>
            <a:bodyPr/>
            <a:lstStyle/>
            <a:p>
              <a:endParaRPr lang="en-US"/>
            </a:p>
          </p:txBody>
        </p:sp>
        <p:sp>
          <p:nvSpPr>
            <p:cNvPr id="37984" name="Rectangle 98"/>
            <p:cNvSpPr>
              <a:spLocks noChangeArrowheads="1"/>
            </p:cNvSpPr>
            <p:nvPr/>
          </p:nvSpPr>
          <p:spPr bwMode="auto">
            <a:xfrm>
              <a:off x="3111" y="3267"/>
              <a:ext cx="368"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Too low</a:t>
              </a:r>
              <a:endParaRPr lang="en-US"/>
            </a:p>
          </p:txBody>
        </p:sp>
        <p:sp>
          <p:nvSpPr>
            <p:cNvPr id="37985" name="Rectangle 99"/>
            <p:cNvSpPr>
              <a:spLocks noChangeArrowheads="1"/>
            </p:cNvSpPr>
            <p:nvPr/>
          </p:nvSpPr>
          <p:spPr bwMode="auto">
            <a:xfrm>
              <a:off x="3594" y="3281"/>
              <a:ext cx="118" cy="118"/>
            </a:xfrm>
            <a:prstGeom prst="rect">
              <a:avLst/>
            </a:prstGeom>
            <a:solidFill>
              <a:srgbClr val="E6E6E6"/>
            </a:solidFill>
            <a:ln w="9525">
              <a:noFill/>
              <a:miter lim="800000"/>
              <a:headEnd/>
              <a:tailEnd/>
            </a:ln>
          </p:spPr>
          <p:txBody>
            <a:bodyPr/>
            <a:lstStyle/>
            <a:p>
              <a:endParaRPr lang="en-US"/>
            </a:p>
          </p:txBody>
        </p:sp>
        <p:sp>
          <p:nvSpPr>
            <p:cNvPr id="37986" name="Rectangle 100"/>
            <p:cNvSpPr>
              <a:spLocks noChangeArrowheads="1"/>
            </p:cNvSpPr>
            <p:nvPr/>
          </p:nvSpPr>
          <p:spPr bwMode="auto">
            <a:xfrm>
              <a:off x="3594" y="3281"/>
              <a:ext cx="118" cy="118"/>
            </a:xfrm>
            <a:prstGeom prst="rect">
              <a:avLst/>
            </a:prstGeom>
            <a:noFill/>
            <a:ln w="2">
              <a:solidFill>
                <a:srgbClr val="B3B3B3"/>
              </a:solidFill>
              <a:miter lim="800000"/>
              <a:headEnd/>
              <a:tailEnd/>
            </a:ln>
          </p:spPr>
          <p:txBody>
            <a:bodyPr/>
            <a:lstStyle/>
            <a:p>
              <a:endParaRPr lang="en-US"/>
            </a:p>
          </p:txBody>
        </p:sp>
        <p:sp>
          <p:nvSpPr>
            <p:cNvPr id="37987" name="Rectangle 101"/>
            <p:cNvSpPr>
              <a:spLocks noChangeArrowheads="1"/>
            </p:cNvSpPr>
            <p:nvPr/>
          </p:nvSpPr>
          <p:spPr bwMode="auto">
            <a:xfrm>
              <a:off x="3789" y="3267"/>
              <a:ext cx="257" cy="154"/>
            </a:xfrm>
            <a:prstGeom prst="rect">
              <a:avLst/>
            </a:prstGeom>
            <a:noFill/>
            <a:ln w="9525">
              <a:noFill/>
              <a:miter lim="800000"/>
              <a:headEnd/>
              <a:tailEnd/>
            </a:ln>
          </p:spPr>
          <p:txBody>
            <a:bodyPr wrap="none" lIns="0" tIns="0" rIns="0" bIns="0">
              <a:spAutoFit/>
            </a:bodyPr>
            <a:lstStyle/>
            <a:p>
              <a:r>
                <a:rPr lang="en-US" sz="1600">
                  <a:solidFill>
                    <a:srgbClr val="000000"/>
                  </a:solidFill>
                  <a:latin typeface="Arial Narrow" pitchFamily="34" charset="0"/>
                </a:rPr>
                <a:t>dk/na</a:t>
              </a:r>
              <a:endParaRPr lang="en-US"/>
            </a:p>
          </p:txBody>
        </p:sp>
      </p:grpSp>
      <p:sp>
        <p:nvSpPr>
          <p:cNvPr id="37893" name="Text Box 11"/>
          <p:cNvSpPr txBox="1">
            <a:spLocks noChangeArrowheads="1"/>
          </p:cNvSpPr>
          <p:nvPr/>
        </p:nvSpPr>
        <p:spPr bwMode="auto">
          <a:xfrm>
            <a:off x="381000" y="5562600"/>
            <a:ext cx="8077200" cy="596900"/>
          </a:xfrm>
          <a:prstGeom prst="rect">
            <a:avLst/>
          </a:prstGeom>
          <a:noFill/>
          <a:ln w="9525">
            <a:noFill/>
            <a:miter lim="800000"/>
            <a:headEnd/>
            <a:tailEnd/>
          </a:ln>
        </p:spPr>
        <p:txBody>
          <a:bodyPr>
            <a:spAutoFit/>
          </a:bodyPr>
          <a:lstStyle/>
          <a:p>
            <a:r>
              <a:rPr lang="en-US" sz="1100" i="1">
                <a:latin typeface="Arial Narrow" pitchFamily="34" charset="0"/>
              </a:rPr>
              <a:t>Q. Some senior citizens currently receive little or no CPP benefits due to a lack of participation in the workforce. These people typically receive an old age security pension and a guaranteed income supplement – referred to as OAS and GIS.  People receiving the OAS and GIS receive an average of about  $11,000 per year. In your opinion is this amount too high, too low, or just about right?</a:t>
            </a:r>
          </a:p>
        </p:txBody>
      </p:sp>
      <p:sp>
        <p:nvSpPr>
          <p:cNvPr id="37989" name="Text Box 101"/>
          <p:cNvSpPr txBox="1">
            <a:spLocks noChangeArrowheads="1"/>
          </p:cNvSpPr>
          <p:nvPr/>
        </p:nvSpPr>
        <p:spPr bwMode="auto">
          <a:xfrm>
            <a:off x="7239000" y="2514600"/>
            <a:ext cx="1600200" cy="366713"/>
          </a:xfrm>
          <a:prstGeom prst="rect">
            <a:avLst/>
          </a:prstGeom>
          <a:noFill/>
          <a:ln w="9525">
            <a:noFill/>
            <a:miter lim="800000"/>
            <a:headEnd/>
            <a:tailEnd/>
          </a:ln>
          <a:effectLst/>
        </p:spPr>
        <p:txBody>
          <a:bodyPr>
            <a:spAutoFit/>
          </a:bodyPr>
          <a:lstStyle/>
          <a:p>
            <a:endParaRPr lang="en-US"/>
          </a:p>
        </p:txBody>
      </p:sp>
      <p:sp>
        <p:nvSpPr>
          <p:cNvPr id="37990" name="Rectangle 102"/>
          <p:cNvSpPr>
            <a:spLocks noChangeArrowheads="1"/>
          </p:cNvSpPr>
          <p:nvPr/>
        </p:nvSpPr>
        <p:spPr bwMode="auto">
          <a:xfrm>
            <a:off x="7162800" y="2514600"/>
            <a:ext cx="1676400" cy="1676400"/>
          </a:xfrm>
          <a:prstGeom prst="rect">
            <a:avLst/>
          </a:prstGeom>
          <a:noFill/>
          <a:ln w="9525">
            <a:solidFill>
              <a:schemeClr val="tx1"/>
            </a:solidFill>
            <a:miter lim="800000"/>
            <a:headEnd/>
            <a:tailEnd/>
          </a:ln>
          <a:effectLst/>
        </p:spPr>
        <p:txBody>
          <a:bodyPr wrap="none" anchor="ctr"/>
          <a:lstStyle/>
          <a:p>
            <a:r>
              <a:rPr lang="fr-CA" sz="1000" b="1" dirty="0" smtClean="0"/>
              <a:t>Atlantic:</a:t>
            </a:r>
            <a:r>
              <a:rPr lang="fr-CA" sz="1000" dirty="0" smtClean="0"/>
              <a:t> </a:t>
            </a:r>
            <a:r>
              <a:rPr lang="fr-CA" sz="1000" dirty="0"/>
              <a:t>70% too low, 26%</a:t>
            </a:r>
          </a:p>
          <a:p>
            <a:r>
              <a:rPr lang="fr-CA" sz="1000" dirty="0"/>
              <a:t>just right, 2% too high</a:t>
            </a:r>
          </a:p>
          <a:p>
            <a:endParaRPr lang="fr-CA" sz="1000" dirty="0"/>
          </a:p>
          <a:p>
            <a:r>
              <a:rPr lang="fr-CA" sz="1000" b="1" dirty="0"/>
              <a:t>Prairies:</a:t>
            </a:r>
            <a:r>
              <a:rPr lang="fr-CA" sz="1000" dirty="0"/>
              <a:t> 55% too low,</a:t>
            </a:r>
          </a:p>
          <a:p>
            <a:r>
              <a:rPr lang="fr-CA" sz="1000" dirty="0"/>
              <a:t>34% just right, 5% too high</a:t>
            </a:r>
          </a:p>
          <a:p>
            <a:endParaRPr lang="fr-CA" sz="1000" dirty="0"/>
          </a:p>
          <a:p>
            <a:r>
              <a:rPr lang="fr-CA" sz="1000" b="1" dirty="0"/>
              <a:t>BC:</a:t>
            </a:r>
            <a:r>
              <a:rPr lang="fr-CA" sz="1000" dirty="0"/>
              <a:t> 56% too low,</a:t>
            </a:r>
          </a:p>
          <a:p>
            <a:r>
              <a:rPr lang="fr-CA" sz="1000" dirty="0"/>
              <a:t>36% just right, 2% too high</a:t>
            </a:r>
            <a:endParaRPr lang="en-US" sz="1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39938"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Large majority support increasing OAS and GIS</a:t>
            </a:r>
          </a:p>
        </p:txBody>
      </p:sp>
      <p:sp>
        <p:nvSpPr>
          <p:cNvPr id="39939"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pic>
        <p:nvPicPr>
          <p:cNvPr id="39940" name="Picture 6"/>
          <p:cNvPicPr>
            <a:picLocks noChangeAspect="1" noChangeArrowheads="1"/>
          </p:cNvPicPr>
          <p:nvPr/>
        </p:nvPicPr>
        <p:blipFill>
          <a:blip r:embed="rId3" cstate="print"/>
          <a:srcRect/>
          <a:stretch>
            <a:fillRect/>
          </a:stretch>
        </p:blipFill>
        <p:spPr bwMode="auto">
          <a:xfrm>
            <a:off x="457200" y="1066800"/>
            <a:ext cx="8099425" cy="4965700"/>
          </a:xfrm>
          <a:prstGeom prst="rect">
            <a:avLst/>
          </a:prstGeom>
          <a:noFill/>
          <a:ln w="9525">
            <a:noFill/>
            <a:miter lim="800000"/>
            <a:headEnd/>
            <a:tailEnd/>
          </a:ln>
        </p:spPr>
      </p:pic>
      <p:sp>
        <p:nvSpPr>
          <p:cNvPr id="39941" name="Text Box 11"/>
          <p:cNvSpPr txBox="1">
            <a:spLocks noChangeArrowheads="1"/>
          </p:cNvSpPr>
          <p:nvPr/>
        </p:nvSpPr>
        <p:spPr bwMode="auto">
          <a:xfrm>
            <a:off x="6172200" y="3962400"/>
            <a:ext cx="2590800" cy="1101725"/>
          </a:xfrm>
          <a:prstGeom prst="rect">
            <a:avLst/>
          </a:prstGeom>
          <a:noFill/>
          <a:ln w="9525">
            <a:noFill/>
            <a:miter lim="800000"/>
            <a:headEnd/>
            <a:tailEnd/>
          </a:ln>
        </p:spPr>
        <p:txBody>
          <a:bodyPr>
            <a:spAutoFit/>
          </a:bodyPr>
          <a:lstStyle/>
          <a:p>
            <a:r>
              <a:rPr lang="en-US" sz="1100" i="1">
                <a:latin typeface="Arial Narrow" pitchFamily="34" charset="0"/>
              </a:rPr>
              <a:t>Q. It is estimated that approximately 200,000 Canadians live only on the OAS and GIS and are below the poverty line.  Knowing this, would you support or oppose increasing the payments to these senior citizens?  Do you feel strongly or not?</a:t>
            </a:r>
          </a:p>
        </p:txBody>
      </p:sp>
      <p:sp>
        <p:nvSpPr>
          <p:cNvPr id="39949" name="Rectangle 13"/>
          <p:cNvSpPr>
            <a:spLocks noChangeArrowheads="1"/>
          </p:cNvSpPr>
          <p:nvPr/>
        </p:nvSpPr>
        <p:spPr bwMode="auto">
          <a:xfrm>
            <a:off x="6477000" y="1447800"/>
            <a:ext cx="1676400" cy="1905000"/>
          </a:xfrm>
          <a:prstGeom prst="rect">
            <a:avLst/>
          </a:prstGeom>
          <a:noFill/>
          <a:ln w="9525">
            <a:solidFill>
              <a:schemeClr val="tx1"/>
            </a:solidFill>
            <a:miter lim="800000"/>
            <a:headEnd/>
            <a:tailEnd/>
          </a:ln>
          <a:effectLst/>
        </p:spPr>
        <p:txBody>
          <a:bodyPr wrap="none" anchor="ctr"/>
          <a:lstStyle/>
          <a:p>
            <a:endParaRPr lang="en-US"/>
          </a:p>
        </p:txBody>
      </p:sp>
      <p:sp>
        <p:nvSpPr>
          <p:cNvPr id="39950" name="Text Box 14"/>
          <p:cNvSpPr txBox="1">
            <a:spLocks noChangeArrowheads="1"/>
          </p:cNvSpPr>
          <p:nvPr/>
        </p:nvSpPr>
        <p:spPr bwMode="auto">
          <a:xfrm>
            <a:off x="6477000" y="1524000"/>
            <a:ext cx="1828800" cy="1785104"/>
          </a:xfrm>
          <a:prstGeom prst="rect">
            <a:avLst/>
          </a:prstGeom>
          <a:noFill/>
          <a:ln w="9525">
            <a:noFill/>
            <a:miter lim="800000"/>
            <a:headEnd/>
            <a:tailEnd/>
          </a:ln>
          <a:effectLst/>
        </p:spPr>
        <p:txBody>
          <a:bodyPr wrap="square">
            <a:spAutoFit/>
          </a:bodyPr>
          <a:lstStyle/>
          <a:p>
            <a:r>
              <a:rPr lang="fr-CA" sz="1000" b="1" dirty="0" smtClean="0"/>
              <a:t>Atlantic:</a:t>
            </a:r>
            <a:r>
              <a:rPr lang="fr-CA" sz="1000" dirty="0" smtClean="0"/>
              <a:t> </a:t>
            </a:r>
            <a:r>
              <a:rPr lang="fr-CA" sz="1000" dirty="0"/>
              <a:t>74% strongly support, 14% support somewhat = 88% support</a:t>
            </a:r>
          </a:p>
          <a:p>
            <a:endParaRPr lang="fr-CA" sz="1000" b="1" dirty="0" smtClean="0"/>
          </a:p>
          <a:p>
            <a:r>
              <a:rPr lang="fr-CA" sz="1000" b="1" dirty="0" smtClean="0"/>
              <a:t>Prairies</a:t>
            </a:r>
            <a:r>
              <a:rPr lang="fr-CA" sz="1000" b="1" dirty="0"/>
              <a:t>:</a:t>
            </a:r>
            <a:r>
              <a:rPr lang="fr-CA" sz="1000" dirty="0"/>
              <a:t> 60% strongly support, 17% support somewhat = 77% support</a:t>
            </a:r>
          </a:p>
          <a:p>
            <a:endParaRPr lang="fr-CA" sz="1000" b="1" dirty="0" smtClean="0"/>
          </a:p>
          <a:p>
            <a:r>
              <a:rPr lang="fr-CA" sz="1000" b="1" dirty="0" smtClean="0"/>
              <a:t>BC</a:t>
            </a:r>
            <a:r>
              <a:rPr lang="fr-CA" sz="1000" b="1" dirty="0"/>
              <a:t>:</a:t>
            </a:r>
            <a:r>
              <a:rPr lang="fr-CA" sz="1000" dirty="0"/>
              <a:t> 58% support strongly, 22% support somewhat = 80% support</a:t>
            </a:r>
            <a:endParaRPr lang="en-US" sz="10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41986"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Most savers use RRSP and/or TFSA</a:t>
            </a:r>
          </a:p>
        </p:txBody>
      </p:sp>
      <p:sp>
        <p:nvSpPr>
          <p:cNvPr id="41987"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41988" name="Rectangle 7"/>
          <p:cNvSpPr>
            <a:spLocks noChangeArrowheads="1"/>
          </p:cNvSpPr>
          <p:nvPr/>
        </p:nvSpPr>
        <p:spPr bwMode="auto">
          <a:xfrm>
            <a:off x="457200" y="5851525"/>
            <a:ext cx="7848600" cy="428625"/>
          </a:xfrm>
          <a:prstGeom prst="rect">
            <a:avLst/>
          </a:prstGeom>
          <a:noFill/>
          <a:ln w="9525">
            <a:noFill/>
            <a:miter lim="800000"/>
            <a:headEnd/>
            <a:tailEnd/>
          </a:ln>
        </p:spPr>
        <p:txBody>
          <a:bodyPr anchor="ctr">
            <a:spAutoFit/>
          </a:bodyPr>
          <a:lstStyle/>
          <a:p>
            <a:pPr eaLnBrk="0" hangingPunct="0">
              <a:tabLst>
                <a:tab pos="274638" algn="l"/>
                <a:tab pos="457200" algn="l"/>
                <a:tab pos="639763" algn="l"/>
              </a:tabLst>
            </a:pPr>
            <a:r>
              <a:rPr lang="en-US" sz="1100" i="1">
                <a:latin typeface="Arial Narrow" pitchFamily="34" charset="0"/>
              </a:rPr>
              <a:t>Q. Do you have a registered retirement saving plan/RRSP or a tax free savings account/TFSA?</a:t>
            </a:r>
          </a:p>
          <a:p>
            <a:pPr eaLnBrk="0" hangingPunct="0">
              <a:tabLst>
                <a:tab pos="274638" algn="l"/>
                <a:tab pos="457200" algn="l"/>
                <a:tab pos="639763" algn="l"/>
              </a:tabLst>
            </a:pPr>
            <a:r>
              <a:rPr lang="en-US" sz="1100" i="1">
                <a:latin typeface="Arial Narrow" pitchFamily="34" charset="0"/>
              </a:rPr>
              <a:t>Subsample: Not retired/saving for retirement</a:t>
            </a:r>
          </a:p>
        </p:txBody>
      </p:sp>
      <p:pic>
        <p:nvPicPr>
          <p:cNvPr id="41989" name="Picture 6"/>
          <p:cNvPicPr>
            <a:picLocks noChangeAspect="1" noChangeArrowheads="1"/>
          </p:cNvPicPr>
          <p:nvPr/>
        </p:nvPicPr>
        <p:blipFill>
          <a:blip r:embed="rId3" cstate="print"/>
          <a:srcRect/>
          <a:stretch>
            <a:fillRect/>
          </a:stretch>
        </p:blipFill>
        <p:spPr bwMode="auto">
          <a:xfrm>
            <a:off x="1295400" y="1128713"/>
            <a:ext cx="5740400" cy="4600575"/>
          </a:xfrm>
          <a:prstGeom prst="rect">
            <a:avLst/>
          </a:prstGeom>
          <a:noFill/>
          <a:ln w="9525">
            <a:noFill/>
            <a:miter lim="800000"/>
            <a:headEnd/>
            <a:tailEnd/>
          </a:ln>
        </p:spPr>
      </p:pic>
      <p:sp>
        <p:nvSpPr>
          <p:cNvPr id="41991" name="Rectangle 7"/>
          <p:cNvSpPr>
            <a:spLocks noChangeArrowheads="1"/>
          </p:cNvSpPr>
          <p:nvPr/>
        </p:nvSpPr>
        <p:spPr bwMode="auto">
          <a:xfrm>
            <a:off x="6934200" y="2057400"/>
            <a:ext cx="1447800" cy="2743200"/>
          </a:xfrm>
          <a:prstGeom prst="rect">
            <a:avLst/>
          </a:prstGeom>
          <a:noFill/>
          <a:ln w="9525">
            <a:solidFill>
              <a:schemeClr val="tx1"/>
            </a:solidFill>
            <a:miter lim="800000"/>
            <a:headEnd/>
            <a:tailEnd/>
          </a:ln>
          <a:effectLst/>
        </p:spPr>
        <p:txBody>
          <a:bodyPr wrap="none" anchor="ctr"/>
          <a:lstStyle/>
          <a:p>
            <a:endParaRPr lang="en-US"/>
          </a:p>
        </p:txBody>
      </p:sp>
      <p:sp>
        <p:nvSpPr>
          <p:cNvPr id="41992" name="Text Box 8"/>
          <p:cNvSpPr txBox="1">
            <a:spLocks noChangeArrowheads="1"/>
          </p:cNvSpPr>
          <p:nvPr/>
        </p:nvSpPr>
        <p:spPr bwMode="auto">
          <a:xfrm>
            <a:off x="7010400" y="2057400"/>
            <a:ext cx="1371600" cy="2773363"/>
          </a:xfrm>
          <a:prstGeom prst="rect">
            <a:avLst/>
          </a:prstGeom>
          <a:noFill/>
          <a:ln w="9525">
            <a:noFill/>
            <a:miter lim="800000"/>
            <a:headEnd/>
            <a:tailEnd/>
          </a:ln>
          <a:effectLst/>
        </p:spPr>
        <p:txBody>
          <a:bodyPr>
            <a:spAutoFit/>
          </a:bodyPr>
          <a:lstStyle/>
          <a:p>
            <a:r>
              <a:rPr lang="fr-CA" sz="1000" b="1" dirty="0" smtClean="0"/>
              <a:t>Atlantic:</a:t>
            </a:r>
            <a:endParaRPr lang="fr-CA" sz="1000" b="1" dirty="0"/>
          </a:p>
          <a:p>
            <a:r>
              <a:rPr lang="fr-CA" sz="1000" dirty="0"/>
              <a:t>51% RRSP</a:t>
            </a:r>
          </a:p>
          <a:p>
            <a:r>
              <a:rPr lang="fr-CA" sz="1000" dirty="0"/>
              <a:t>  9% TFSA</a:t>
            </a:r>
          </a:p>
          <a:p>
            <a:r>
              <a:rPr lang="fr-CA" sz="1000" dirty="0"/>
              <a:t>27% Both</a:t>
            </a:r>
          </a:p>
          <a:p>
            <a:r>
              <a:rPr lang="fr-CA" sz="1000" dirty="0"/>
              <a:t>14% Neither</a:t>
            </a:r>
          </a:p>
          <a:p>
            <a:endParaRPr lang="fr-CA" sz="1000" dirty="0"/>
          </a:p>
          <a:p>
            <a:r>
              <a:rPr lang="fr-CA" sz="1000" b="1" dirty="0"/>
              <a:t>Prairies:</a:t>
            </a:r>
          </a:p>
          <a:p>
            <a:r>
              <a:rPr lang="fr-CA" sz="1000" dirty="0"/>
              <a:t>44% RRSP</a:t>
            </a:r>
          </a:p>
          <a:p>
            <a:r>
              <a:rPr lang="fr-CA" sz="1000" dirty="0"/>
              <a:t>  8% TFSA</a:t>
            </a:r>
          </a:p>
          <a:p>
            <a:r>
              <a:rPr lang="fr-CA" sz="1000" dirty="0"/>
              <a:t>38% Both</a:t>
            </a:r>
          </a:p>
          <a:p>
            <a:r>
              <a:rPr lang="fr-CA" sz="1000" dirty="0"/>
              <a:t>10% neither</a:t>
            </a:r>
          </a:p>
          <a:p>
            <a:endParaRPr lang="fr-CA" sz="1000" dirty="0"/>
          </a:p>
          <a:p>
            <a:r>
              <a:rPr lang="fr-CA" sz="1000" b="1" dirty="0"/>
              <a:t>BC:</a:t>
            </a:r>
          </a:p>
          <a:p>
            <a:r>
              <a:rPr lang="fr-CA" sz="1000" dirty="0"/>
              <a:t>42% RRSP</a:t>
            </a:r>
          </a:p>
          <a:p>
            <a:r>
              <a:rPr lang="fr-CA" sz="1000" dirty="0"/>
              <a:t>  7% TFSA</a:t>
            </a:r>
          </a:p>
          <a:p>
            <a:r>
              <a:rPr lang="fr-CA" sz="1000" dirty="0"/>
              <a:t>37% Both</a:t>
            </a:r>
          </a:p>
          <a:p>
            <a:r>
              <a:rPr lang="fr-CA" sz="1000" dirty="0"/>
              <a:t>12% Neither</a:t>
            </a:r>
            <a:endParaRPr lang="en-US" sz="10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44034"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A substantial minority are not saving towards</a:t>
            </a:r>
          </a:p>
          <a:p>
            <a:pPr eaLnBrk="0" hangingPunct="0"/>
            <a:r>
              <a:rPr lang="en-US" sz="3000" b="1">
                <a:solidFill>
                  <a:schemeClr val="tx2"/>
                </a:solidFill>
                <a:latin typeface="Arial Narrow" pitchFamily="34" charset="0"/>
              </a:rPr>
              <a:t>retirement  </a:t>
            </a:r>
            <a:r>
              <a:rPr lang="en-US" sz="2000" b="1">
                <a:solidFill>
                  <a:schemeClr val="tx2"/>
                </a:solidFill>
                <a:latin typeface="Arial Narrow" pitchFamily="34" charset="0"/>
              </a:rPr>
              <a:t>(% No)</a:t>
            </a:r>
            <a:endParaRPr lang="en-GB" sz="2000" b="1">
              <a:solidFill>
                <a:schemeClr val="tx2"/>
              </a:solidFill>
              <a:latin typeface="Arial Narrow" pitchFamily="34" charset="0"/>
            </a:endParaRPr>
          </a:p>
        </p:txBody>
      </p:sp>
      <p:sp>
        <p:nvSpPr>
          <p:cNvPr id="44035"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44036" name="Rectangle 6"/>
          <p:cNvSpPr>
            <a:spLocks noChangeArrowheads="1"/>
          </p:cNvSpPr>
          <p:nvPr/>
        </p:nvSpPr>
        <p:spPr bwMode="auto">
          <a:xfrm>
            <a:off x="457200" y="5776913"/>
            <a:ext cx="6553200" cy="519112"/>
          </a:xfrm>
          <a:prstGeom prst="rect">
            <a:avLst/>
          </a:prstGeom>
          <a:noFill/>
          <a:ln w="9525">
            <a:noFill/>
            <a:miter lim="800000"/>
            <a:headEnd/>
            <a:tailEnd/>
          </a:ln>
        </p:spPr>
        <p:txBody>
          <a:bodyPr anchor="ctr">
            <a:spAutoFit/>
          </a:bodyPr>
          <a:lstStyle/>
          <a:p>
            <a:pPr eaLnBrk="0" hangingPunct="0">
              <a:tabLst>
                <a:tab pos="274638" algn="l"/>
                <a:tab pos="457200" algn="l"/>
                <a:tab pos="639763" algn="l"/>
              </a:tabLst>
            </a:pPr>
            <a:r>
              <a:rPr lang="en-US" sz="1100" i="1">
                <a:solidFill>
                  <a:srgbClr val="000000"/>
                </a:solidFill>
                <a:latin typeface="Arial Narrow" pitchFamily="34" charset="0"/>
                <a:cs typeface="Times New Roman" pitchFamily="18" charset="0"/>
              </a:rPr>
              <a:t>Q. Are you personally saving for retirement ?</a:t>
            </a:r>
          </a:p>
          <a:p>
            <a:pPr eaLnBrk="0" hangingPunct="0">
              <a:spcBef>
                <a:spcPts val="663"/>
              </a:spcBef>
              <a:tabLst>
                <a:tab pos="274638" algn="l"/>
                <a:tab pos="457200" algn="l"/>
                <a:tab pos="639763" algn="l"/>
              </a:tabLst>
            </a:pPr>
            <a:r>
              <a:rPr lang="en-US" sz="1100" i="1">
                <a:solidFill>
                  <a:srgbClr val="000000"/>
                </a:solidFill>
                <a:latin typeface="Arial Narrow" pitchFamily="34" charset="0"/>
                <a:cs typeface="Times New Roman" pitchFamily="18" charset="0"/>
              </a:rPr>
              <a:t>Subsample: Not retired</a:t>
            </a:r>
            <a:endParaRPr lang="en-US" sz="1100" i="1">
              <a:latin typeface="Arial Narrow" pitchFamily="34" charset="0"/>
            </a:endParaRPr>
          </a:p>
        </p:txBody>
      </p:sp>
      <p:pic>
        <p:nvPicPr>
          <p:cNvPr id="44037" name="Picture 7"/>
          <p:cNvPicPr>
            <a:picLocks noChangeAspect="1" noChangeArrowheads="1"/>
          </p:cNvPicPr>
          <p:nvPr/>
        </p:nvPicPr>
        <p:blipFill>
          <a:blip r:embed="rId3" cstate="print"/>
          <a:srcRect/>
          <a:stretch>
            <a:fillRect/>
          </a:stretch>
        </p:blipFill>
        <p:spPr bwMode="auto">
          <a:xfrm>
            <a:off x="2271713" y="1800225"/>
            <a:ext cx="4600575" cy="3257550"/>
          </a:xfrm>
          <a:prstGeom prst="rect">
            <a:avLst/>
          </a:prstGeom>
          <a:noFill/>
          <a:ln w="9525">
            <a:noFill/>
            <a:miter lim="800000"/>
            <a:headEnd/>
            <a:tailEnd/>
          </a:ln>
        </p:spPr>
      </p:pic>
      <p:sp>
        <p:nvSpPr>
          <p:cNvPr id="44039" name="Rectangle 7"/>
          <p:cNvSpPr>
            <a:spLocks noChangeArrowheads="1"/>
          </p:cNvSpPr>
          <p:nvPr/>
        </p:nvSpPr>
        <p:spPr bwMode="auto">
          <a:xfrm>
            <a:off x="7162800" y="2362200"/>
            <a:ext cx="1295400" cy="1143000"/>
          </a:xfrm>
          <a:prstGeom prst="rect">
            <a:avLst/>
          </a:prstGeom>
          <a:noFill/>
          <a:ln w="9525">
            <a:solidFill>
              <a:schemeClr val="tx1"/>
            </a:solidFill>
            <a:miter lim="800000"/>
            <a:headEnd/>
            <a:tailEnd/>
          </a:ln>
          <a:effectLst/>
        </p:spPr>
        <p:txBody>
          <a:bodyPr wrap="none" anchor="ctr"/>
          <a:lstStyle/>
          <a:p>
            <a:endParaRPr lang="en-US"/>
          </a:p>
        </p:txBody>
      </p:sp>
      <p:sp>
        <p:nvSpPr>
          <p:cNvPr id="44040" name="Text Box 8"/>
          <p:cNvSpPr txBox="1">
            <a:spLocks noChangeArrowheads="1"/>
          </p:cNvSpPr>
          <p:nvPr/>
        </p:nvSpPr>
        <p:spPr bwMode="auto">
          <a:xfrm>
            <a:off x="7239000" y="2514600"/>
            <a:ext cx="1295400" cy="861774"/>
          </a:xfrm>
          <a:prstGeom prst="rect">
            <a:avLst/>
          </a:prstGeom>
          <a:noFill/>
          <a:ln w="9525">
            <a:noFill/>
            <a:miter lim="800000"/>
            <a:headEnd/>
            <a:tailEnd/>
          </a:ln>
          <a:effectLst/>
        </p:spPr>
        <p:txBody>
          <a:bodyPr wrap="square">
            <a:spAutoFit/>
          </a:bodyPr>
          <a:lstStyle/>
          <a:p>
            <a:r>
              <a:rPr lang="fr-CA" sz="1000" b="1" dirty="0" smtClean="0"/>
              <a:t>Atlantic:</a:t>
            </a:r>
            <a:r>
              <a:rPr lang="fr-CA" sz="1000" dirty="0" smtClean="0"/>
              <a:t> </a:t>
            </a:r>
            <a:r>
              <a:rPr lang="fr-CA" sz="1000" dirty="0"/>
              <a:t>46% No</a:t>
            </a:r>
          </a:p>
          <a:p>
            <a:endParaRPr lang="fr-CA" sz="1000" dirty="0"/>
          </a:p>
          <a:p>
            <a:r>
              <a:rPr lang="fr-CA" sz="1000" b="1" dirty="0"/>
              <a:t>Prairies:</a:t>
            </a:r>
            <a:r>
              <a:rPr lang="fr-CA" sz="1000" dirty="0"/>
              <a:t> 31% No</a:t>
            </a:r>
          </a:p>
          <a:p>
            <a:endParaRPr lang="fr-CA" sz="1000" dirty="0"/>
          </a:p>
          <a:p>
            <a:r>
              <a:rPr lang="fr-CA" sz="1000" b="1" dirty="0"/>
              <a:t>BC:</a:t>
            </a:r>
            <a:r>
              <a:rPr lang="fr-CA" sz="1000" dirty="0"/>
              <a:t> 35% No</a:t>
            </a:r>
            <a:endParaRPr lang="en-US" sz="10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3"/>
          <p:cNvSpPr txBox="1">
            <a:spLocks noChangeArrowheads="1"/>
          </p:cNvSpPr>
          <p:nvPr/>
        </p:nvSpPr>
        <p:spPr bwMode="auto">
          <a:xfrm>
            <a:off x="1828800" y="6324600"/>
            <a:ext cx="184150" cy="304800"/>
          </a:xfrm>
          <a:prstGeom prst="rect">
            <a:avLst/>
          </a:prstGeom>
          <a:noFill/>
          <a:ln w="9525">
            <a:noFill/>
            <a:miter lim="800000"/>
            <a:headEnd/>
            <a:tailEnd/>
          </a:ln>
        </p:spPr>
        <p:txBody>
          <a:bodyPr wrap="none">
            <a:spAutoFit/>
          </a:bodyPr>
          <a:lstStyle/>
          <a:p>
            <a:endParaRPr lang="en-GB" sz="1400" i="1">
              <a:solidFill>
                <a:srgbClr val="336699"/>
              </a:solidFill>
            </a:endParaRPr>
          </a:p>
        </p:txBody>
      </p:sp>
      <p:sp>
        <p:nvSpPr>
          <p:cNvPr id="46082" name="Title 1"/>
          <p:cNvSpPr>
            <a:spLocks/>
          </p:cNvSpPr>
          <p:nvPr/>
        </p:nvSpPr>
        <p:spPr bwMode="auto">
          <a:xfrm>
            <a:off x="457200" y="274638"/>
            <a:ext cx="8686800" cy="1143000"/>
          </a:xfrm>
          <a:prstGeom prst="rect">
            <a:avLst/>
          </a:prstGeom>
          <a:noFill/>
          <a:ln w="9525">
            <a:noFill/>
            <a:miter lim="800000"/>
            <a:headEnd/>
            <a:tailEnd/>
          </a:ln>
        </p:spPr>
        <p:txBody>
          <a:bodyPr/>
          <a:lstStyle/>
          <a:p>
            <a:pPr eaLnBrk="0" hangingPunct="0"/>
            <a:r>
              <a:rPr lang="en-US" sz="3000" b="1">
                <a:solidFill>
                  <a:schemeClr val="tx2"/>
                </a:solidFill>
                <a:latin typeface="Arial Narrow" pitchFamily="34" charset="0"/>
              </a:rPr>
              <a:t>…primarily because they cannot afford it</a:t>
            </a:r>
            <a:endParaRPr lang="en-GB" sz="3000" b="1">
              <a:solidFill>
                <a:schemeClr val="tx2"/>
              </a:solidFill>
              <a:latin typeface="Arial Narrow" pitchFamily="34" charset="0"/>
            </a:endParaRPr>
          </a:p>
        </p:txBody>
      </p:sp>
      <p:sp>
        <p:nvSpPr>
          <p:cNvPr id="46083" name="Rectangle 5"/>
          <p:cNvSpPr>
            <a:spLocks noChangeArrowheads="1"/>
          </p:cNvSpPr>
          <p:nvPr/>
        </p:nvSpPr>
        <p:spPr bwMode="auto">
          <a:xfrm>
            <a:off x="3968750" y="5729288"/>
            <a:ext cx="184150" cy="366712"/>
          </a:xfrm>
          <a:prstGeom prst="rect">
            <a:avLst/>
          </a:prstGeom>
          <a:noFill/>
          <a:ln w="9525">
            <a:noFill/>
            <a:miter lim="800000"/>
            <a:headEnd/>
            <a:tailEnd/>
          </a:ln>
        </p:spPr>
        <p:txBody>
          <a:bodyPr wrap="none">
            <a:spAutoFit/>
          </a:bodyPr>
          <a:lstStyle/>
          <a:p>
            <a:endParaRPr lang="en-US"/>
          </a:p>
        </p:txBody>
      </p:sp>
      <p:sp>
        <p:nvSpPr>
          <p:cNvPr id="46084" name="Rectangle 6"/>
          <p:cNvSpPr>
            <a:spLocks noChangeArrowheads="1"/>
          </p:cNvSpPr>
          <p:nvPr/>
        </p:nvSpPr>
        <p:spPr bwMode="auto">
          <a:xfrm>
            <a:off x="457200" y="5776913"/>
            <a:ext cx="6705600" cy="519112"/>
          </a:xfrm>
          <a:prstGeom prst="rect">
            <a:avLst/>
          </a:prstGeom>
          <a:noFill/>
          <a:ln w="9525">
            <a:noFill/>
            <a:miter lim="800000"/>
            <a:headEnd/>
            <a:tailEnd/>
          </a:ln>
        </p:spPr>
        <p:txBody>
          <a:bodyPr wrap="none" anchor="ctr">
            <a:spAutoFit/>
          </a:bodyPr>
          <a:lstStyle/>
          <a:p>
            <a:pPr eaLnBrk="0" hangingPunct="0">
              <a:tabLst>
                <a:tab pos="274638" algn="l"/>
                <a:tab pos="457200" algn="l"/>
                <a:tab pos="639763" algn="l"/>
              </a:tabLst>
            </a:pPr>
            <a:r>
              <a:rPr lang="en-US" sz="1100" i="1">
                <a:solidFill>
                  <a:srgbClr val="000000"/>
                </a:solidFill>
                <a:latin typeface="Arial Narrow" pitchFamily="34" charset="0"/>
                <a:cs typeface="Times New Roman" pitchFamily="18" charset="0"/>
              </a:rPr>
              <a:t>Q. What are some of the reasons why you are not currently saving for retirement [IF HAVE PENSION: outside of your pension]?</a:t>
            </a:r>
          </a:p>
          <a:p>
            <a:pPr eaLnBrk="0" hangingPunct="0">
              <a:spcBef>
                <a:spcPts val="663"/>
              </a:spcBef>
              <a:tabLst>
                <a:tab pos="274638" algn="l"/>
                <a:tab pos="457200" algn="l"/>
                <a:tab pos="639763" algn="l"/>
              </a:tabLst>
            </a:pPr>
            <a:r>
              <a:rPr lang="en-US" sz="1100" i="1">
                <a:solidFill>
                  <a:srgbClr val="000000"/>
                </a:solidFill>
                <a:latin typeface="Arial Narrow" pitchFamily="34" charset="0"/>
                <a:cs typeface="Times New Roman" pitchFamily="18" charset="0"/>
              </a:rPr>
              <a:t>Subsample: Not retired and not saving for retirement </a:t>
            </a:r>
          </a:p>
        </p:txBody>
      </p:sp>
      <p:grpSp>
        <p:nvGrpSpPr>
          <p:cNvPr id="46085" name="Group 9"/>
          <p:cNvGrpSpPr>
            <a:grpSpLocks noChangeAspect="1"/>
          </p:cNvGrpSpPr>
          <p:nvPr/>
        </p:nvGrpSpPr>
        <p:grpSpPr bwMode="auto">
          <a:xfrm>
            <a:off x="1828800" y="1093788"/>
            <a:ext cx="5486400" cy="4670425"/>
            <a:chOff x="1152" y="689"/>
            <a:chExt cx="3456" cy="2942"/>
          </a:xfrm>
        </p:grpSpPr>
        <p:sp>
          <p:nvSpPr>
            <p:cNvPr id="46086" name="AutoShape 8"/>
            <p:cNvSpPr>
              <a:spLocks noChangeAspect="1" noChangeArrowheads="1" noTextEdit="1"/>
            </p:cNvSpPr>
            <p:nvPr/>
          </p:nvSpPr>
          <p:spPr bwMode="auto">
            <a:xfrm>
              <a:off x="1152" y="689"/>
              <a:ext cx="3456" cy="2942"/>
            </a:xfrm>
            <a:prstGeom prst="rect">
              <a:avLst/>
            </a:prstGeom>
            <a:noFill/>
            <a:ln w="9525">
              <a:noFill/>
              <a:miter lim="800000"/>
              <a:headEnd/>
              <a:tailEnd/>
            </a:ln>
          </p:spPr>
          <p:txBody>
            <a:bodyPr/>
            <a:lstStyle/>
            <a:p>
              <a:endParaRPr lang="en-US"/>
            </a:p>
          </p:txBody>
        </p:sp>
        <p:sp>
          <p:nvSpPr>
            <p:cNvPr id="46087" name="Rectangle 10"/>
            <p:cNvSpPr>
              <a:spLocks noChangeArrowheads="1"/>
            </p:cNvSpPr>
            <p:nvPr/>
          </p:nvSpPr>
          <p:spPr bwMode="auto">
            <a:xfrm>
              <a:off x="1152" y="665"/>
              <a:ext cx="15" cy="35"/>
            </a:xfrm>
            <a:prstGeom prst="rect">
              <a:avLst/>
            </a:prstGeom>
            <a:noFill/>
            <a:ln w="9525">
              <a:noFill/>
              <a:miter lim="800000"/>
              <a:headEnd/>
              <a:tailEnd/>
            </a:ln>
          </p:spPr>
          <p:txBody>
            <a:bodyPr wrap="none" lIns="0" tIns="0" rIns="0" bIns="0">
              <a:spAutoFit/>
            </a:bodyPr>
            <a:lstStyle/>
            <a:p>
              <a:r>
                <a:rPr lang="en-US" sz="300" b="1">
                  <a:solidFill>
                    <a:srgbClr val="000000"/>
                  </a:solidFill>
                  <a:latin typeface="Arial Narrow" pitchFamily="34" charset="0"/>
                </a:rPr>
                <a:t> </a:t>
              </a:r>
              <a:endParaRPr lang="en-US"/>
            </a:p>
          </p:txBody>
        </p:sp>
        <p:sp>
          <p:nvSpPr>
            <p:cNvPr id="46088" name="Rectangle 11"/>
            <p:cNvSpPr>
              <a:spLocks noChangeArrowheads="1"/>
            </p:cNvSpPr>
            <p:nvPr/>
          </p:nvSpPr>
          <p:spPr bwMode="auto">
            <a:xfrm>
              <a:off x="1152" y="665"/>
              <a:ext cx="15" cy="35"/>
            </a:xfrm>
            <a:prstGeom prst="rect">
              <a:avLst/>
            </a:prstGeom>
            <a:noFill/>
            <a:ln w="9525">
              <a:noFill/>
              <a:miter lim="800000"/>
              <a:headEnd/>
              <a:tailEnd/>
            </a:ln>
          </p:spPr>
          <p:txBody>
            <a:bodyPr wrap="none" lIns="0" tIns="0" rIns="0" bIns="0">
              <a:spAutoFit/>
            </a:bodyPr>
            <a:lstStyle/>
            <a:p>
              <a:r>
                <a:rPr lang="en-US" sz="300" b="1">
                  <a:solidFill>
                    <a:srgbClr val="000000"/>
                  </a:solidFill>
                  <a:latin typeface="Arial Narrow" pitchFamily="34" charset="0"/>
                </a:rPr>
                <a:t> </a:t>
              </a:r>
              <a:endParaRPr lang="en-US"/>
            </a:p>
          </p:txBody>
        </p:sp>
        <p:grpSp>
          <p:nvGrpSpPr>
            <p:cNvPr id="46089" name="Group 39"/>
            <p:cNvGrpSpPr>
              <a:grpSpLocks/>
            </p:cNvGrpSpPr>
            <p:nvPr/>
          </p:nvGrpSpPr>
          <p:grpSpPr bwMode="auto">
            <a:xfrm>
              <a:off x="1152" y="751"/>
              <a:ext cx="2940" cy="2818"/>
              <a:chOff x="1152" y="751"/>
              <a:chExt cx="2940" cy="2818"/>
            </a:xfrm>
          </p:grpSpPr>
          <p:sp>
            <p:nvSpPr>
              <p:cNvPr id="46090" name="Rectangle 12"/>
              <p:cNvSpPr>
                <a:spLocks noChangeArrowheads="1"/>
              </p:cNvSpPr>
              <p:nvPr/>
            </p:nvSpPr>
            <p:spPr bwMode="auto">
              <a:xfrm>
                <a:off x="2478" y="751"/>
                <a:ext cx="1576" cy="245"/>
              </a:xfrm>
              <a:prstGeom prst="rect">
                <a:avLst/>
              </a:prstGeom>
              <a:solidFill>
                <a:srgbClr val="00407F"/>
              </a:solidFill>
              <a:ln w="2">
                <a:solidFill>
                  <a:srgbClr val="B3B3B3"/>
                </a:solidFill>
                <a:miter lim="800000"/>
                <a:headEnd/>
                <a:tailEnd/>
              </a:ln>
            </p:spPr>
            <p:txBody>
              <a:bodyPr/>
              <a:lstStyle/>
              <a:p>
                <a:endParaRPr lang="en-US"/>
              </a:p>
            </p:txBody>
          </p:sp>
          <p:sp>
            <p:nvSpPr>
              <p:cNvPr id="46091" name="Rectangle 13"/>
              <p:cNvSpPr>
                <a:spLocks noChangeArrowheads="1"/>
              </p:cNvSpPr>
              <p:nvPr/>
            </p:nvSpPr>
            <p:spPr bwMode="auto">
              <a:xfrm>
                <a:off x="2478" y="1117"/>
                <a:ext cx="194" cy="247"/>
              </a:xfrm>
              <a:prstGeom prst="rect">
                <a:avLst/>
              </a:prstGeom>
              <a:solidFill>
                <a:srgbClr val="00407F"/>
              </a:solidFill>
              <a:ln w="2">
                <a:solidFill>
                  <a:srgbClr val="B3B3B3"/>
                </a:solidFill>
                <a:miter lim="800000"/>
                <a:headEnd/>
                <a:tailEnd/>
              </a:ln>
            </p:spPr>
            <p:txBody>
              <a:bodyPr/>
              <a:lstStyle/>
              <a:p>
                <a:endParaRPr lang="en-US"/>
              </a:p>
            </p:txBody>
          </p:sp>
          <p:sp>
            <p:nvSpPr>
              <p:cNvPr id="46092" name="Rectangle 14"/>
              <p:cNvSpPr>
                <a:spLocks noChangeArrowheads="1"/>
              </p:cNvSpPr>
              <p:nvPr/>
            </p:nvSpPr>
            <p:spPr bwMode="auto">
              <a:xfrm>
                <a:off x="2478" y="1485"/>
                <a:ext cx="130" cy="247"/>
              </a:xfrm>
              <a:prstGeom prst="rect">
                <a:avLst/>
              </a:prstGeom>
              <a:solidFill>
                <a:srgbClr val="00407F"/>
              </a:solidFill>
              <a:ln w="2">
                <a:solidFill>
                  <a:srgbClr val="B3B3B3"/>
                </a:solidFill>
                <a:miter lim="800000"/>
                <a:headEnd/>
                <a:tailEnd/>
              </a:ln>
            </p:spPr>
            <p:txBody>
              <a:bodyPr/>
              <a:lstStyle/>
              <a:p>
                <a:endParaRPr lang="en-US"/>
              </a:p>
            </p:txBody>
          </p:sp>
          <p:sp>
            <p:nvSpPr>
              <p:cNvPr id="46093" name="Rectangle 15"/>
              <p:cNvSpPr>
                <a:spLocks noChangeArrowheads="1"/>
              </p:cNvSpPr>
              <p:nvPr/>
            </p:nvSpPr>
            <p:spPr bwMode="auto">
              <a:xfrm>
                <a:off x="2478" y="1853"/>
                <a:ext cx="86" cy="247"/>
              </a:xfrm>
              <a:prstGeom prst="rect">
                <a:avLst/>
              </a:prstGeom>
              <a:solidFill>
                <a:srgbClr val="00407F"/>
              </a:solidFill>
              <a:ln w="2">
                <a:solidFill>
                  <a:srgbClr val="B3B3B3"/>
                </a:solidFill>
                <a:miter lim="800000"/>
                <a:headEnd/>
                <a:tailEnd/>
              </a:ln>
            </p:spPr>
            <p:txBody>
              <a:bodyPr/>
              <a:lstStyle/>
              <a:p>
                <a:endParaRPr lang="en-US"/>
              </a:p>
            </p:txBody>
          </p:sp>
          <p:sp>
            <p:nvSpPr>
              <p:cNvPr id="46094" name="Rectangle 16"/>
              <p:cNvSpPr>
                <a:spLocks noChangeArrowheads="1"/>
              </p:cNvSpPr>
              <p:nvPr/>
            </p:nvSpPr>
            <p:spPr bwMode="auto">
              <a:xfrm>
                <a:off x="2478" y="2220"/>
                <a:ext cx="24" cy="246"/>
              </a:xfrm>
              <a:prstGeom prst="rect">
                <a:avLst/>
              </a:prstGeom>
              <a:solidFill>
                <a:srgbClr val="00407F"/>
              </a:solidFill>
              <a:ln w="2">
                <a:solidFill>
                  <a:srgbClr val="B3B3B3"/>
                </a:solidFill>
                <a:miter lim="800000"/>
                <a:headEnd/>
                <a:tailEnd/>
              </a:ln>
            </p:spPr>
            <p:txBody>
              <a:bodyPr/>
              <a:lstStyle/>
              <a:p>
                <a:endParaRPr lang="en-US"/>
              </a:p>
            </p:txBody>
          </p:sp>
          <p:sp>
            <p:nvSpPr>
              <p:cNvPr id="46095" name="Rectangle 17"/>
              <p:cNvSpPr>
                <a:spLocks noChangeArrowheads="1"/>
              </p:cNvSpPr>
              <p:nvPr/>
            </p:nvSpPr>
            <p:spPr bwMode="auto">
              <a:xfrm>
                <a:off x="2478" y="2586"/>
                <a:ext cx="24" cy="247"/>
              </a:xfrm>
              <a:prstGeom prst="rect">
                <a:avLst/>
              </a:prstGeom>
              <a:solidFill>
                <a:srgbClr val="00407F"/>
              </a:solidFill>
              <a:ln w="2">
                <a:solidFill>
                  <a:srgbClr val="B3B3B3"/>
                </a:solidFill>
                <a:miter lim="800000"/>
                <a:headEnd/>
                <a:tailEnd/>
              </a:ln>
            </p:spPr>
            <p:txBody>
              <a:bodyPr/>
              <a:lstStyle/>
              <a:p>
                <a:endParaRPr lang="en-US"/>
              </a:p>
            </p:txBody>
          </p:sp>
          <p:sp>
            <p:nvSpPr>
              <p:cNvPr id="46096" name="Rectangle 18"/>
              <p:cNvSpPr>
                <a:spLocks noChangeArrowheads="1"/>
              </p:cNvSpPr>
              <p:nvPr/>
            </p:nvSpPr>
            <p:spPr bwMode="auto">
              <a:xfrm>
                <a:off x="2478" y="2954"/>
                <a:ext cx="130" cy="247"/>
              </a:xfrm>
              <a:prstGeom prst="rect">
                <a:avLst/>
              </a:prstGeom>
              <a:solidFill>
                <a:srgbClr val="B3B3B3"/>
              </a:solidFill>
              <a:ln w="2">
                <a:solidFill>
                  <a:srgbClr val="B3B3B3"/>
                </a:solidFill>
                <a:miter lim="800000"/>
                <a:headEnd/>
                <a:tailEnd/>
              </a:ln>
            </p:spPr>
            <p:txBody>
              <a:bodyPr/>
              <a:lstStyle/>
              <a:p>
                <a:endParaRPr lang="en-US"/>
              </a:p>
            </p:txBody>
          </p:sp>
          <p:sp>
            <p:nvSpPr>
              <p:cNvPr id="46097" name="Rectangle 19"/>
              <p:cNvSpPr>
                <a:spLocks noChangeArrowheads="1"/>
              </p:cNvSpPr>
              <p:nvPr/>
            </p:nvSpPr>
            <p:spPr bwMode="auto">
              <a:xfrm>
                <a:off x="2478" y="3322"/>
                <a:ext cx="66" cy="247"/>
              </a:xfrm>
              <a:prstGeom prst="rect">
                <a:avLst/>
              </a:prstGeom>
              <a:solidFill>
                <a:srgbClr val="E6E6E6"/>
              </a:solidFill>
              <a:ln w="2">
                <a:solidFill>
                  <a:srgbClr val="B3B3B3"/>
                </a:solidFill>
                <a:miter lim="800000"/>
                <a:headEnd/>
                <a:tailEnd/>
              </a:ln>
            </p:spPr>
            <p:txBody>
              <a:bodyPr/>
              <a:lstStyle/>
              <a:p>
                <a:endParaRPr lang="en-US"/>
              </a:p>
            </p:txBody>
          </p:sp>
          <p:sp>
            <p:nvSpPr>
              <p:cNvPr id="46098" name="Rectangle 20"/>
              <p:cNvSpPr>
                <a:spLocks noChangeArrowheads="1"/>
              </p:cNvSpPr>
              <p:nvPr/>
            </p:nvSpPr>
            <p:spPr bwMode="auto">
              <a:xfrm>
                <a:off x="2140" y="3383"/>
                <a:ext cx="265" cy="157"/>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dk/na</a:t>
                </a:r>
                <a:endParaRPr lang="en-US"/>
              </a:p>
            </p:txBody>
          </p:sp>
          <p:sp>
            <p:nvSpPr>
              <p:cNvPr id="46099" name="Rectangle 21"/>
              <p:cNvSpPr>
                <a:spLocks noChangeArrowheads="1"/>
              </p:cNvSpPr>
              <p:nvPr/>
            </p:nvSpPr>
            <p:spPr bwMode="auto">
              <a:xfrm>
                <a:off x="2140" y="3015"/>
                <a:ext cx="271" cy="157"/>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Other</a:t>
                </a:r>
                <a:endParaRPr lang="en-US"/>
              </a:p>
            </p:txBody>
          </p:sp>
          <p:sp>
            <p:nvSpPr>
              <p:cNvPr id="46100" name="Rectangle 22"/>
              <p:cNvSpPr>
                <a:spLocks noChangeArrowheads="1"/>
              </p:cNvSpPr>
              <p:nvPr/>
            </p:nvSpPr>
            <p:spPr bwMode="auto">
              <a:xfrm>
                <a:off x="1679" y="2647"/>
                <a:ext cx="741" cy="157"/>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Need information</a:t>
                </a:r>
                <a:endParaRPr lang="en-US"/>
              </a:p>
            </p:txBody>
          </p:sp>
          <p:sp>
            <p:nvSpPr>
              <p:cNvPr id="46101" name="Rectangle 23"/>
              <p:cNvSpPr>
                <a:spLocks noChangeArrowheads="1"/>
              </p:cNvSpPr>
              <p:nvPr/>
            </p:nvSpPr>
            <p:spPr bwMode="auto">
              <a:xfrm>
                <a:off x="1606" y="2219"/>
                <a:ext cx="812" cy="157"/>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Already old/retired/</a:t>
                </a:r>
                <a:endParaRPr lang="en-US"/>
              </a:p>
            </p:txBody>
          </p:sp>
          <p:sp>
            <p:nvSpPr>
              <p:cNvPr id="46102" name="Rectangle 24"/>
              <p:cNvSpPr>
                <a:spLocks noChangeArrowheads="1"/>
              </p:cNvSpPr>
              <p:nvPr/>
            </p:nvSpPr>
            <p:spPr bwMode="auto">
              <a:xfrm>
                <a:off x="1891" y="2343"/>
                <a:ext cx="527" cy="157"/>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semi-retired</a:t>
                </a:r>
                <a:endParaRPr lang="en-US"/>
              </a:p>
            </p:txBody>
          </p:sp>
          <p:sp>
            <p:nvSpPr>
              <p:cNvPr id="46103" name="Rectangle 25"/>
              <p:cNvSpPr>
                <a:spLocks noChangeArrowheads="1"/>
              </p:cNvSpPr>
              <p:nvPr/>
            </p:nvSpPr>
            <p:spPr bwMode="auto">
              <a:xfrm>
                <a:off x="1584" y="1851"/>
                <a:ext cx="799" cy="136"/>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Don’t need to save/</a:t>
                </a:r>
                <a:endParaRPr lang="en-US"/>
              </a:p>
            </p:txBody>
          </p:sp>
          <p:sp>
            <p:nvSpPr>
              <p:cNvPr id="46104" name="Rectangle 26"/>
              <p:cNvSpPr>
                <a:spLocks noChangeArrowheads="1"/>
              </p:cNvSpPr>
              <p:nvPr/>
            </p:nvSpPr>
            <p:spPr bwMode="auto">
              <a:xfrm>
                <a:off x="1511" y="1976"/>
                <a:ext cx="909" cy="157"/>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have pension at work</a:t>
                </a:r>
                <a:endParaRPr lang="en-US"/>
              </a:p>
            </p:txBody>
          </p:sp>
          <p:sp>
            <p:nvSpPr>
              <p:cNvPr id="46105" name="Rectangle 27"/>
              <p:cNvSpPr>
                <a:spLocks noChangeArrowheads="1"/>
              </p:cNvSpPr>
              <p:nvPr/>
            </p:nvSpPr>
            <p:spPr bwMode="auto">
              <a:xfrm>
                <a:off x="1181" y="1484"/>
                <a:ext cx="1248" cy="157"/>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Not thinking about retirement/</a:t>
                </a:r>
                <a:endParaRPr lang="en-US"/>
              </a:p>
            </p:txBody>
          </p:sp>
          <p:sp>
            <p:nvSpPr>
              <p:cNvPr id="46106" name="Rectangle 28"/>
              <p:cNvSpPr>
                <a:spLocks noChangeArrowheads="1"/>
              </p:cNvSpPr>
              <p:nvPr/>
            </p:nvSpPr>
            <p:spPr bwMode="auto">
              <a:xfrm>
                <a:off x="1364" y="1608"/>
                <a:ext cx="1057" cy="157"/>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still young/other priorities</a:t>
                </a:r>
                <a:endParaRPr lang="en-US"/>
              </a:p>
            </p:txBody>
          </p:sp>
          <p:sp>
            <p:nvSpPr>
              <p:cNvPr id="46107" name="Rectangle 29"/>
              <p:cNvSpPr>
                <a:spLocks noChangeArrowheads="1"/>
              </p:cNvSpPr>
              <p:nvPr/>
            </p:nvSpPr>
            <p:spPr bwMode="auto">
              <a:xfrm>
                <a:off x="1225" y="1178"/>
                <a:ext cx="1207" cy="157"/>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Not worried about retirement</a:t>
                </a:r>
                <a:endParaRPr lang="en-US"/>
              </a:p>
            </p:txBody>
          </p:sp>
          <p:sp>
            <p:nvSpPr>
              <p:cNvPr id="46108" name="Rectangle 30"/>
              <p:cNvSpPr>
                <a:spLocks noChangeArrowheads="1"/>
              </p:cNvSpPr>
              <p:nvPr/>
            </p:nvSpPr>
            <p:spPr bwMode="auto">
              <a:xfrm>
                <a:off x="1152" y="812"/>
                <a:ext cx="1242" cy="136"/>
              </a:xfrm>
              <a:prstGeom prst="rect">
                <a:avLst/>
              </a:prstGeom>
              <a:noFill/>
              <a:ln w="9525">
                <a:noFill/>
                <a:miter lim="800000"/>
                <a:headEnd/>
                <a:tailEnd/>
              </a:ln>
            </p:spPr>
            <p:txBody>
              <a:bodyPr wrap="none" lIns="0" tIns="0" rIns="0" bIns="0">
                <a:spAutoFit/>
              </a:bodyPr>
              <a:lstStyle/>
              <a:p>
                <a:r>
                  <a:rPr lang="en-US" sz="1400">
                    <a:solidFill>
                      <a:srgbClr val="000000"/>
                    </a:solidFill>
                    <a:latin typeface="Arial Narrow" pitchFamily="34" charset="0"/>
                  </a:rPr>
                  <a:t>Can’t afford/don’t have money</a:t>
                </a:r>
                <a:endParaRPr lang="en-US"/>
              </a:p>
            </p:txBody>
          </p:sp>
          <p:sp>
            <p:nvSpPr>
              <p:cNvPr id="46109" name="Rectangle 31"/>
              <p:cNvSpPr>
                <a:spLocks noChangeArrowheads="1"/>
              </p:cNvSpPr>
              <p:nvPr/>
            </p:nvSpPr>
            <p:spPr bwMode="auto">
              <a:xfrm>
                <a:off x="3935" y="808"/>
                <a:ext cx="157" cy="166"/>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74</a:t>
                </a:r>
                <a:endParaRPr lang="en-US"/>
              </a:p>
            </p:txBody>
          </p:sp>
          <p:sp>
            <p:nvSpPr>
              <p:cNvPr id="46110" name="Rectangle 32"/>
              <p:cNvSpPr>
                <a:spLocks noChangeArrowheads="1"/>
              </p:cNvSpPr>
              <p:nvPr/>
            </p:nvSpPr>
            <p:spPr bwMode="auto">
              <a:xfrm>
                <a:off x="2605" y="1174"/>
                <a:ext cx="102" cy="166"/>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9</a:t>
                </a:r>
                <a:endParaRPr lang="en-US"/>
              </a:p>
            </p:txBody>
          </p:sp>
          <p:sp>
            <p:nvSpPr>
              <p:cNvPr id="46111" name="Rectangle 33"/>
              <p:cNvSpPr>
                <a:spLocks noChangeArrowheads="1"/>
              </p:cNvSpPr>
              <p:nvPr/>
            </p:nvSpPr>
            <p:spPr bwMode="auto">
              <a:xfrm>
                <a:off x="2541" y="1541"/>
                <a:ext cx="102" cy="166"/>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6</a:t>
                </a:r>
                <a:endParaRPr lang="en-US"/>
              </a:p>
            </p:txBody>
          </p:sp>
          <p:sp>
            <p:nvSpPr>
              <p:cNvPr id="46112" name="Rectangle 34"/>
              <p:cNvSpPr>
                <a:spLocks noChangeArrowheads="1"/>
              </p:cNvSpPr>
              <p:nvPr/>
            </p:nvSpPr>
            <p:spPr bwMode="auto">
              <a:xfrm>
                <a:off x="2497" y="1909"/>
                <a:ext cx="102" cy="166"/>
              </a:xfrm>
              <a:prstGeom prst="rect">
                <a:avLst/>
              </a:prstGeom>
              <a:noFill/>
              <a:ln w="9525">
                <a:noFill/>
                <a:miter lim="800000"/>
                <a:headEnd/>
                <a:tailEnd/>
              </a:ln>
            </p:spPr>
            <p:txBody>
              <a:bodyPr wrap="none" lIns="0" tIns="0" rIns="0" bIns="0">
                <a:spAutoFit/>
              </a:bodyPr>
              <a:lstStyle/>
              <a:p>
                <a:r>
                  <a:rPr lang="en-US" sz="1500" b="1">
                    <a:solidFill>
                      <a:srgbClr val="FFFFFF"/>
                    </a:solidFill>
                    <a:latin typeface="Arial Narrow" pitchFamily="34" charset="0"/>
                  </a:rPr>
                  <a:t>4</a:t>
                </a:r>
                <a:endParaRPr lang="en-US"/>
              </a:p>
            </p:txBody>
          </p:sp>
          <p:sp>
            <p:nvSpPr>
              <p:cNvPr id="46113" name="Rectangle 35"/>
              <p:cNvSpPr>
                <a:spLocks noChangeArrowheads="1"/>
              </p:cNvSpPr>
              <p:nvPr/>
            </p:nvSpPr>
            <p:spPr bwMode="auto">
              <a:xfrm>
                <a:off x="2515" y="2277"/>
                <a:ext cx="102" cy="166"/>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1</a:t>
                </a:r>
                <a:endParaRPr lang="en-US"/>
              </a:p>
            </p:txBody>
          </p:sp>
          <p:sp>
            <p:nvSpPr>
              <p:cNvPr id="46114" name="Rectangle 36"/>
              <p:cNvSpPr>
                <a:spLocks noChangeArrowheads="1"/>
              </p:cNvSpPr>
              <p:nvPr/>
            </p:nvSpPr>
            <p:spPr bwMode="auto">
              <a:xfrm>
                <a:off x="2515" y="2643"/>
                <a:ext cx="102" cy="166"/>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1</a:t>
                </a:r>
                <a:endParaRPr lang="en-US"/>
              </a:p>
            </p:txBody>
          </p:sp>
          <p:sp>
            <p:nvSpPr>
              <p:cNvPr id="46115" name="Rectangle 37"/>
              <p:cNvSpPr>
                <a:spLocks noChangeArrowheads="1"/>
              </p:cNvSpPr>
              <p:nvPr/>
            </p:nvSpPr>
            <p:spPr bwMode="auto">
              <a:xfrm>
                <a:off x="2541" y="3011"/>
                <a:ext cx="102" cy="166"/>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6</a:t>
                </a:r>
                <a:endParaRPr lang="en-US"/>
              </a:p>
            </p:txBody>
          </p:sp>
          <p:sp>
            <p:nvSpPr>
              <p:cNvPr id="46116" name="Rectangle 38"/>
              <p:cNvSpPr>
                <a:spLocks noChangeArrowheads="1"/>
              </p:cNvSpPr>
              <p:nvPr/>
            </p:nvSpPr>
            <p:spPr bwMode="auto">
              <a:xfrm>
                <a:off x="2557" y="3378"/>
                <a:ext cx="102" cy="166"/>
              </a:xfrm>
              <a:prstGeom prst="rect">
                <a:avLst/>
              </a:prstGeom>
              <a:noFill/>
              <a:ln w="9525">
                <a:noFill/>
                <a:miter lim="800000"/>
                <a:headEnd/>
                <a:tailEnd/>
              </a:ln>
            </p:spPr>
            <p:txBody>
              <a:bodyPr wrap="none" lIns="0" tIns="0" rIns="0" bIns="0">
                <a:spAutoFit/>
              </a:bodyPr>
              <a:lstStyle/>
              <a:p>
                <a:r>
                  <a:rPr lang="en-US" sz="1500" b="1">
                    <a:solidFill>
                      <a:srgbClr val="000000"/>
                    </a:solidFill>
                    <a:latin typeface="Arial Narrow" pitchFamily="34" charset="0"/>
                  </a:rPr>
                  <a:t>3</a:t>
                </a:r>
                <a:endParaRPr lang="en-US"/>
              </a:p>
            </p:txBody>
          </p:sp>
        </p:grpSp>
      </p:grpSp>
      <p:sp>
        <p:nvSpPr>
          <p:cNvPr id="46118" name="Rectangle 38"/>
          <p:cNvSpPr>
            <a:spLocks noChangeArrowheads="1"/>
          </p:cNvSpPr>
          <p:nvPr/>
        </p:nvSpPr>
        <p:spPr bwMode="auto">
          <a:xfrm>
            <a:off x="7315200" y="1828800"/>
            <a:ext cx="1371600" cy="1828800"/>
          </a:xfrm>
          <a:prstGeom prst="rect">
            <a:avLst/>
          </a:prstGeom>
          <a:noFill/>
          <a:ln w="9525">
            <a:solidFill>
              <a:schemeClr val="tx1"/>
            </a:solidFill>
            <a:miter lim="800000"/>
            <a:headEnd/>
            <a:tailEnd/>
          </a:ln>
          <a:effectLst/>
        </p:spPr>
        <p:txBody>
          <a:bodyPr wrap="none" anchor="ctr"/>
          <a:lstStyle/>
          <a:p>
            <a:endParaRPr lang="en-US"/>
          </a:p>
        </p:txBody>
      </p:sp>
      <p:sp>
        <p:nvSpPr>
          <p:cNvPr id="46119" name="Text Box 39"/>
          <p:cNvSpPr txBox="1">
            <a:spLocks noChangeArrowheads="1"/>
          </p:cNvSpPr>
          <p:nvPr/>
        </p:nvSpPr>
        <p:spPr bwMode="auto">
          <a:xfrm>
            <a:off x="7391400" y="1828800"/>
            <a:ext cx="1295400" cy="1785104"/>
          </a:xfrm>
          <a:prstGeom prst="rect">
            <a:avLst/>
          </a:prstGeom>
          <a:noFill/>
          <a:ln w="9525">
            <a:noFill/>
            <a:miter lim="800000"/>
            <a:headEnd/>
            <a:tailEnd/>
          </a:ln>
          <a:effectLst/>
        </p:spPr>
        <p:txBody>
          <a:bodyPr wrap="square">
            <a:spAutoFit/>
          </a:bodyPr>
          <a:lstStyle/>
          <a:p>
            <a:r>
              <a:rPr lang="fr-CA" sz="1000" b="1" dirty="0" smtClean="0"/>
              <a:t>Atlantic:</a:t>
            </a:r>
            <a:r>
              <a:rPr lang="fr-CA" sz="1000" dirty="0" smtClean="0"/>
              <a:t> 70</a:t>
            </a:r>
            <a:r>
              <a:rPr lang="fr-CA" sz="1000" dirty="0"/>
              <a:t>% can’t afford/don’t have money</a:t>
            </a:r>
          </a:p>
          <a:p>
            <a:endParaRPr lang="fr-CA" sz="1000" dirty="0"/>
          </a:p>
          <a:p>
            <a:r>
              <a:rPr lang="fr-CA" sz="1000" b="1" dirty="0"/>
              <a:t>Prairies:</a:t>
            </a:r>
            <a:r>
              <a:rPr lang="fr-CA" sz="1000" dirty="0"/>
              <a:t> </a:t>
            </a:r>
            <a:r>
              <a:rPr lang="fr-CA" sz="1000" dirty="0" smtClean="0"/>
              <a:t>68% </a:t>
            </a:r>
            <a:r>
              <a:rPr lang="fr-CA" sz="1000" dirty="0"/>
              <a:t>can’t afford/don’t have money</a:t>
            </a:r>
          </a:p>
          <a:p>
            <a:endParaRPr lang="fr-CA" sz="1000" dirty="0"/>
          </a:p>
          <a:p>
            <a:r>
              <a:rPr lang="fr-CA" sz="1000" b="1" dirty="0"/>
              <a:t>BC:</a:t>
            </a:r>
            <a:r>
              <a:rPr lang="fr-CA" sz="1000" dirty="0"/>
              <a:t> </a:t>
            </a:r>
            <a:r>
              <a:rPr lang="fr-CA" sz="1000" dirty="0" smtClean="0"/>
              <a:t>81% </a:t>
            </a:r>
            <a:r>
              <a:rPr lang="fr-CA" sz="1000" dirty="0"/>
              <a:t>can’t afford/don’t have money</a:t>
            </a:r>
            <a:endParaRPr lang="en-US" sz="1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alpha val="34000"/>
          </a:srgbClr>
        </a:solidFill>
        <a:ln w="22225" cap="flat" cmpd="sng" algn="ctr">
          <a:solidFill>
            <a:srgbClr val="FF6600"/>
          </a:solidFill>
          <a:prstDash val="dash"/>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00">
            <a:alpha val="34000"/>
          </a:srgbClr>
        </a:solidFill>
        <a:ln w="22225" cap="flat" cmpd="sng" algn="ctr">
          <a:solidFill>
            <a:srgbClr val="FF6600"/>
          </a:solidFill>
          <a:prstDash val="dash"/>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5931</TotalTime>
  <Words>2286</Words>
  <Application>Microsoft Office PowerPoint</Application>
  <PresentationFormat>On-screen Show (4:3)</PresentationFormat>
  <Paragraphs>543</Paragraphs>
  <Slides>24</Slides>
  <Notes>24</Notes>
  <HiddenSlides>0</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Office Theme</vt:lpstr>
      <vt:lpstr>6_Custom Design</vt:lpstr>
      <vt:lpstr>1_Office Theme</vt:lpstr>
      <vt:lpstr>The Future of Pensions</vt:lpstr>
      <vt:lpstr>Future of Pensions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creynolds</cp:lastModifiedBy>
  <cp:revision>540</cp:revision>
  <dcterms:created xsi:type="dcterms:W3CDTF">2008-10-25T12:51:57Z</dcterms:created>
  <dcterms:modified xsi:type="dcterms:W3CDTF">2010-10-28T15:09:11Z</dcterms:modified>
</cp:coreProperties>
</file>