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5EC"/>
    <a:srgbClr val="AA0056"/>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8" autoAdjust="0"/>
    <p:restoredTop sz="83494" autoAdjust="0"/>
  </p:normalViewPr>
  <p:slideViewPr>
    <p:cSldViewPr>
      <p:cViewPr varScale="1">
        <p:scale>
          <a:sx n="87" d="100"/>
          <a:sy n="87" d="100"/>
        </p:scale>
        <p:origin x="588" y="90"/>
      </p:cViewPr>
      <p:guideLst>
        <p:guide orient="horz" pos="2160"/>
        <p:guide pos="2880"/>
      </p:guideLst>
    </p:cSldViewPr>
  </p:slideViewPr>
  <p:outlineViewPr>
    <p:cViewPr>
      <p:scale>
        <a:sx n="33" d="100"/>
        <a:sy n="33" d="100"/>
      </p:scale>
      <p:origin x="0" y="147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585422-BB72-46D6-A76A-A726C989FCCA}" type="datetimeFigureOut">
              <a:rPr lang="en-CA" smtClean="0"/>
              <a:pPr/>
              <a:t>12/17/2015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06680-5A32-45F1-962C-9BD2A5905153}" type="slidenum">
              <a:rPr lang="en-CA" smtClean="0"/>
              <a:pPr/>
              <a:t>‹#›</a:t>
            </a:fld>
            <a:endParaRPr lang="en-CA"/>
          </a:p>
        </p:txBody>
      </p:sp>
    </p:spTree>
    <p:extLst>
      <p:ext uri="{BB962C8B-B14F-4D97-AF65-F5344CB8AC3E}">
        <p14:creationId xmlns:p14="http://schemas.microsoft.com/office/powerpoint/2010/main" val="422420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Après de nombreuses heures à feuilleter de vieux journaux, à chercher des photos et à rassembler les récits, le syndicat a publié sur le Web un tableau chronologique du militantisme sur l'égalité au cours des 52 dernières années. </a:t>
            </a:r>
          </a:p>
          <a:p>
            <a:endParaRPr lang="en-US" dirty="0" smtClean="0"/>
          </a:p>
          <a:p>
            <a:r>
              <a:rPr lang="fr-CA" dirty="0" smtClean="0"/>
              <a:t>La chronologie comprend plus de 200 événements correspondant</a:t>
            </a:r>
            <a:r>
              <a:rPr lang="fr-CA" baseline="0" dirty="0" smtClean="0"/>
              <a:t> à </a:t>
            </a:r>
            <a:r>
              <a:rPr lang="fr-CA" dirty="0" smtClean="0"/>
              <a:t>des progrès importants en matière d'égalité, dans notre syndicat, nos milieux de travail et nos communautés. </a:t>
            </a:r>
          </a:p>
          <a:p>
            <a:endParaRPr lang="en-US" dirty="0" smtClean="0"/>
          </a:p>
          <a:p>
            <a:r>
              <a:rPr lang="fr-CA" dirty="0" smtClean="0"/>
              <a:t>Des avancées qui ont amélioré la vie des femmes, des personnes LGBTTI, des travailleurs </a:t>
            </a:r>
            <a:r>
              <a:rPr lang="fr-CA" dirty="0" err="1" smtClean="0"/>
              <a:t>racisés</a:t>
            </a:r>
            <a:r>
              <a:rPr lang="fr-CA" dirty="0" smtClean="0"/>
              <a:t>, des Autochtones ou des personnes</a:t>
            </a:r>
            <a:r>
              <a:rPr lang="fr-CA" baseline="0" dirty="0" smtClean="0"/>
              <a:t> ayant un </a:t>
            </a:r>
            <a:r>
              <a:rPr lang="fr-CA" dirty="0" smtClean="0"/>
              <a:t>handicap. Ces avancées portent sur la négociation, l'action politique, l'organisation, l'éducation et toutes les autres manières</a:t>
            </a:r>
            <a:r>
              <a:rPr lang="fr-CA" baseline="0" dirty="0" smtClean="0"/>
              <a:t> de provoquer le </a:t>
            </a:r>
            <a:r>
              <a:rPr lang="fr-CA" dirty="0" smtClean="0"/>
              <a:t>changement.</a:t>
            </a:r>
          </a:p>
          <a:p>
            <a:endParaRPr lang="en-US" dirty="0" smtClean="0"/>
          </a:p>
          <a:p>
            <a:r>
              <a:rPr lang="fr-CA" dirty="0" smtClean="0"/>
              <a:t>Ces histoires ont des répercussions à l’étranger, grâce</a:t>
            </a:r>
            <a:r>
              <a:rPr lang="fr-CA" baseline="0" dirty="0" smtClean="0"/>
              <a:t> à </a:t>
            </a:r>
            <a:r>
              <a:rPr lang="fr-CA" dirty="0" smtClean="0"/>
              <a:t>cinq décennies de travail de solidarité</a:t>
            </a:r>
            <a:r>
              <a:rPr lang="fr-CA" baseline="0" dirty="0" smtClean="0"/>
              <a:t> internationale</a:t>
            </a:r>
            <a:r>
              <a:rPr lang="fr-CA" dirty="0" smtClean="0"/>
              <a:t>.</a:t>
            </a:r>
          </a:p>
          <a:p>
            <a:endParaRPr lang="en-US" dirty="0" smtClean="0"/>
          </a:p>
          <a:p>
            <a:r>
              <a:rPr lang="fr-CA" dirty="0" smtClean="0"/>
              <a:t>La chronologie complète se trouve sur le site Web du SCFP. Durant les dix prochaines minutes, nous vous présenterons</a:t>
            </a:r>
            <a:r>
              <a:rPr lang="fr-CA" baseline="0" dirty="0" smtClean="0"/>
              <a:t> </a:t>
            </a:r>
            <a:r>
              <a:rPr lang="fr-CA" dirty="0" smtClean="0"/>
              <a:t>quelques faits saillants.</a:t>
            </a:r>
            <a:endParaRPr lang="en-US" baseline="0" dirty="0" smtClean="0"/>
          </a:p>
        </p:txBody>
      </p:sp>
      <p:sp>
        <p:nvSpPr>
          <p:cNvPr id="4" name="Slide Number Placeholder 3"/>
          <p:cNvSpPr>
            <a:spLocks noGrp="1"/>
          </p:cNvSpPr>
          <p:nvPr>
            <p:ph type="sldNum" sz="quarter" idx="10"/>
          </p:nvPr>
        </p:nvSpPr>
        <p:spPr/>
        <p:txBody>
          <a:bodyPr/>
          <a:lstStyle/>
          <a:p>
            <a:fld id="{CFF06680-5A32-45F1-962C-9BD2A5905153}" type="slidenum">
              <a:rPr lang="en-CA" smtClean="0"/>
              <a:pPr/>
              <a:t>1</a:t>
            </a:fld>
            <a:endParaRPr lang="en-CA"/>
          </a:p>
        </p:txBody>
      </p:sp>
    </p:spTree>
    <p:extLst>
      <p:ext uri="{BB962C8B-B14F-4D97-AF65-F5344CB8AC3E}">
        <p14:creationId xmlns:p14="http://schemas.microsoft.com/office/powerpoint/2010/main" val="240440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Nous avons fait la promotion du modèle selon lequel les handicaps sont principalement le fruit des attitudes sociales. Nous nous sommes aussi battus pour des milieux de travail plus représentatifs.</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10</a:t>
            </a:fld>
            <a:endParaRPr lang="en-CA"/>
          </a:p>
        </p:txBody>
      </p:sp>
    </p:spTree>
    <p:extLst>
      <p:ext uri="{BB962C8B-B14F-4D97-AF65-F5344CB8AC3E}">
        <p14:creationId xmlns:p14="http://schemas.microsoft.com/office/powerpoint/2010/main" val="200532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Et nous avons rendu nos événements plus accessibles aux personnes ayant un handicap. </a:t>
            </a:r>
          </a:p>
          <a:p>
            <a:endParaRPr lang="fr-CA" dirty="0" smtClean="0"/>
          </a:p>
          <a:p>
            <a:r>
              <a:rPr lang="fr-CA" dirty="0" smtClean="0"/>
              <a:t>Sur ce point, comme sur tous les autres, le travail se poursuit au chapitre de l’égalité.</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11</a:t>
            </a:fld>
            <a:endParaRPr lang="en-CA"/>
          </a:p>
        </p:txBody>
      </p:sp>
    </p:spTree>
    <p:extLst>
      <p:ext uri="{BB962C8B-B14F-4D97-AF65-F5344CB8AC3E}">
        <p14:creationId xmlns:p14="http://schemas.microsoft.com/office/powerpoint/2010/main" val="325513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L'histoire de nos moyens de pression contre le racisme s'étend également sur plusieurs décennies et fait état de diverses stratégies.</a:t>
            </a:r>
          </a:p>
          <a:p>
            <a:endParaRPr lang="fr-CA" dirty="0" smtClean="0"/>
          </a:p>
          <a:p>
            <a:r>
              <a:rPr lang="fr-CA" dirty="0" smtClean="0"/>
              <a:t>Elle comprend des combats pour l'équité en matière d'emploi, la représentation dans les postes de direction et la solidarité sur le plan international.</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12</a:t>
            </a:fld>
            <a:endParaRPr lang="en-CA"/>
          </a:p>
        </p:txBody>
      </p:sp>
    </p:spTree>
    <p:extLst>
      <p:ext uri="{BB962C8B-B14F-4D97-AF65-F5344CB8AC3E}">
        <p14:creationId xmlns:p14="http://schemas.microsoft.com/office/powerpoint/2010/main" val="160067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L'éducation et l'accroissement de notre pouvoir sont des thèmes récurrents tout au long de la chronologie.</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13</a:t>
            </a:fld>
            <a:endParaRPr lang="en-CA"/>
          </a:p>
        </p:txBody>
      </p:sp>
    </p:spTree>
    <p:extLst>
      <p:ext uri="{BB962C8B-B14F-4D97-AF65-F5344CB8AC3E}">
        <p14:creationId xmlns:p14="http://schemas.microsoft.com/office/powerpoint/2010/main" val="13460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Les droits des Autochtones ont également été au cœur des luttes pour l’égalité menées par le SCFP depuis les années 1960.</a:t>
            </a:r>
          </a:p>
        </p:txBody>
      </p:sp>
      <p:sp>
        <p:nvSpPr>
          <p:cNvPr id="4" name="Slide Number Placeholder 3"/>
          <p:cNvSpPr>
            <a:spLocks noGrp="1"/>
          </p:cNvSpPr>
          <p:nvPr>
            <p:ph type="sldNum" sz="quarter" idx="10"/>
          </p:nvPr>
        </p:nvSpPr>
        <p:spPr/>
        <p:txBody>
          <a:bodyPr/>
          <a:lstStyle/>
          <a:p>
            <a:fld id="{CFF06680-5A32-45F1-962C-9BD2A5905153}" type="slidenum">
              <a:rPr lang="en-CA" smtClean="0"/>
              <a:pPr/>
              <a:t>14</a:t>
            </a:fld>
            <a:endParaRPr lang="en-CA"/>
          </a:p>
        </p:txBody>
      </p:sp>
    </p:spTree>
    <p:extLst>
      <p:ext uri="{BB962C8B-B14F-4D97-AF65-F5344CB8AC3E}">
        <p14:creationId xmlns:p14="http://schemas.microsoft.com/office/powerpoint/2010/main" val="72208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Comme dans toutes les luttes, nous faisons des progrès à l'intérieur de notre syndicat, mais aussi à l'extérieur, où nous travaillons et où nous vivons.</a:t>
            </a:r>
          </a:p>
        </p:txBody>
      </p:sp>
      <p:sp>
        <p:nvSpPr>
          <p:cNvPr id="4" name="Slide Number Placeholder 3"/>
          <p:cNvSpPr>
            <a:spLocks noGrp="1"/>
          </p:cNvSpPr>
          <p:nvPr>
            <p:ph type="sldNum" sz="quarter" idx="10"/>
          </p:nvPr>
        </p:nvSpPr>
        <p:spPr/>
        <p:txBody>
          <a:bodyPr/>
          <a:lstStyle/>
          <a:p>
            <a:fld id="{CFF06680-5A32-45F1-962C-9BD2A5905153}" type="slidenum">
              <a:rPr lang="en-CA" smtClean="0"/>
              <a:pPr/>
              <a:t>15</a:t>
            </a:fld>
            <a:endParaRPr lang="en-CA"/>
          </a:p>
        </p:txBody>
      </p:sp>
    </p:spTree>
    <p:extLst>
      <p:ext uri="{BB962C8B-B14F-4D97-AF65-F5344CB8AC3E}">
        <p14:creationId xmlns:p14="http://schemas.microsoft.com/office/powerpoint/2010/main" val="330012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 SCFP a obtenu l'une des plus grandes victoires pour les droits des Autochtones au Canada : l'Entente de partenariat sur l'équité en matière d'emploi, en Saskatchewan.</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16</a:t>
            </a:fld>
            <a:endParaRPr lang="en-CA"/>
          </a:p>
        </p:txBody>
      </p:sp>
    </p:spTree>
    <p:extLst>
      <p:ext uri="{BB962C8B-B14F-4D97-AF65-F5344CB8AC3E}">
        <p14:creationId xmlns:p14="http://schemas.microsoft.com/office/powerpoint/2010/main" val="169680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Notre syndicat a aussi lutté aux côtés des militants autochtones pour l'eau potable, la sécurité des femmes et des filles autochtones et d'autres droits de la personne.</a:t>
            </a:r>
          </a:p>
        </p:txBody>
      </p:sp>
      <p:sp>
        <p:nvSpPr>
          <p:cNvPr id="4" name="Slide Number Placeholder 3"/>
          <p:cNvSpPr>
            <a:spLocks noGrp="1"/>
          </p:cNvSpPr>
          <p:nvPr>
            <p:ph type="sldNum" sz="quarter" idx="10"/>
          </p:nvPr>
        </p:nvSpPr>
        <p:spPr/>
        <p:txBody>
          <a:bodyPr/>
          <a:lstStyle/>
          <a:p>
            <a:fld id="{CFF06680-5A32-45F1-962C-9BD2A5905153}" type="slidenum">
              <a:rPr lang="en-CA" smtClean="0"/>
              <a:pPr/>
              <a:t>17</a:t>
            </a:fld>
            <a:endParaRPr lang="en-CA"/>
          </a:p>
        </p:txBody>
      </p:sp>
    </p:spTree>
    <p:extLst>
      <p:ext uri="{BB962C8B-B14F-4D97-AF65-F5344CB8AC3E}">
        <p14:creationId xmlns:p14="http://schemas.microsoft.com/office/powerpoint/2010/main" val="312818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 SCFP est également reconnu comme un pionnier en matière des droits des personnes LGBTTI. </a:t>
            </a:r>
          </a:p>
          <a:p>
            <a:endParaRPr lang="fr-CA" dirty="0" smtClean="0"/>
          </a:p>
          <a:p>
            <a:r>
              <a:rPr lang="fr-CA" dirty="0" smtClean="0"/>
              <a:t>Nous avons remporté des batailles devant les tribunaux qui ont fait jurisprudence en matière de régimes de retraite et d’avantages sociaux pour les couples de même sexe.</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18</a:t>
            </a:fld>
            <a:endParaRPr lang="en-CA"/>
          </a:p>
        </p:txBody>
      </p:sp>
    </p:spTree>
    <p:extLst>
      <p:ext uri="{BB962C8B-B14F-4D97-AF65-F5344CB8AC3E}">
        <p14:creationId xmlns:p14="http://schemas.microsoft.com/office/powerpoint/2010/main" val="172285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Nous avons établi le standard le plus élevé pour ce qui est des clauses de convention collective concernant les droits des personnes transgenres.</a:t>
            </a:r>
          </a:p>
        </p:txBody>
      </p:sp>
      <p:sp>
        <p:nvSpPr>
          <p:cNvPr id="4" name="Slide Number Placeholder 3"/>
          <p:cNvSpPr>
            <a:spLocks noGrp="1"/>
          </p:cNvSpPr>
          <p:nvPr>
            <p:ph type="sldNum" sz="quarter" idx="10"/>
          </p:nvPr>
        </p:nvSpPr>
        <p:spPr/>
        <p:txBody>
          <a:bodyPr/>
          <a:lstStyle/>
          <a:p>
            <a:fld id="{CFF06680-5A32-45F1-962C-9BD2A5905153}" type="slidenum">
              <a:rPr lang="en-CA" smtClean="0"/>
              <a:pPr/>
              <a:t>19</a:t>
            </a:fld>
            <a:endParaRPr lang="en-CA"/>
          </a:p>
        </p:txBody>
      </p:sp>
    </p:spTree>
    <p:extLst>
      <p:ext uri="{BB962C8B-B14F-4D97-AF65-F5344CB8AC3E}">
        <p14:creationId xmlns:p14="http://schemas.microsoft.com/office/powerpoint/2010/main" val="3627971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Tout le monde dans cette salle a combattu pour l'égalité.</a:t>
            </a:r>
          </a:p>
          <a:p>
            <a:endParaRPr lang="fr-CA" dirty="0" smtClean="0"/>
          </a:p>
          <a:p>
            <a:r>
              <a:rPr lang="fr-CA" dirty="0" smtClean="0"/>
              <a:t>Nous connaissons les obstacles et la façon de les surmonter. Nous savons à quel point il est important de raconter nos histoires, de notre propre voix.</a:t>
            </a:r>
          </a:p>
          <a:p>
            <a:endParaRPr lang="fr-CA" dirty="0" smtClean="0"/>
          </a:p>
          <a:p>
            <a:r>
              <a:rPr lang="fr-CA" dirty="0" smtClean="0"/>
              <a:t>Et nous savons qu'il y a beaucoup d'autres histoires de militantisme sur l'égalité à raconter. Nous en partagerons quelques-unes au cours de la soirée, et nous en ajouterons d'autres à la chronologie dans les mois à venir.</a:t>
            </a:r>
          </a:p>
          <a:p>
            <a:endParaRPr lang="en-US"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2</a:t>
            </a:fld>
            <a:endParaRPr lang="en-CA"/>
          </a:p>
        </p:txBody>
      </p:sp>
    </p:spTree>
    <p:extLst>
      <p:ext uri="{BB962C8B-B14F-4D97-AF65-F5344CB8AC3E}">
        <p14:creationId xmlns:p14="http://schemas.microsoft.com/office/powerpoint/2010/main" val="928043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 SCFP combat fortement et fièrement l'homophobie et la </a:t>
            </a:r>
            <a:r>
              <a:rPr lang="fr-CA" dirty="0" err="1" smtClean="0"/>
              <a:t>transphobie</a:t>
            </a:r>
            <a:r>
              <a:rPr lang="fr-CA" dirty="0" smtClean="0"/>
              <a:t> dans tous les domaines d’activité et dans toutes les régions du pays.</a:t>
            </a:r>
          </a:p>
        </p:txBody>
      </p:sp>
      <p:sp>
        <p:nvSpPr>
          <p:cNvPr id="4" name="Slide Number Placeholder 3"/>
          <p:cNvSpPr>
            <a:spLocks noGrp="1"/>
          </p:cNvSpPr>
          <p:nvPr>
            <p:ph type="sldNum" sz="quarter" idx="10"/>
          </p:nvPr>
        </p:nvSpPr>
        <p:spPr/>
        <p:txBody>
          <a:bodyPr/>
          <a:lstStyle/>
          <a:p>
            <a:fld id="{CFF06680-5A32-45F1-962C-9BD2A5905153}" type="slidenum">
              <a:rPr lang="en-CA" smtClean="0"/>
              <a:pPr/>
              <a:t>20</a:t>
            </a:fld>
            <a:endParaRPr lang="en-CA"/>
          </a:p>
        </p:txBody>
      </p:sp>
    </p:spTree>
    <p:extLst>
      <p:ext uri="{BB962C8B-B14F-4D97-AF65-F5344CB8AC3E}">
        <p14:creationId xmlns:p14="http://schemas.microsoft.com/office/powerpoint/2010/main" val="4042570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Notre sondage national mené auprès des membres et notre conférence sur les droits de la personne, qui ont eu lieu plus tôt cette année, nous ont permis d‘identifier les défis auxquels nous sommes confrontés en tant que groupes en quête d'égalité.</a:t>
            </a:r>
          </a:p>
        </p:txBody>
      </p:sp>
      <p:sp>
        <p:nvSpPr>
          <p:cNvPr id="4" name="Slide Number Placeholder 3"/>
          <p:cNvSpPr>
            <a:spLocks noGrp="1"/>
          </p:cNvSpPr>
          <p:nvPr>
            <p:ph type="sldNum" sz="quarter" idx="10"/>
          </p:nvPr>
        </p:nvSpPr>
        <p:spPr/>
        <p:txBody>
          <a:bodyPr/>
          <a:lstStyle/>
          <a:p>
            <a:fld id="{CFF06680-5A32-45F1-962C-9BD2A5905153}" type="slidenum">
              <a:rPr lang="en-CA" smtClean="0"/>
              <a:pPr/>
              <a:t>21</a:t>
            </a:fld>
            <a:endParaRPr lang="en-CA"/>
          </a:p>
        </p:txBody>
      </p:sp>
    </p:spTree>
    <p:extLst>
      <p:ext uri="{BB962C8B-B14F-4D97-AF65-F5344CB8AC3E}">
        <p14:creationId xmlns:p14="http://schemas.microsoft.com/office/powerpoint/2010/main" val="3761089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Nous pouvons être fiers de notre histoire en matière d'égalité, même si nous avons encore beaucoup de travail à accomplir.</a:t>
            </a:r>
          </a:p>
        </p:txBody>
      </p:sp>
      <p:sp>
        <p:nvSpPr>
          <p:cNvPr id="4" name="Slide Number Placeholder 3"/>
          <p:cNvSpPr>
            <a:spLocks noGrp="1"/>
          </p:cNvSpPr>
          <p:nvPr>
            <p:ph type="sldNum" sz="quarter" idx="10"/>
          </p:nvPr>
        </p:nvSpPr>
        <p:spPr/>
        <p:txBody>
          <a:bodyPr/>
          <a:lstStyle/>
          <a:p>
            <a:fld id="{CFF06680-5A32-45F1-962C-9BD2A5905153}" type="slidenum">
              <a:rPr lang="en-CA" smtClean="0"/>
              <a:pPr/>
              <a:t>22</a:t>
            </a:fld>
            <a:endParaRPr lang="en-CA"/>
          </a:p>
        </p:txBody>
      </p:sp>
    </p:spTree>
    <p:extLst>
      <p:ext uri="{BB962C8B-B14F-4D97-AF65-F5344CB8AC3E}">
        <p14:creationId xmlns:p14="http://schemas.microsoft.com/office/powerpoint/2010/main" val="132044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Notre histoire nous rappelle ce qui est possible d’accomplir lorsque nous organisons, éduquons et résistons.</a:t>
            </a:r>
          </a:p>
          <a:p>
            <a:endParaRPr lang="fr-CA" dirty="0" smtClean="0"/>
          </a:p>
          <a:p>
            <a:r>
              <a:rPr lang="fr-CA" dirty="0" smtClean="0"/>
              <a:t>Mais cette présentation n’était qu’un avant-goût. Prenez connaissance de toute la chronologie sur scfp.ca.</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23</a:t>
            </a:fld>
            <a:endParaRPr lang="en-CA"/>
          </a:p>
        </p:txBody>
      </p:sp>
    </p:spTree>
    <p:extLst>
      <p:ext uri="{BB962C8B-B14F-4D97-AF65-F5344CB8AC3E}">
        <p14:creationId xmlns:p14="http://schemas.microsoft.com/office/powerpoint/2010/main" val="220865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La chronologie de l'égalité est en format numérique, sur le site Web du SCFP, et comprend 216 événements étalés sur 52 ans. Il y a un résumé d'une ou deux phrases sur chaque événement, souvent avec des photos, des articles et des liens vidéo.</a:t>
            </a:r>
            <a:endParaRPr lang="fr-CA" dirty="0"/>
          </a:p>
        </p:txBody>
      </p:sp>
      <p:sp>
        <p:nvSpPr>
          <p:cNvPr id="4" name="Slide Number Placeholder 3"/>
          <p:cNvSpPr>
            <a:spLocks noGrp="1"/>
          </p:cNvSpPr>
          <p:nvPr>
            <p:ph type="sldNum" sz="quarter" idx="10"/>
          </p:nvPr>
        </p:nvSpPr>
        <p:spPr/>
        <p:txBody>
          <a:bodyPr/>
          <a:lstStyle/>
          <a:p>
            <a:fld id="{CFF06680-5A32-45F1-962C-9BD2A5905153}" type="slidenum">
              <a:rPr lang="en-CA" smtClean="0"/>
              <a:pPr/>
              <a:t>3</a:t>
            </a:fld>
            <a:endParaRPr lang="en-CA"/>
          </a:p>
        </p:txBody>
      </p:sp>
    </p:spTree>
    <p:extLst>
      <p:ext uri="{BB962C8B-B14F-4D97-AF65-F5344CB8AC3E}">
        <p14:creationId xmlns:p14="http://schemas.microsoft.com/office/powerpoint/2010/main" val="34504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 SCFP a été et demeure un chef de file en matière d'équité salariale. Il y a des exemples de luttes locales dans la chronologie, comme celle de London, en Ontario, en 1967, où le SCFP a mis fin aux conventions collectives distinctes pour les hommes et les femmes.</a:t>
            </a:r>
          </a:p>
        </p:txBody>
      </p:sp>
      <p:sp>
        <p:nvSpPr>
          <p:cNvPr id="4" name="Slide Number Placeholder 3"/>
          <p:cNvSpPr>
            <a:spLocks noGrp="1"/>
          </p:cNvSpPr>
          <p:nvPr>
            <p:ph type="sldNum" sz="quarter" idx="10"/>
          </p:nvPr>
        </p:nvSpPr>
        <p:spPr/>
        <p:txBody>
          <a:bodyPr/>
          <a:lstStyle/>
          <a:p>
            <a:fld id="{CFF06680-5A32-45F1-962C-9BD2A5905153}" type="slidenum">
              <a:rPr lang="en-CA" smtClean="0"/>
              <a:pPr/>
              <a:t>4</a:t>
            </a:fld>
            <a:endParaRPr lang="en-CA"/>
          </a:p>
        </p:txBody>
      </p:sp>
    </p:spTree>
    <p:extLst>
      <p:ext uri="{BB962C8B-B14F-4D97-AF65-F5344CB8AC3E}">
        <p14:creationId xmlns:p14="http://schemas.microsoft.com/office/powerpoint/2010/main" val="368584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Une autre lutte importante a eu lieu à Vancouver en 1981, lorsque 10 000 membres du secteur municipal ont fait la grève pour obtenir un salaire égal.</a:t>
            </a:r>
          </a:p>
        </p:txBody>
      </p:sp>
      <p:sp>
        <p:nvSpPr>
          <p:cNvPr id="4" name="Slide Number Placeholder 3"/>
          <p:cNvSpPr>
            <a:spLocks noGrp="1"/>
          </p:cNvSpPr>
          <p:nvPr>
            <p:ph type="sldNum" sz="quarter" idx="10"/>
          </p:nvPr>
        </p:nvSpPr>
        <p:spPr/>
        <p:txBody>
          <a:bodyPr/>
          <a:lstStyle/>
          <a:p>
            <a:fld id="{CFF06680-5A32-45F1-962C-9BD2A5905153}" type="slidenum">
              <a:rPr lang="en-CA" smtClean="0"/>
              <a:pPr/>
              <a:t>5</a:t>
            </a:fld>
            <a:endParaRPr lang="en-CA"/>
          </a:p>
        </p:txBody>
      </p:sp>
    </p:spTree>
    <p:extLst>
      <p:ext uri="{BB962C8B-B14F-4D97-AF65-F5344CB8AC3E}">
        <p14:creationId xmlns:p14="http://schemas.microsoft.com/office/powerpoint/2010/main" val="319304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Il y a aussi des histoires de mobilisation à l'échelle provinciale, comme celle de 1965, où environ trois douzaines de sections locales d’employés d'hôpitaux en Saskatchewan ont mené une négociation provinciale et une campagne pour un salaire décent.</a:t>
            </a:r>
          </a:p>
        </p:txBody>
      </p:sp>
      <p:sp>
        <p:nvSpPr>
          <p:cNvPr id="4" name="Slide Number Placeholder 3"/>
          <p:cNvSpPr>
            <a:spLocks noGrp="1"/>
          </p:cNvSpPr>
          <p:nvPr>
            <p:ph type="sldNum" sz="quarter" idx="10"/>
          </p:nvPr>
        </p:nvSpPr>
        <p:spPr/>
        <p:txBody>
          <a:bodyPr/>
          <a:lstStyle/>
          <a:p>
            <a:fld id="{CFF06680-5A32-45F1-962C-9BD2A5905153}" type="slidenum">
              <a:rPr lang="en-CA" smtClean="0"/>
              <a:pPr/>
              <a:t>6</a:t>
            </a:fld>
            <a:endParaRPr lang="en-CA"/>
          </a:p>
        </p:txBody>
      </p:sp>
    </p:spTree>
    <p:extLst>
      <p:ext uri="{BB962C8B-B14F-4D97-AF65-F5344CB8AC3E}">
        <p14:creationId xmlns:p14="http://schemas.microsoft.com/office/powerpoint/2010/main" val="221056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En 1971 à Edmonton, des femmes membres du SCFP ont obtenu le droit de porter le pantalon au travail.</a:t>
            </a:r>
          </a:p>
        </p:txBody>
      </p:sp>
      <p:sp>
        <p:nvSpPr>
          <p:cNvPr id="4" name="Slide Number Placeholder 3"/>
          <p:cNvSpPr>
            <a:spLocks noGrp="1"/>
          </p:cNvSpPr>
          <p:nvPr>
            <p:ph type="sldNum" sz="quarter" idx="10"/>
          </p:nvPr>
        </p:nvSpPr>
        <p:spPr/>
        <p:txBody>
          <a:bodyPr/>
          <a:lstStyle/>
          <a:p>
            <a:fld id="{CFF06680-5A32-45F1-962C-9BD2A5905153}" type="slidenum">
              <a:rPr lang="en-CA" smtClean="0"/>
              <a:pPr/>
              <a:t>7</a:t>
            </a:fld>
            <a:endParaRPr lang="en-CA"/>
          </a:p>
        </p:txBody>
      </p:sp>
    </p:spTree>
    <p:extLst>
      <p:ext uri="{BB962C8B-B14F-4D97-AF65-F5344CB8AC3E}">
        <p14:creationId xmlns:p14="http://schemas.microsoft.com/office/powerpoint/2010/main" val="148745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Nous continuons bien sûr de nous battre pour des salaires décents et l'équité salariale.</a:t>
            </a:r>
          </a:p>
        </p:txBody>
      </p:sp>
      <p:sp>
        <p:nvSpPr>
          <p:cNvPr id="4" name="Slide Number Placeholder 3"/>
          <p:cNvSpPr>
            <a:spLocks noGrp="1"/>
          </p:cNvSpPr>
          <p:nvPr>
            <p:ph type="sldNum" sz="quarter" idx="10"/>
          </p:nvPr>
        </p:nvSpPr>
        <p:spPr/>
        <p:txBody>
          <a:bodyPr/>
          <a:lstStyle/>
          <a:p>
            <a:fld id="{CFF06680-5A32-45F1-962C-9BD2A5905153}" type="slidenum">
              <a:rPr lang="en-CA" smtClean="0"/>
              <a:pPr/>
              <a:t>8</a:t>
            </a:fld>
            <a:endParaRPr lang="en-CA"/>
          </a:p>
        </p:txBody>
      </p:sp>
    </p:spTree>
    <p:extLst>
      <p:ext uri="{BB962C8B-B14F-4D97-AF65-F5344CB8AC3E}">
        <p14:creationId xmlns:p14="http://schemas.microsoft.com/office/powerpoint/2010/main" val="2735838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Le SCFP est aussi un chef de file dans le mouvement syndical en matière de droits des personnes ayant un handicap. Nous avons remporté des gains importants: meilleur processus d'embauche, obligation d'accommodement et accessibilité aux lieux de travail. </a:t>
            </a:r>
          </a:p>
        </p:txBody>
      </p:sp>
      <p:sp>
        <p:nvSpPr>
          <p:cNvPr id="4" name="Slide Number Placeholder 3"/>
          <p:cNvSpPr>
            <a:spLocks noGrp="1"/>
          </p:cNvSpPr>
          <p:nvPr>
            <p:ph type="sldNum" sz="quarter" idx="10"/>
          </p:nvPr>
        </p:nvSpPr>
        <p:spPr/>
        <p:txBody>
          <a:bodyPr/>
          <a:lstStyle/>
          <a:p>
            <a:fld id="{CFF06680-5A32-45F1-962C-9BD2A5905153}" type="slidenum">
              <a:rPr lang="en-CA" smtClean="0"/>
              <a:pPr/>
              <a:t>9</a:t>
            </a:fld>
            <a:endParaRPr lang="en-CA"/>
          </a:p>
        </p:txBody>
      </p:sp>
    </p:spTree>
    <p:extLst>
      <p:ext uri="{BB962C8B-B14F-4D97-AF65-F5344CB8AC3E}">
        <p14:creationId xmlns:p14="http://schemas.microsoft.com/office/powerpoint/2010/main" val="2485200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45024"/>
            <a:ext cx="7772400" cy="819522"/>
          </a:xfrm>
        </p:spPr>
        <p:txBody>
          <a:bodyPr vert="horz" lIns="91440" tIns="45720" rIns="91440" bIns="45720" rtlCol="0" anchor="ctr">
            <a:normAutofit/>
          </a:bodyPr>
          <a:lstStyle>
            <a:lvl1pPr>
              <a:defRPr kumimoji="0" lang="en-CA" sz="3300" b="1" i="0" u="none" strike="noStrike" kern="1200" cap="none" spc="0" normalizeH="0" baseline="0" noProof="0" dirty="0">
                <a:ln>
                  <a:noFill/>
                </a:ln>
                <a:solidFill>
                  <a:schemeClr val="tx1"/>
                </a:solidFill>
                <a:effectLst/>
                <a:uLnTx/>
                <a:uFillTx/>
                <a:latin typeface="Open Sans"/>
                <a:ea typeface="+mj-ea"/>
                <a:cs typeface="Open San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mtClean="0"/>
              <a:t>Click to edit Master title style</a:t>
            </a:r>
            <a:endParaRPr lang="en-CA" dirty="0"/>
          </a:p>
        </p:txBody>
      </p:sp>
      <p:sp>
        <p:nvSpPr>
          <p:cNvPr id="3" name="Subtitle 2"/>
          <p:cNvSpPr>
            <a:spLocks noGrp="1"/>
          </p:cNvSpPr>
          <p:nvPr>
            <p:ph type="subTitle" idx="1"/>
          </p:nvPr>
        </p:nvSpPr>
        <p:spPr>
          <a:xfrm>
            <a:off x="1371600" y="4509120"/>
            <a:ext cx="6400800" cy="504056"/>
          </a:xfrm>
        </p:spPr>
        <p:txBody>
          <a:bodyPr>
            <a:normAutofit/>
          </a:bodyPr>
          <a:lstStyle>
            <a:lvl1pPr marL="0" indent="0" algn="ctr">
              <a:buNone/>
              <a:defRPr sz="2400">
                <a:solidFill>
                  <a:srgbClr val="898989"/>
                </a:solidFill>
                <a:latin typeface="Open Sans" pitchFamily="34" charset="0"/>
                <a:ea typeface="Open Sans" pitchFamily="34" charset="0"/>
                <a:cs typeface="Open 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CA" dirty="0"/>
          </a:p>
        </p:txBody>
      </p:sp>
      <p:sp>
        <p:nvSpPr>
          <p:cNvPr id="4" name="Date Placeholder 3"/>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A49D4B-4FC5-4EC4-83EA-85D44B0E38C9}" type="slidenum">
              <a:rPr lang="en-CA" smtClean="0"/>
              <a:pPr/>
              <a:t>‹#›</a:t>
            </a:fld>
            <a:endParaRPr lang="en-CA"/>
          </a:p>
        </p:txBody>
      </p:sp>
      <p:pic>
        <p:nvPicPr>
          <p:cNvPr id="8" name="Picture 7" descr="Cover_F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Date Placeholder 3"/>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idx="1"/>
          </p:nvPr>
        </p:nvSpPr>
        <p:spPr/>
        <p:txBody>
          <a:bodyPr/>
          <a:lstStyle>
            <a:lvl2pPr>
              <a:defRPr sz="1800"/>
            </a:lvl2pPr>
            <a:lvl3pPr>
              <a:defRPr sz="1600"/>
            </a:lvl3pPr>
            <a:lvl4pPr>
              <a:defRPr sz="1400"/>
            </a:lvl4pPr>
            <a:lvl5pPr>
              <a:defRPr sz="1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dirty="0"/>
          </a:p>
        </p:txBody>
      </p:sp>
      <p:sp>
        <p:nvSpPr>
          <p:cNvPr id="4" name="Date Placeholder 3"/>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2800" b="1" cap="all"/>
            </a:lvl1pPr>
          </a:lstStyle>
          <a:p>
            <a:r>
              <a:rPr lang="en-CA"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Date Placeholder 4"/>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7" name="Date Placeholder 6"/>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CA"/>
          </a:p>
        </p:txBody>
      </p:sp>
      <p:sp>
        <p:nvSpPr>
          <p:cNvPr id="3" name="Date Placeholder 2"/>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83CB6BB-DF26-43A3-9E36-28A2479D8ABB}" type="datetimeFigureOut">
              <a:rPr lang="en-CA" smtClean="0"/>
              <a:pPr/>
              <a:t>12/17/2015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A49D4B-4FC5-4EC4-83EA-85D44B0E38C9}"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CKG_F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83568" y="692696"/>
            <a:ext cx="7776864" cy="576064"/>
          </a:xfrm>
          <a:prstGeom prst="rect">
            <a:avLst/>
          </a:prstGeom>
        </p:spPr>
        <p:txBody>
          <a:bodyPr vert="horz" lIns="91440" tIns="45720" rIns="91440" bIns="45720" rtlCol="0" anchor="ctr">
            <a:normAutofit/>
          </a:bodyPr>
          <a:lstStyle/>
          <a:p>
            <a:r>
              <a:rPr lang="en-CA" smtClean="0"/>
              <a:t>Click to edit Master title style</a:t>
            </a:r>
            <a:endParaRPr lang="en-CA" dirty="0"/>
          </a:p>
        </p:txBody>
      </p:sp>
      <p:sp>
        <p:nvSpPr>
          <p:cNvPr id="3" name="Text Placeholder 2"/>
          <p:cNvSpPr>
            <a:spLocks noGrp="1"/>
          </p:cNvSpPr>
          <p:nvPr>
            <p:ph type="body" idx="1"/>
          </p:nvPr>
        </p:nvSpPr>
        <p:spPr>
          <a:xfrm>
            <a:off x="683568" y="1600200"/>
            <a:ext cx="7776864"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CA" dirty="0"/>
          </a:p>
        </p:txBody>
      </p:sp>
      <p:sp>
        <p:nvSpPr>
          <p:cNvPr id="4" name="Date Placeholder 3"/>
          <p:cNvSpPr>
            <a:spLocks noGrp="1"/>
          </p:cNvSpPr>
          <p:nvPr>
            <p:ph type="dt" sz="half" idx="2"/>
          </p:nvPr>
        </p:nvSpPr>
        <p:spPr>
          <a:xfrm>
            <a:off x="3347864" y="6356350"/>
            <a:ext cx="1629544" cy="365125"/>
          </a:xfrm>
          <a:prstGeom prst="rect">
            <a:avLst/>
          </a:prstGeom>
        </p:spPr>
        <p:txBody>
          <a:bodyPr vert="horz" lIns="91440" tIns="45720" rIns="91440" bIns="45720" rtlCol="0" anchor="ctr"/>
          <a:lstStyle>
            <a:lvl1pPr algn="l">
              <a:defRPr sz="1000">
                <a:solidFill>
                  <a:schemeClr val="tx1">
                    <a:tint val="75000"/>
                  </a:schemeClr>
                </a:solidFill>
                <a:latin typeface="Open Sans Light" pitchFamily="34" charset="0"/>
                <a:ea typeface="Open Sans Light" pitchFamily="34" charset="0"/>
                <a:cs typeface="Open Sans Light" pitchFamily="34" charset="0"/>
              </a:defRPr>
            </a:lvl1pPr>
          </a:lstStyle>
          <a:p>
            <a:fld id="{183CB6BB-DF26-43A3-9E36-28A2479D8ABB}" type="datetimeFigureOut">
              <a:rPr lang="en-CA" smtClean="0"/>
              <a:pPr/>
              <a:t>12/17/2015</a:t>
            </a:fld>
            <a:endParaRPr lang="en-CA"/>
          </a:p>
        </p:txBody>
      </p:sp>
      <p:sp>
        <p:nvSpPr>
          <p:cNvPr id="5" name="Footer Placeholder 4"/>
          <p:cNvSpPr>
            <a:spLocks noGrp="1"/>
          </p:cNvSpPr>
          <p:nvPr>
            <p:ph type="ftr" sz="quarter" idx="3"/>
          </p:nvPr>
        </p:nvSpPr>
        <p:spPr>
          <a:xfrm>
            <a:off x="5076056" y="6356350"/>
            <a:ext cx="2895600" cy="365125"/>
          </a:xfrm>
          <a:prstGeom prst="rect">
            <a:avLst/>
          </a:prstGeom>
        </p:spPr>
        <p:txBody>
          <a:bodyPr vert="horz" lIns="91440" tIns="45720" rIns="91440" bIns="45720" rtlCol="0" anchor="ctr"/>
          <a:lstStyle>
            <a:lvl1pPr algn="ctr">
              <a:defRPr sz="1000">
                <a:solidFill>
                  <a:schemeClr val="tx1">
                    <a:tint val="75000"/>
                  </a:schemeClr>
                </a:solidFill>
                <a:latin typeface="Open Sans Light" pitchFamily="34" charset="0"/>
                <a:ea typeface="Open Sans Light" pitchFamily="34" charset="0"/>
                <a:cs typeface="Open Sans Light" pitchFamily="34" charset="0"/>
              </a:defRPr>
            </a:lvl1pPr>
          </a:lstStyle>
          <a:p>
            <a:endParaRPr lang="en-CA" dirty="0"/>
          </a:p>
        </p:txBody>
      </p:sp>
      <p:sp>
        <p:nvSpPr>
          <p:cNvPr id="6" name="Slide Number Placeholder 5"/>
          <p:cNvSpPr>
            <a:spLocks noGrp="1"/>
          </p:cNvSpPr>
          <p:nvPr>
            <p:ph type="sldNum" sz="quarter" idx="4"/>
          </p:nvPr>
        </p:nvSpPr>
        <p:spPr>
          <a:xfrm>
            <a:off x="8028384" y="6356350"/>
            <a:ext cx="658416" cy="365125"/>
          </a:xfrm>
          <a:prstGeom prst="rect">
            <a:avLst/>
          </a:prstGeom>
        </p:spPr>
        <p:txBody>
          <a:bodyPr vert="horz" lIns="91440" tIns="45720" rIns="91440" bIns="45720" rtlCol="0" anchor="ctr"/>
          <a:lstStyle>
            <a:lvl1pPr algn="r">
              <a:defRPr sz="1000">
                <a:solidFill>
                  <a:schemeClr val="tx1">
                    <a:tint val="75000"/>
                  </a:schemeClr>
                </a:solidFill>
                <a:latin typeface="Open Sans Light" pitchFamily="34" charset="0"/>
                <a:ea typeface="Open Sans Light" pitchFamily="34" charset="0"/>
                <a:cs typeface="Open Sans Light" pitchFamily="34" charset="0"/>
              </a:defRPr>
            </a:lvl1pPr>
          </a:lstStyle>
          <a:p>
            <a:fld id="{74A49D4B-4FC5-4EC4-83EA-85D44B0E38C9}"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2400" b="1" kern="1200">
          <a:solidFill>
            <a:srgbClr val="AA0056"/>
          </a:solidFill>
          <a:latin typeface="Open Sans" pitchFamily="34" charset="0"/>
          <a:ea typeface="Open Sans" pitchFamily="34" charset="0"/>
          <a:cs typeface="Open Sans"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useo Slab 500" pitchFamily="2"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useo Slab 500" pitchFamily="2"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useo Slab 500" pitchFamily="2"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useo Slab 500" pitchFamily="2"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useo Slab 5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45582"/>
            <a:ext cx="7772400" cy="1251570"/>
          </a:xfrm>
        </p:spPr>
        <p:txBody>
          <a:bodyPr/>
          <a:lstStyle/>
          <a:p>
            <a:pPr algn="ctr"/>
            <a:r>
              <a:rPr lang="en-CA" dirty="0" err="1" smtClean="0">
                <a:latin typeface="Open sans"/>
                <a:cs typeface="Open sans"/>
              </a:rPr>
              <a:t>Projet</a:t>
            </a:r>
            <a:r>
              <a:rPr lang="en-CA" dirty="0" smtClean="0">
                <a:latin typeface="Open sans"/>
                <a:cs typeface="Open sans"/>
              </a:rPr>
              <a:t> </a:t>
            </a:r>
            <a:r>
              <a:rPr lang="en-CA" dirty="0" err="1" smtClean="0">
                <a:latin typeface="Open sans"/>
                <a:cs typeface="Open sans"/>
              </a:rPr>
              <a:t>d’histoire</a:t>
            </a:r>
            <a:r>
              <a:rPr lang="en-CA" dirty="0" smtClean="0">
                <a:latin typeface="Open sans"/>
                <a:cs typeface="Open sans"/>
              </a:rPr>
              <a:t> </a:t>
            </a:r>
            <a:r>
              <a:rPr lang="en-CA" dirty="0" err="1">
                <a:latin typeface="Open sans"/>
                <a:cs typeface="Open sans"/>
              </a:rPr>
              <a:t>s</a:t>
            </a:r>
            <a:r>
              <a:rPr lang="en-CA" dirty="0" err="1" smtClean="0">
                <a:latin typeface="Open sans"/>
                <a:cs typeface="Open sans"/>
              </a:rPr>
              <a:t>ur</a:t>
            </a:r>
            <a:r>
              <a:rPr lang="en-CA" dirty="0" smtClean="0">
                <a:latin typeface="Open sans"/>
                <a:cs typeface="Open sans"/>
              </a:rPr>
              <a:t> </a:t>
            </a:r>
            <a:r>
              <a:rPr lang="en-CA" dirty="0" err="1" smtClean="0">
                <a:latin typeface="Open sans"/>
                <a:cs typeface="Open sans"/>
              </a:rPr>
              <a:t>l’égalité</a:t>
            </a:r>
            <a:r>
              <a:rPr lang="en-CA" dirty="0" smtClean="0">
                <a:latin typeface="Open sans"/>
                <a:cs typeface="Open sans"/>
              </a:rPr>
              <a:t> </a:t>
            </a:r>
            <a:br>
              <a:rPr lang="en-CA" dirty="0" smtClean="0">
                <a:latin typeface="Open sans"/>
                <a:cs typeface="Open sans"/>
              </a:rPr>
            </a:br>
            <a:r>
              <a:rPr lang="en-CA" dirty="0" smtClean="0">
                <a:latin typeface="Open sans"/>
                <a:cs typeface="Open sans"/>
              </a:rPr>
              <a:t>du SCFP</a:t>
            </a:r>
            <a:endParaRPr lang="en-CA" dirty="0">
              <a:latin typeface="Open sans"/>
              <a:cs typeface="Open sa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0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99" y="692696"/>
            <a:ext cx="7205443" cy="5472608"/>
          </a:xfrm>
          <a:prstGeom prst="rect">
            <a:avLst/>
          </a:prstGeom>
        </p:spPr>
      </p:pic>
    </p:spTree>
    <p:extLst>
      <p:ext uri="{BB962C8B-B14F-4D97-AF65-F5344CB8AC3E}">
        <p14:creationId xmlns:p14="http://schemas.microsoft.com/office/powerpoint/2010/main" val="1042322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1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828800"/>
            <a:ext cx="7504176" cy="3188208"/>
          </a:xfrm>
          <a:prstGeom prst="rect">
            <a:avLst/>
          </a:prstGeom>
        </p:spPr>
      </p:pic>
    </p:spTree>
    <p:extLst>
      <p:ext uri="{BB962C8B-B14F-4D97-AF65-F5344CB8AC3E}">
        <p14:creationId xmlns:p14="http://schemas.microsoft.com/office/powerpoint/2010/main" val="2909791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2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977900"/>
            <a:ext cx="7504176" cy="4901184"/>
          </a:xfrm>
          <a:prstGeom prst="rect">
            <a:avLst/>
          </a:prstGeom>
        </p:spPr>
      </p:pic>
    </p:spTree>
    <p:extLst>
      <p:ext uri="{BB962C8B-B14F-4D97-AF65-F5344CB8AC3E}">
        <p14:creationId xmlns:p14="http://schemas.microsoft.com/office/powerpoint/2010/main" val="640100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3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219200"/>
            <a:ext cx="7504176" cy="4419600"/>
          </a:xfrm>
          <a:prstGeom prst="rect">
            <a:avLst/>
          </a:prstGeom>
        </p:spPr>
      </p:pic>
    </p:spTree>
    <p:extLst>
      <p:ext uri="{BB962C8B-B14F-4D97-AF65-F5344CB8AC3E}">
        <p14:creationId xmlns:p14="http://schemas.microsoft.com/office/powerpoint/2010/main" val="4029858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4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828800"/>
            <a:ext cx="7504176" cy="3188208"/>
          </a:xfrm>
          <a:prstGeom prst="rect">
            <a:avLst/>
          </a:prstGeom>
        </p:spPr>
      </p:pic>
    </p:spTree>
    <p:extLst>
      <p:ext uri="{BB962C8B-B14F-4D97-AF65-F5344CB8AC3E}">
        <p14:creationId xmlns:p14="http://schemas.microsoft.com/office/powerpoint/2010/main" val="4163127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1990-48.jpg"/>
          <p:cNvPicPr>
            <a:picLocks noGrp="1" noChangeAspect="1"/>
          </p:cNvPicPr>
          <p:nvPr>
            <p:ph idx="1"/>
          </p:nvPr>
        </p:nvPicPr>
        <p:blipFill>
          <a:blip r:embed="rId3">
            <a:extLst>
              <a:ext uri="{28A0092B-C50C-407E-A947-70E740481C1C}">
                <a14:useLocalDpi xmlns:a14="http://schemas.microsoft.com/office/drawing/2010/main" val="0"/>
              </a:ext>
            </a:extLst>
          </a:blip>
          <a:srcRect l="-8710" r="-8710"/>
          <a:stretch>
            <a:fillRect/>
          </a:stretch>
        </p:blipFill>
        <p:spPr>
          <a:xfrm>
            <a:off x="683568" y="1015924"/>
            <a:ext cx="7704857" cy="4816336"/>
          </a:xfrm>
        </p:spPr>
      </p:pic>
    </p:spTree>
    <p:extLst>
      <p:ext uri="{BB962C8B-B14F-4D97-AF65-F5344CB8AC3E}">
        <p14:creationId xmlns:p14="http://schemas.microsoft.com/office/powerpoint/2010/main" val="260741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6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727200"/>
            <a:ext cx="7504176" cy="3398520"/>
          </a:xfrm>
          <a:prstGeom prst="rect">
            <a:avLst/>
          </a:prstGeom>
        </p:spPr>
      </p:pic>
    </p:spTree>
    <p:extLst>
      <p:ext uri="{BB962C8B-B14F-4D97-AF65-F5344CB8AC3E}">
        <p14:creationId xmlns:p14="http://schemas.microsoft.com/office/powerpoint/2010/main" val="3911194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00" y="914400"/>
            <a:ext cx="5833872" cy="5023104"/>
          </a:xfrm>
          <a:prstGeom prst="rect">
            <a:avLst/>
          </a:prstGeom>
        </p:spPr>
      </p:pic>
    </p:spTree>
    <p:extLst>
      <p:ext uri="{BB962C8B-B14F-4D97-AF65-F5344CB8AC3E}">
        <p14:creationId xmlns:p14="http://schemas.microsoft.com/office/powerpoint/2010/main" val="2405972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016000"/>
            <a:ext cx="7504176" cy="4803648"/>
          </a:xfrm>
          <a:prstGeom prst="rect">
            <a:avLst/>
          </a:prstGeom>
        </p:spPr>
      </p:pic>
      <p:pic>
        <p:nvPicPr>
          <p:cNvPr id="2" name="Picture 1" descr="Image 18_F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0" y="1016000"/>
            <a:ext cx="7504176" cy="4803648"/>
          </a:xfrm>
          <a:prstGeom prst="rect">
            <a:avLst/>
          </a:prstGeom>
        </p:spPr>
      </p:pic>
    </p:spTree>
    <p:extLst>
      <p:ext uri="{BB962C8B-B14F-4D97-AF65-F5344CB8AC3E}">
        <p14:creationId xmlns:p14="http://schemas.microsoft.com/office/powerpoint/2010/main" val="1280329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19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016000"/>
            <a:ext cx="7504176" cy="4803648"/>
          </a:xfrm>
          <a:prstGeom prst="rect">
            <a:avLst/>
          </a:prstGeom>
        </p:spPr>
      </p:pic>
    </p:spTree>
    <p:extLst>
      <p:ext uri="{BB962C8B-B14F-4D97-AF65-F5344CB8AC3E}">
        <p14:creationId xmlns:p14="http://schemas.microsoft.com/office/powerpoint/2010/main" val="3125945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583" y="3789040"/>
            <a:ext cx="7560841" cy="2160240"/>
          </a:xfrm>
        </p:spPr>
        <p:txBody>
          <a:bodyPr anchor="t" anchorCtr="0">
            <a:noAutofit/>
          </a:bodyPr>
          <a:lstStyle/>
          <a:p>
            <a:r>
              <a:rPr lang="en-US" sz="2800" dirty="0" smtClean="0">
                <a:latin typeface="Museo slab"/>
                <a:cs typeface="Museo slab"/>
              </a:rPr>
              <a:t>« Si je ne me </a:t>
            </a:r>
            <a:r>
              <a:rPr lang="en-US" sz="2800" dirty="0" err="1" smtClean="0">
                <a:latin typeface="Museo slab"/>
                <a:cs typeface="Museo slab"/>
              </a:rPr>
              <a:t>définissais</a:t>
            </a:r>
            <a:r>
              <a:rPr lang="en-US" sz="2800" dirty="0" smtClean="0">
                <a:latin typeface="Museo slab"/>
                <a:cs typeface="Museo slab"/>
              </a:rPr>
              <a:t> pas </a:t>
            </a:r>
            <a:r>
              <a:rPr lang="en-US" sz="2800" dirty="0" err="1" smtClean="0">
                <a:latin typeface="Museo slab"/>
                <a:cs typeface="Museo slab"/>
              </a:rPr>
              <a:t>moi-même</a:t>
            </a:r>
            <a:r>
              <a:rPr lang="en-US" sz="2800" dirty="0" smtClean="0">
                <a:latin typeface="Museo slab"/>
                <a:cs typeface="Museo slab"/>
              </a:rPr>
              <a:t> pour </a:t>
            </a:r>
            <a:r>
              <a:rPr lang="en-US" sz="2800" dirty="0" err="1" smtClean="0">
                <a:latin typeface="Museo slab"/>
                <a:cs typeface="Museo slab"/>
              </a:rPr>
              <a:t>moi-même</a:t>
            </a:r>
            <a:r>
              <a:rPr lang="en-US" sz="2800" dirty="0" smtClean="0">
                <a:latin typeface="Museo slab"/>
                <a:cs typeface="Museo slab"/>
              </a:rPr>
              <a:t>, je </a:t>
            </a:r>
            <a:r>
              <a:rPr lang="en-US" sz="2800" dirty="0" err="1" smtClean="0">
                <a:latin typeface="Museo slab"/>
                <a:cs typeface="Museo slab"/>
              </a:rPr>
              <a:t>serais</a:t>
            </a:r>
            <a:r>
              <a:rPr lang="en-US" sz="2800" dirty="0" smtClean="0">
                <a:latin typeface="Museo slab"/>
                <a:cs typeface="Museo slab"/>
              </a:rPr>
              <a:t> </a:t>
            </a:r>
            <a:r>
              <a:rPr lang="en-US" sz="2800" dirty="0" err="1" smtClean="0">
                <a:latin typeface="Museo slab"/>
                <a:cs typeface="Museo slab"/>
              </a:rPr>
              <a:t>avalé</a:t>
            </a:r>
            <a:r>
              <a:rPr lang="en-US" sz="2800" dirty="0" smtClean="0">
                <a:latin typeface="Museo slab"/>
                <a:cs typeface="Museo slab"/>
              </a:rPr>
              <a:t> </a:t>
            </a:r>
            <a:r>
              <a:rPr lang="en-US" sz="2800" dirty="0" err="1" smtClean="0">
                <a:latin typeface="Museo slab"/>
                <a:cs typeface="Museo slab"/>
              </a:rPr>
              <a:t>dans</a:t>
            </a:r>
            <a:r>
              <a:rPr lang="en-US" sz="2800" dirty="0" smtClean="0">
                <a:latin typeface="Museo slab"/>
                <a:cs typeface="Museo slab"/>
              </a:rPr>
              <a:t> les </a:t>
            </a:r>
            <a:r>
              <a:rPr lang="en-US" sz="2800" dirty="0" err="1" smtClean="0">
                <a:latin typeface="Museo slab"/>
                <a:cs typeface="Museo slab"/>
              </a:rPr>
              <a:t>fantaisies</a:t>
            </a:r>
            <a:r>
              <a:rPr lang="en-US" sz="2800" dirty="0" smtClean="0">
                <a:latin typeface="Museo slab"/>
                <a:cs typeface="Museo slab"/>
              </a:rPr>
              <a:t> des </a:t>
            </a:r>
            <a:r>
              <a:rPr lang="en-US" sz="2800" dirty="0" err="1" smtClean="0">
                <a:latin typeface="Museo slab"/>
                <a:cs typeface="Museo slab"/>
              </a:rPr>
              <a:t>autres</a:t>
            </a:r>
            <a:r>
              <a:rPr lang="en-US" sz="2800" dirty="0" smtClean="0">
                <a:latin typeface="Museo slab"/>
                <a:cs typeface="Museo slab"/>
              </a:rPr>
              <a:t> et </a:t>
            </a:r>
            <a:r>
              <a:rPr lang="en-US" sz="2800" dirty="0" err="1" smtClean="0">
                <a:latin typeface="Museo slab"/>
                <a:cs typeface="Museo slab"/>
              </a:rPr>
              <a:t>dévoré</a:t>
            </a:r>
            <a:r>
              <a:rPr lang="en-US" sz="2800" dirty="0" smtClean="0">
                <a:latin typeface="Museo slab"/>
                <a:cs typeface="Museo slab"/>
              </a:rPr>
              <a:t> tout </a:t>
            </a:r>
            <a:r>
              <a:rPr lang="en-US" sz="2800" dirty="0" err="1" smtClean="0">
                <a:latin typeface="Museo slab"/>
                <a:cs typeface="Museo slab"/>
              </a:rPr>
              <a:t>vif</a:t>
            </a:r>
            <a:r>
              <a:rPr lang="en-US" sz="2800" dirty="0" smtClean="0">
                <a:latin typeface="Museo slab"/>
                <a:cs typeface="Museo slab"/>
              </a:rPr>
              <a:t> »</a:t>
            </a:r>
            <a:endParaRPr lang="en-US" sz="2800" dirty="0">
              <a:latin typeface="Museo slab"/>
              <a:cs typeface="Museo slab"/>
            </a:endParaRPr>
          </a:p>
          <a:p>
            <a:pPr algn="r"/>
            <a:r>
              <a:rPr lang="en-US" sz="2800" dirty="0" err="1" smtClean="0">
                <a:latin typeface="Museo slab"/>
                <a:cs typeface="Museo slab"/>
              </a:rPr>
              <a:t>Audré</a:t>
            </a:r>
            <a:r>
              <a:rPr lang="en-US" sz="2800" dirty="0" smtClean="0">
                <a:latin typeface="Museo slab"/>
                <a:cs typeface="Museo slab"/>
              </a:rPr>
              <a:t> </a:t>
            </a:r>
            <a:r>
              <a:rPr lang="en-US" sz="2800" dirty="0" err="1" smtClean="0">
                <a:latin typeface="Museo slab"/>
                <a:cs typeface="Museo slab"/>
              </a:rPr>
              <a:t>Lorde</a:t>
            </a:r>
            <a:endParaRPr lang="en-US" sz="2800" dirty="0">
              <a:latin typeface="Museo slab"/>
              <a:cs typeface="Museo slab"/>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01" y="1700808"/>
            <a:ext cx="8011859" cy="3384376"/>
          </a:xfrm>
          <a:prstGeom prst="rect">
            <a:avLst/>
          </a:prstGeom>
        </p:spPr>
      </p:pic>
    </p:spTree>
    <p:extLst>
      <p:ext uri="{BB962C8B-B14F-4D97-AF65-F5344CB8AC3E}">
        <p14:creationId xmlns:p14="http://schemas.microsoft.com/office/powerpoint/2010/main" val="3556640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5 Survey PPT Equality_Final_FR cover.jpg"/>
          <p:cNvPicPr>
            <a:picLocks noChangeAspect="1"/>
          </p:cNvPicPr>
          <p:nvPr/>
        </p:nvPicPr>
        <p:blipFill>
          <a:blip r:embed="rId3">
            <a:extLst>
              <a:ext uri="{28A0092B-C50C-407E-A947-70E740481C1C}">
                <a14:useLocalDpi xmlns:a14="http://schemas.microsoft.com/office/drawing/2010/main" val="0"/>
              </a:ext>
            </a:extLst>
          </a:blip>
          <a:srcRect t="-5548" b="-5548"/>
          <a:stretch>
            <a:fillRect/>
          </a:stretch>
        </p:blipFill>
        <p:spPr>
          <a:xfrm>
            <a:off x="971600" y="1160000"/>
            <a:ext cx="7200800" cy="4501248"/>
          </a:xfrm>
          <a:prstGeom prst="rect">
            <a:avLst/>
          </a:prstGeom>
        </p:spPr>
      </p:pic>
    </p:spTree>
    <p:extLst>
      <p:ext uri="{BB962C8B-B14F-4D97-AF65-F5344CB8AC3E}">
        <p14:creationId xmlns:p14="http://schemas.microsoft.com/office/powerpoint/2010/main" val="2098784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1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968500"/>
            <a:ext cx="7504176" cy="2904744"/>
          </a:xfrm>
          <a:prstGeom prst="rect">
            <a:avLst/>
          </a:prstGeom>
        </p:spPr>
      </p:pic>
    </p:spTree>
    <p:extLst>
      <p:ext uri="{BB962C8B-B14F-4D97-AF65-F5344CB8AC3E}">
        <p14:creationId xmlns:p14="http://schemas.microsoft.com/office/powerpoint/2010/main" val="3870747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971600" y="764704"/>
            <a:ext cx="7056784" cy="1080120"/>
          </a:xfrm>
          <a:prstGeom prst="rect">
            <a:avLst/>
          </a:prstGeom>
        </p:spPr>
        <p:txBody>
          <a:bodyPr vert="horz" lIns="91440" tIns="45720" rIns="91440" bIns="45720" rtlCol="0" anchor="t"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useo Slab 500" pitchFamily="2"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useo Slab 500" pitchFamily="2"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useo Slab 500" pitchFamily="2"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useo Slab 500" pitchFamily="2"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useo Slab 500"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Ça</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semble</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toujours</a:t>
            </a:r>
            <a:r>
              <a:rPr lang="en-US" sz="2400" dirty="0" smtClean="0">
                <a:solidFill>
                  <a:srgbClr val="898989"/>
                </a:solidFill>
                <a:latin typeface="Museo slab"/>
                <a:cs typeface="Museo slab"/>
              </a:rPr>
              <a:t> impossible, </a:t>
            </a:r>
            <a:r>
              <a:rPr lang="en-US" sz="2400" dirty="0" err="1" smtClean="0">
                <a:solidFill>
                  <a:srgbClr val="898989"/>
                </a:solidFill>
                <a:latin typeface="Museo slab"/>
                <a:cs typeface="Museo slab"/>
              </a:rPr>
              <a:t>jusqu’à</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ce</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que</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ce</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soit</a:t>
            </a:r>
            <a:r>
              <a:rPr lang="en-US" sz="2400" dirty="0" smtClean="0">
                <a:solidFill>
                  <a:srgbClr val="898989"/>
                </a:solidFill>
                <a:latin typeface="Museo slab"/>
                <a:cs typeface="Museo slab"/>
              </a:rPr>
              <a:t> </a:t>
            </a:r>
            <a:r>
              <a:rPr lang="en-US" sz="2400" dirty="0" err="1" smtClean="0">
                <a:solidFill>
                  <a:srgbClr val="898989"/>
                </a:solidFill>
                <a:latin typeface="Museo slab"/>
                <a:cs typeface="Museo slab"/>
              </a:rPr>
              <a:t>réalisé</a:t>
            </a:r>
            <a:r>
              <a:rPr lang="en-US" sz="2400" dirty="0" smtClean="0">
                <a:solidFill>
                  <a:srgbClr val="898989"/>
                </a:solidFill>
                <a:latin typeface="Museo slab"/>
                <a:cs typeface="Museo slab"/>
              </a:rPr>
              <a:t> »</a:t>
            </a:r>
          </a:p>
          <a:p>
            <a:pPr marL="0" indent="0" algn="r">
              <a:buNone/>
            </a:pPr>
            <a:r>
              <a:rPr lang="en-US" sz="2400" dirty="0" smtClean="0">
                <a:solidFill>
                  <a:srgbClr val="898989"/>
                </a:solidFill>
                <a:latin typeface="Museo slab"/>
                <a:cs typeface="Museo slab"/>
              </a:rPr>
              <a:t>Nelson Mandela</a:t>
            </a:r>
            <a:endParaRPr lang="en-US" sz="2400" dirty="0">
              <a:solidFill>
                <a:srgbClr val="898989"/>
              </a:solidFill>
              <a:latin typeface="Museo slab"/>
              <a:cs typeface="Museo slab"/>
            </a:endParaRPr>
          </a:p>
        </p:txBody>
      </p:sp>
      <p:pic>
        <p:nvPicPr>
          <p:cNvPr id="6" name="Picture 5" descr="Image 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2125184"/>
            <a:ext cx="7504176" cy="3752088"/>
          </a:xfrm>
          <a:prstGeom prst="rect">
            <a:avLst/>
          </a:prstGeom>
        </p:spPr>
      </p:pic>
    </p:spTree>
    <p:extLst>
      <p:ext uri="{BB962C8B-B14F-4D97-AF65-F5344CB8AC3E}">
        <p14:creationId xmlns:p14="http://schemas.microsoft.com/office/powerpoint/2010/main" val="3242108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92696"/>
            <a:ext cx="7632848" cy="576064"/>
          </a:xfrm>
        </p:spPr>
        <p:txBody>
          <a:bodyPr/>
          <a:lstStyle/>
          <a:p>
            <a:r>
              <a:rPr lang="en-CA" dirty="0" err="1" smtClean="0"/>
              <a:t>Chronologie</a:t>
            </a:r>
            <a:r>
              <a:rPr lang="en-CA" dirty="0" smtClean="0"/>
              <a:t> de </a:t>
            </a:r>
            <a:r>
              <a:rPr lang="en-CA" dirty="0" err="1" smtClean="0"/>
              <a:t>l’égalité</a:t>
            </a:r>
            <a:r>
              <a:rPr lang="en-CA" dirty="0" smtClean="0"/>
              <a:t> au SCFP</a:t>
            </a:r>
            <a:endParaRPr lang="en-CA" dirty="0"/>
          </a:p>
        </p:txBody>
      </p:sp>
      <p:pic>
        <p:nvPicPr>
          <p:cNvPr id="5" name="Picture 4" descr="Image 3_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99" y="1340767"/>
            <a:ext cx="7206747" cy="450999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1970-13  Standard Agreement for equality.jpg"/>
          <p:cNvPicPr>
            <a:picLocks noChangeAspect="1"/>
          </p:cNvPicPr>
          <p:nvPr/>
        </p:nvPicPr>
        <p:blipFill>
          <a:blip r:embed="rId3" cstate="print">
            <a:extLst>
              <a:ext uri="{28A0092B-C50C-407E-A947-70E740481C1C}">
                <a14:useLocalDpi xmlns:a14="http://schemas.microsoft.com/office/drawing/2010/main" val="0"/>
              </a:ext>
            </a:extLst>
          </a:blip>
          <a:srcRect t="8966" b="8966"/>
          <a:stretch>
            <a:fillRect/>
          </a:stretch>
        </p:blipFill>
        <p:spPr>
          <a:xfrm>
            <a:off x="917222" y="1340768"/>
            <a:ext cx="7183170" cy="3950467"/>
          </a:xfrm>
          <a:prstGeom prst="rect">
            <a:avLst/>
          </a:prstGeom>
        </p:spPr>
      </p:pic>
    </p:spTree>
    <p:extLst>
      <p:ext uri="{BB962C8B-B14F-4D97-AF65-F5344CB8AC3E}">
        <p14:creationId xmlns:p14="http://schemas.microsoft.com/office/powerpoint/2010/main" val="625239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0-01 Raises not Roses,198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449" y="692696"/>
            <a:ext cx="4554251" cy="5492633"/>
          </a:xfrm>
          <a:prstGeom prst="rect">
            <a:avLst/>
          </a:prstGeom>
        </p:spPr>
      </p:pic>
    </p:spTree>
    <p:extLst>
      <p:ext uri="{BB962C8B-B14F-4D97-AF65-F5344CB8AC3E}">
        <p14:creationId xmlns:p14="http://schemas.microsoft.com/office/powerpoint/2010/main" val="2765228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60-06 Sask hospital workers campaign 1965.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074" r="-14074"/>
          <a:stretch/>
        </p:blipFill>
        <p:spPr>
          <a:xfrm>
            <a:off x="683568" y="692696"/>
            <a:ext cx="7756436" cy="5544616"/>
          </a:xfrm>
          <a:effectLst>
            <a:softEdge rad="12700"/>
          </a:effectLst>
        </p:spPr>
      </p:pic>
    </p:spTree>
    <p:extLst>
      <p:ext uri="{BB962C8B-B14F-4D97-AF65-F5344CB8AC3E}">
        <p14:creationId xmlns:p14="http://schemas.microsoft.com/office/powerpoint/2010/main" val="3258074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0-07 Wearing Pants to Work at Edmonton City Hall Local 52 1971.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95736" y="692696"/>
            <a:ext cx="4700195" cy="5459248"/>
          </a:xfrm>
          <a:prstGeom prst="rect">
            <a:avLst/>
          </a:prstGeom>
        </p:spPr>
      </p:pic>
    </p:spTree>
    <p:extLst>
      <p:ext uri="{BB962C8B-B14F-4D97-AF65-F5344CB8AC3E}">
        <p14:creationId xmlns:p14="http://schemas.microsoft.com/office/powerpoint/2010/main" val="4258337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692696"/>
            <a:ext cx="6346841" cy="5464782"/>
          </a:xfrm>
          <a:prstGeom prst="rect">
            <a:avLst/>
          </a:prstGeom>
        </p:spPr>
      </p:pic>
    </p:spTree>
    <p:extLst>
      <p:ext uri="{BB962C8B-B14F-4D97-AF65-F5344CB8AC3E}">
        <p14:creationId xmlns:p14="http://schemas.microsoft.com/office/powerpoint/2010/main" val="225539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9c F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4653136"/>
            <a:ext cx="7504176" cy="1115568"/>
          </a:xfrm>
          <a:prstGeom prst="rect">
            <a:avLst/>
          </a:prstGeom>
          <a:ln>
            <a:solidFill>
              <a:schemeClr val="tx1"/>
            </a:solidFill>
          </a:ln>
        </p:spPr>
      </p:pic>
      <p:pic>
        <p:nvPicPr>
          <p:cNvPr id="3" name="Picture 2" descr="Image 9b F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0" y="3356992"/>
            <a:ext cx="7504176" cy="1103376"/>
          </a:xfrm>
          <a:prstGeom prst="rect">
            <a:avLst/>
          </a:prstGeom>
          <a:ln>
            <a:solidFill>
              <a:schemeClr val="tx1"/>
            </a:solidFill>
          </a:ln>
        </p:spPr>
      </p:pic>
      <p:pic>
        <p:nvPicPr>
          <p:cNvPr id="2" name="Picture 1" descr="Image 9a F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800" y="908720"/>
            <a:ext cx="7501128" cy="2194560"/>
          </a:xfrm>
          <a:prstGeom prst="rect">
            <a:avLst/>
          </a:prstGeom>
          <a:ln>
            <a:solidFill>
              <a:schemeClr val="tx1"/>
            </a:solidFill>
          </a:ln>
        </p:spPr>
      </p:pic>
    </p:spTree>
    <p:extLst>
      <p:ext uri="{BB962C8B-B14F-4D97-AF65-F5344CB8AC3E}">
        <p14:creationId xmlns:p14="http://schemas.microsoft.com/office/powerpoint/2010/main" val="684370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PE_Web_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CUPE_Web_Presentation[1].potx</Template>
  <TotalTime>3991</TotalTime>
  <Words>995</Words>
  <Application>Microsoft Office PowerPoint</Application>
  <PresentationFormat>On-screen Show (4:3)</PresentationFormat>
  <Paragraphs>72</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Museo slab</vt:lpstr>
      <vt:lpstr>Museo Slab 500</vt:lpstr>
      <vt:lpstr>Open sans</vt:lpstr>
      <vt:lpstr>Open sans</vt:lpstr>
      <vt:lpstr>Open Sans Light</vt:lpstr>
      <vt:lpstr>CUPE_Web_Presentation[1]</vt:lpstr>
      <vt:lpstr>Projet d’histoire sur l’égalité  du SCFP</vt:lpstr>
      <vt:lpstr>PowerPoint Presentation</vt:lpstr>
      <vt:lpstr>Chronologie de l’égalité au SCFP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Erik Hagborg</dc:creator>
  <cp:lastModifiedBy>Geneviève Robichaud</cp:lastModifiedBy>
  <cp:revision>242</cp:revision>
  <dcterms:created xsi:type="dcterms:W3CDTF">2013-12-12T15:29:32Z</dcterms:created>
  <dcterms:modified xsi:type="dcterms:W3CDTF">2015-12-17T14:46:18Z</dcterms:modified>
</cp:coreProperties>
</file>