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1" r:id="rId5"/>
    <p:sldId id="268" r:id="rId6"/>
    <p:sldId id="266" r:id="rId7"/>
    <p:sldId id="269" r:id="rId8"/>
    <p:sldId id="270" r:id="rId9"/>
    <p:sldId id="260" r:id="rId10"/>
    <p:sldId id="267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34" autoAdjust="0"/>
  </p:normalViewPr>
  <p:slideViewPr>
    <p:cSldViewPr snapToGrid="0" snapToObjects="1">
      <p:cViewPr>
        <p:scale>
          <a:sx n="70" d="100"/>
          <a:sy n="7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-3184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henier\Desktop\OSBCC%20Feb%202012%20backgrou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henier\Desktop\OSBCC%20Feb%202012%20background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tsanger\My%20Documents\My%20Dropbox\Presentations%202011\Eastern%20Muni%20Sept%202011\Eastern%20Muni%20Sept%202011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tsanger\My%20Documents\My%20Dropbox\PS%20Wage%20Comparisons\Final%20data%20Tables%202\Final%20Tables%20Summary%20Result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Owner\AppData\Local\Microsoft\Windows\Temporary%20Internet%20Files\Content.IE5\4TC0ZADM\Eastern%20Muni%20Sept%202011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p:Users:tobysanger:Dropbox:Presentations%202012:OSBCC%20Feb%202012%20backgroun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chenier\Desktop\OSBCC%20Feb%202012%20background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nchenier\Local%20Settings\Temporary%20Internet%20Files\Content.Outlook\40YK1JTX\Drummond%20presentation%20fi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r-CA" noProof="0" dirty="0" smtClean="0"/>
              <a:t>Croissance économique et dépenses gouvernementales en Ontario</a:t>
            </a:r>
          </a:p>
          <a:p>
            <a:pPr>
              <a:defRPr/>
            </a:pPr>
            <a:r>
              <a:rPr lang="fr-CA" b="0" noProof="0" dirty="0" smtClean="0"/>
              <a:t>En «dollars réels</a:t>
            </a:r>
            <a:r>
              <a:rPr lang="fr-CA" b="0" baseline="0" noProof="0" dirty="0" smtClean="0"/>
              <a:t> » -- corrigés en fonction de l’inflation</a:t>
            </a:r>
            <a:endParaRPr lang="fr-CA" b="0" noProof="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1"/>
          <c:tx>
            <c:strRef>
              <c:f>'5197.CSV'!$C$57</c:f>
              <c:strCache>
                <c:ptCount val="1"/>
                <c:pt idx="0">
                  <c:v>Croissance des dépenses ($ réels)</c:v>
                </c:pt>
              </c:strCache>
            </c:strRef>
          </c:tx>
          <c:spPr>
            <a:solidFill>
              <a:srgbClr val="C40000"/>
            </a:solidFill>
          </c:spPr>
          <c:cat>
            <c:numRef>
              <c:f>'5197.CSV'!$G$49:$P$49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'5197.CSV'!$G$57:$N$57</c:f>
              <c:numCache>
                <c:formatCode>0.0%</c:formatCode>
                <c:ptCount val="8"/>
                <c:pt idx="0">
                  <c:v>3.6557930258717605E-2</c:v>
                </c:pt>
                <c:pt idx="1">
                  <c:v>1.6820401519262201E-2</c:v>
                </c:pt>
                <c:pt idx="2">
                  <c:v>4.5522460463762515E-2</c:v>
                </c:pt>
                <c:pt idx="3">
                  <c:v>2.8349510959336303E-2</c:v>
                </c:pt>
                <c:pt idx="4">
                  <c:v>4.0129222050768312E-2</c:v>
                </c:pt>
                <c:pt idx="5">
                  <c:v>5.3295044419766811E-2</c:v>
                </c:pt>
                <c:pt idx="6">
                  <c:v>5.4832093701351621E-2</c:v>
                </c:pt>
                <c:pt idx="7">
                  <c:v>1.8000000000000002E-2</c:v>
                </c:pt>
              </c:numCache>
            </c:numRef>
          </c:val>
        </c:ser>
        <c:ser>
          <c:idx val="3"/>
          <c:order val="3"/>
          <c:tx>
            <c:strRef>
              <c:f>'5197.CSV'!$C$59</c:f>
              <c:strCache>
                <c:ptCount val="1"/>
                <c:pt idx="0">
                  <c:v>Croissance réelle des dépenses prov.</c:v>
                </c:pt>
              </c:strCache>
            </c:strRef>
          </c:tx>
          <c:spPr>
            <a:solidFill>
              <a:srgbClr val="FF6666"/>
            </a:solidFill>
            <a:ln>
              <a:solidFill>
                <a:srgbClr val="CB0202"/>
              </a:solidFill>
            </a:ln>
          </c:spPr>
          <c:val>
            <c:numRef>
              <c:f>'5197.CSV'!$G$59:$P$59</c:f>
              <c:numCache>
                <c:formatCode>General</c:formatCode>
                <c:ptCount val="10"/>
                <c:pt idx="8" formatCode="0.0%">
                  <c:v>-1.2000000000000002E-2</c:v>
                </c:pt>
                <c:pt idx="9" formatCode="0.0%">
                  <c:v>-2.0000000000000005E-3</c:v>
                </c:pt>
              </c:numCache>
            </c:numRef>
          </c:val>
        </c:ser>
        <c:gapWidth val="50"/>
        <c:overlap val="100"/>
        <c:axId val="118740480"/>
        <c:axId val="118742016"/>
      </c:barChart>
      <c:lineChart>
        <c:grouping val="standard"/>
        <c:ser>
          <c:idx val="0"/>
          <c:order val="0"/>
          <c:tx>
            <c:strRef>
              <c:f>'5197.CSV'!$C$56</c:f>
              <c:strCache>
                <c:ptCount val="1"/>
                <c:pt idx="0">
                  <c:v>Croissance réelle du PIB</c:v>
                </c:pt>
              </c:strCache>
            </c:strRef>
          </c:tx>
          <c:spPr>
            <a:ln w="63500">
              <a:solidFill>
                <a:srgbClr val="000090"/>
              </a:solidFill>
            </a:ln>
          </c:spPr>
          <c:marker>
            <c:symbol val="none"/>
          </c:marker>
          <c:cat>
            <c:numRef>
              <c:f>'5197.CSV'!$G$49:$P$49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'5197.CSV'!$G$56:$N$56</c:f>
              <c:numCache>
                <c:formatCode>0.0%</c:formatCode>
                <c:ptCount val="8"/>
                <c:pt idx="0">
                  <c:v>2.5682318862124111E-2</c:v>
                </c:pt>
                <c:pt idx="1">
                  <c:v>2.763597568340111E-2</c:v>
                </c:pt>
                <c:pt idx="2">
                  <c:v>2.4463819442948103E-2</c:v>
                </c:pt>
                <c:pt idx="3">
                  <c:v>1.9569864511910201E-2</c:v>
                </c:pt>
                <c:pt idx="4">
                  <c:v>-6.385576286538912E-3</c:v>
                </c:pt>
                <c:pt idx="5">
                  <c:v>-3.2355783386306507E-2</c:v>
                </c:pt>
                <c:pt idx="6">
                  <c:v>2.9507397329744407E-2</c:v>
                </c:pt>
                <c:pt idx="7">
                  <c:v>1.5542752199484705E-2</c:v>
                </c:pt>
              </c:numCache>
            </c:numRef>
          </c:val>
        </c:ser>
        <c:ser>
          <c:idx val="2"/>
          <c:order val="2"/>
          <c:tx>
            <c:strRef>
              <c:f>'5197.CSV'!$C$58</c:f>
              <c:strCache>
                <c:ptCount val="1"/>
                <c:pt idx="0">
                  <c:v>Prévisions pour le PIB </c:v>
                </c:pt>
              </c:strCache>
            </c:strRef>
          </c:tx>
          <c:spPr>
            <a:ln w="63500">
              <a:solidFill>
                <a:srgbClr val="0000FF"/>
              </a:solidFill>
              <a:prstDash val="sysDash"/>
            </a:ln>
          </c:spPr>
          <c:marker>
            <c:symbol val="none"/>
          </c:marker>
          <c:val>
            <c:numRef>
              <c:f>'5197.CSV'!$G$58:$P$58</c:f>
              <c:numCache>
                <c:formatCode>General</c:formatCode>
                <c:ptCount val="10"/>
                <c:pt idx="7" formatCode="0.00%">
                  <c:v>1.7000000000000005E-2</c:v>
                </c:pt>
                <c:pt idx="8" formatCode="0.0%">
                  <c:v>1.8000000000000002E-2</c:v>
                </c:pt>
                <c:pt idx="9" formatCode="0.0%">
                  <c:v>2.5000000000000005E-2</c:v>
                </c:pt>
              </c:numCache>
            </c:numRef>
          </c:val>
        </c:ser>
        <c:marker val="1"/>
        <c:axId val="118740480"/>
        <c:axId val="118742016"/>
      </c:lineChart>
      <c:catAx>
        <c:axId val="118740480"/>
        <c:scaling>
          <c:orientation val="minMax"/>
        </c:scaling>
        <c:axPos val="b"/>
        <c:numFmt formatCode="General" sourceLinked="1"/>
        <c:tickLblPos val="low"/>
        <c:txPr>
          <a:bodyPr/>
          <a:lstStyle/>
          <a:p>
            <a:pPr>
              <a:defRPr sz="1200"/>
            </a:pPr>
            <a:endParaRPr lang="en-US"/>
          </a:p>
        </c:txPr>
        <c:crossAx val="118742016"/>
        <c:crosses val="autoZero"/>
        <c:auto val="1"/>
        <c:lblAlgn val="ctr"/>
        <c:lblOffset val="100"/>
      </c:catAx>
      <c:valAx>
        <c:axId val="11874201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8740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0855159996806"/>
          <c:y val="0.88155802210053513"/>
          <c:w val="0.81452901189799898"/>
          <c:h val="0.10282568777256801"/>
        </c:manualLayout>
      </c:layout>
      <c:spPr>
        <a:ln>
          <a:solidFill>
            <a:schemeClr val="bg1">
              <a:lumMod val="50000"/>
            </a:schemeClr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r-CA" sz="1600" b="1" i="0" baseline="0"/>
              <a:t>Règlements salariaux moyens et inflation en Ontario</a:t>
            </a:r>
            <a:endParaRPr lang="en-US" sz="1600"/>
          </a:p>
          <a:p>
            <a:pPr>
              <a:defRPr/>
            </a:pPr>
            <a:r>
              <a:rPr lang="fr-CA" sz="1600" b="1" i="0" baseline="0"/>
              <a:t>règlements avec plus de 200 employés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6083877472632993E-2"/>
          <c:y val="0.14703196347032105"/>
          <c:w val="0.88590177208241205"/>
          <c:h val="0.74635871714665802"/>
        </c:manualLayout>
      </c:layout>
      <c:barChart>
        <c:barDir val="col"/>
        <c:grouping val="clustered"/>
        <c:ser>
          <c:idx val="2"/>
          <c:order val="2"/>
          <c:tx>
            <c:strRef>
              <c:f>'5197.CSV'!$C$164</c:f>
              <c:strCache>
                <c:ptCount val="1"/>
                <c:pt idx="0">
                  <c:v>Inflation IPC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val>
            <c:numRef>
              <c:f>'5197.CSV'!$G$164:$AB$164</c:f>
              <c:numCache>
                <c:formatCode>0.0%</c:formatCode>
                <c:ptCount val="22"/>
                <c:pt idx="0">
                  <c:v>4.7936085219707311E-2</c:v>
                </c:pt>
                <c:pt idx="1">
                  <c:v>4.7013977128335722E-2</c:v>
                </c:pt>
                <c:pt idx="2">
                  <c:v>9.7087378640776691E-3</c:v>
                </c:pt>
                <c:pt idx="3">
                  <c:v>1.8028846153846298E-2</c:v>
                </c:pt>
                <c:pt idx="4">
                  <c:v>0</c:v>
                </c:pt>
                <c:pt idx="5">
                  <c:v>2.4793388429752001E-2</c:v>
                </c:pt>
                <c:pt idx="6">
                  <c:v>1.6129032258064502E-2</c:v>
                </c:pt>
                <c:pt idx="7">
                  <c:v>1.8140589569160898E-2</c:v>
                </c:pt>
                <c:pt idx="8">
                  <c:v>8.9086859688196716E-3</c:v>
                </c:pt>
                <c:pt idx="9">
                  <c:v>1.9867549668874301E-2</c:v>
                </c:pt>
                <c:pt idx="10">
                  <c:v>2.9220779220779102E-2</c:v>
                </c:pt>
                <c:pt idx="11">
                  <c:v>3.0494216614090509E-2</c:v>
                </c:pt>
                <c:pt idx="12">
                  <c:v>2.0408163265306103E-2</c:v>
                </c:pt>
                <c:pt idx="13">
                  <c:v>2.7000000000000208E-2</c:v>
                </c:pt>
                <c:pt idx="14">
                  <c:v>1.8500486854917304E-2</c:v>
                </c:pt>
                <c:pt idx="15">
                  <c:v>2.1988527724665408E-2</c:v>
                </c:pt>
                <c:pt idx="16">
                  <c:v>1.7773620205799603E-2</c:v>
                </c:pt>
                <c:pt idx="17">
                  <c:v>1.8382352941176402E-2</c:v>
                </c:pt>
                <c:pt idx="18">
                  <c:v>2.256317689530701E-2</c:v>
                </c:pt>
                <c:pt idx="19">
                  <c:v>3.5304501323918406E-3</c:v>
                </c:pt>
                <c:pt idx="20">
                  <c:v>2.4333040164174608E-2</c:v>
                </c:pt>
                <c:pt idx="21">
                  <c:v>3.0838580423583398E-2</c:v>
                </c:pt>
              </c:numCache>
            </c:numRef>
          </c:val>
        </c:ser>
        <c:gapWidth val="100"/>
        <c:overlap val="100"/>
        <c:axId val="119294592"/>
        <c:axId val="119312768"/>
      </c:barChart>
      <c:lineChart>
        <c:grouping val="standard"/>
        <c:ser>
          <c:idx val="0"/>
          <c:order val="0"/>
          <c:tx>
            <c:strRef>
              <c:f>'5197.CSV'!$C$166</c:f>
              <c:strCache>
                <c:ptCount val="1"/>
                <c:pt idx="0">
                  <c:v>Secteur public</c:v>
                </c:pt>
              </c:strCache>
            </c:strRef>
          </c:tx>
          <c:spPr>
            <a:ln w="63500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'5197.CSV'!$G$160:$AB$160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'5197.CSV'!$G$166:$AB$166</c:f>
              <c:numCache>
                <c:formatCode>0.00%</c:formatCode>
                <c:ptCount val="22"/>
                <c:pt idx="0">
                  <c:v>6.8000000000000005E-2</c:v>
                </c:pt>
                <c:pt idx="1">
                  <c:v>0.05</c:v>
                </c:pt>
                <c:pt idx="2">
                  <c:v>2.7000000000000007E-2</c:v>
                </c:pt>
                <c:pt idx="3">
                  <c:v>5.000000000000001E-3</c:v>
                </c:pt>
                <c:pt idx="4">
                  <c:v>1.0000000000000002E-3</c:v>
                </c:pt>
                <c:pt idx="5">
                  <c:v>2.0000000000000005E-3</c:v>
                </c:pt>
                <c:pt idx="6">
                  <c:v>3.0000000000000005E-3</c:v>
                </c:pt>
                <c:pt idx="7">
                  <c:v>7.0000000000000114E-3</c:v>
                </c:pt>
                <c:pt idx="8">
                  <c:v>1.3000000000000003E-2</c:v>
                </c:pt>
                <c:pt idx="9">
                  <c:v>1.4000000000000002E-2</c:v>
                </c:pt>
                <c:pt idx="10">
                  <c:v>2.7000000000000007E-2</c:v>
                </c:pt>
                <c:pt idx="11">
                  <c:v>2.9000000000000005E-2</c:v>
                </c:pt>
                <c:pt idx="12">
                  <c:v>2.9000000000000005E-2</c:v>
                </c:pt>
                <c:pt idx="13">
                  <c:v>3.5000000000000003E-2</c:v>
                </c:pt>
                <c:pt idx="14">
                  <c:v>3.1000000000000003E-2</c:v>
                </c:pt>
                <c:pt idx="15">
                  <c:v>2.7000000000000007E-2</c:v>
                </c:pt>
                <c:pt idx="16">
                  <c:v>3.0000000000000002E-2</c:v>
                </c:pt>
                <c:pt idx="17">
                  <c:v>3.1000000000000003E-2</c:v>
                </c:pt>
                <c:pt idx="18">
                  <c:v>3.1000000000000003E-2</c:v>
                </c:pt>
                <c:pt idx="19">
                  <c:v>2.5000000000000005E-2</c:v>
                </c:pt>
                <c:pt idx="20">
                  <c:v>1.9000000000000003E-2</c:v>
                </c:pt>
                <c:pt idx="21">
                  <c:v>1.6000000000000004E-2</c:v>
                </c:pt>
              </c:numCache>
            </c:numRef>
          </c:val>
        </c:ser>
        <c:ser>
          <c:idx val="1"/>
          <c:order val="1"/>
          <c:tx>
            <c:strRef>
              <c:f>'5197.CSV'!$C$167</c:f>
              <c:strCache>
                <c:ptCount val="1"/>
                <c:pt idx="0">
                  <c:v>Secteur privé</c:v>
                </c:pt>
              </c:strCache>
            </c:strRef>
          </c:tx>
          <c:spPr>
            <a:ln w="63500">
              <a:solidFill>
                <a:srgbClr val="000080"/>
              </a:solidFill>
              <a:prstDash val="sysDash"/>
            </a:ln>
          </c:spPr>
          <c:marker>
            <c:symbol val="none"/>
          </c:marker>
          <c:cat>
            <c:numRef>
              <c:f>'5197.CSV'!$G$160:$AB$160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'5197.CSV'!$G$167:$AB$167</c:f>
              <c:numCache>
                <c:formatCode>0.00%</c:formatCode>
                <c:ptCount val="22"/>
                <c:pt idx="0">
                  <c:v>6.3E-2</c:v>
                </c:pt>
                <c:pt idx="1">
                  <c:v>4.6000000000000006E-2</c:v>
                </c:pt>
                <c:pt idx="2">
                  <c:v>2.7000000000000007E-2</c:v>
                </c:pt>
                <c:pt idx="3">
                  <c:v>1.9000000000000003E-2</c:v>
                </c:pt>
                <c:pt idx="4">
                  <c:v>1.1000000000000003E-2</c:v>
                </c:pt>
                <c:pt idx="5">
                  <c:v>1.7000000000000005E-2</c:v>
                </c:pt>
                <c:pt idx="6">
                  <c:v>2.2000000000000006E-2</c:v>
                </c:pt>
                <c:pt idx="7">
                  <c:v>2.3000000000000003E-2</c:v>
                </c:pt>
                <c:pt idx="8">
                  <c:v>2.1000000000000005E-2</c:v>
                </c:pt>
                <c:pt idx="9">
                  <c:v>3.1000000000000003E-2</c:v>
                </c:pt>
                <c:pt idx="10">
                  <c:v>2.4000000000000004E-2</c:v>
                </c:pt>
                <c:pt idx="11">
                  <c:v>3.0000000000000002E-2</c:v>
                </c:pt>
                <c:pt idx="12">
                  <c:v>3.0000000000000002E-2</c:v>
                </c:pt>
                <c:pt idx="13">
                  <c:v>1.9000000000000003E-2</c:v>
                </c:pt>
                <c:pt idx="14">
                  <c:v>2.7000000000000007E-2</c:v>
                </c:pt>
                <c:pt idx="15">
                  <c:v>2.4000000000000004E-2</c:v>
                </c:pt>
                <c:pt idx="16">
                  <c:v>1.7000000000000005E-2</c:v>
                </c:pt>
                <c:pt idx="17">
                  <c:v>2.9000000000000005E-2</c:v>
                </c:pt>
                <c:pt idx="18">
                  <c:v>2.0000000000000004E-2</c:v>
                </c:pt>
                <c:pt idx="19">
                  <c:v>1.3000000000000003E-2</c:v>
                </c:pt>
                <c:pt idx="20">
                  <c:v>2.0000000000000004E-2</c:v>
                </c:pt>
                <c:pt idx="21">
                  <c:v>1.9000000000000003E-2</c:v>
                </c:pt>
              </c:numCache>
            </c:numRef>
          </c:val>
        </c:ser>
        <c:ser>
          <c:idx val="3"/>
          <c:order val="3"/>
          <c:marker>
            <c:symbol val="none"/>
          </c:marker>
          <c:cat>
            <c:numRef>
              <c:f>'5197.CSV'!$G$160:$AB$160</c:f>
              <c:numCache>
                <c:formatCode>General</c:formatCod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numCache>
            </c:numRef>
          </c:cat>
          <c:val>
            <c:numRef>
              <c:f>'5197.CSV'!$C$166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marker val="1"/>
        <c:axId val="119294592"/>
        <c:axId val="119312768"/>
      </c:lineChart>
      <c:catAx>
        <c:axId val="11929459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/>
            </a:pPr>
            <a:endParaRPr lang="en-US"/>
          </a:p>
        </c:txPr>
        <c:crossAx val="119312768"/>
        <c:crosses val="autoZero"/>
        <c:auto val="1"/>
        <c:lblAlgn val="ctr"/>
        <c:lblOffset val="100"/>
      </c:catAx>
      <c:valAx>
        <c:axId val="119312768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29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28658536585291"/>
          <c:y val="0.18030956746845"/>
          <c:w val="0.18583884857530106"/>
          <c:h val="0.19721313360659404"/>
        </c:manualLayout>
      </c:layout>
      <c:spPr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r>
              <a:rPr lang="fr-CA" sz="1800" b="1" baseline="0" noProof="0" dirty="0" smtClean="0">
                <a:solidFill>
                  <a:srgbClr val="002060"/>
                </a:solidFill>
              </a:rPr>
              <a:t>Salaires réels dans les secteurs public et privé</a:t>
            </a:r>
          </a:p>
          <a:p>
            <a:pPr>
              <a:defRPr sz="1800" b="1">
                <a:solidFill>
                  <a:srgbClr val="002060"/>
                </a:solidFill>
              </a:defRPr>
            </a:pPr>
            <a:r>
              <a:rPr lang="fr-CA" sz="1800" b="0" i="1" baseline="0" noProof="0" dirty="0" smtClean="0">
                <a:solidFill>
                  <a:srgbClr val="002060"/>
                </a:solidFill>
              </a:rPr>
              <a:t>Grandes ententes, corrigées en fonction de l’inflation </a:t>
            </a:r>
            <a:r>
              <a:rPr lang="fr-CA" sz="1800" b="0" i="1" u="none" strike="noStrike" baseline="0" noProof="0" dirty="0" smtClean="0">
                <a:solidFill>
                  <a:srgbClr val="002060"/>
                </a:solidFill>
              </a:rPr>
              <a:t>1988 = 100%</a:t>
            </a:r>
            <a:endParaRPr lang="fr-CA" sz="1800" b="0" i="1" noProof="0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7860346773515301"/>
          <c:y val="2.806741872899721E-2"/>
        </c:manualLayout>
      </c:layout>
    </c:title>
    <c:plotArea>
      <c:layout>
        <c:manualLayout>
          <c:layoutTarget val="inner"/>
          <c:xMode val="edge"/>
          <c:yMode val="edge"/>
          <c:x val="0.161597698905729"/>
          <c:y val="0.20232142888820501"/>
          <c:w val="0.79864220725760504"/>
          <c:h val="0.59757398697172481"/>
        </c:manualLayout>
      </c:layout>
      <c:lineChart>
        <c:grouping val="standard"/>
        <c:ser>
          <c:idx val="0"/>
          <c:order val="0"/>
          <c:tx>
            <c:strRef>
              <c:f>'wage trends'!$R$75</c:f>
              <c:strCache>
                <c:ptCount val="1"/>
                <c:pt idx="0">
                  <c:v>Public Sector</c:v>
                </c:pt>
              </c:strCache>
            </c:strRef>
          </c:tx>
          <c:spPr>
            <a:ln w="63500">
              <a:solidFill>
                <a:srgbClr val="009900"/>
              </a:solidFill>
              <a:prstDash val="solid"/>
            </a:ln>
          </c:spPr>
          <c:marker>
            <c:symbol val="none"/>
          </c:marker>
          <c:cat>
            <c:numRef>
              <c:f>'wage trends'!$A$77:$A$100</c:f>
              <c:numCache>
                <c:formatCode>General</c:formatCode>
                <c:ptCount val="2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</c:numCache>
            </c:numRef>
          </c:cat>
          <c:val>
            <c:numRef>
              <c:f>'wage trends'!$R$77:$R$100</c:f>
              <c:numCache>
                <c:formatCode>0.0%</c:formatCode>
                <c:ptCount val="24"/>
                <c:pt idx="0">
                  <c:v>1</c:v>
                </c:pt>
                <c:pt idx="1">
                  <c:v>1.00136898395722</c:v>
                </c:pt>
                <c:pt idx="2">
                  <c:v>1.0088894693877561</c:v>
                </c:pt>
                <c:pt idx="3">
                  <c:v>0.98775640301449508</c:v>
                </c:pt>
                <c:pt idx="4">
                  <c:v>0.99311850920228184</c:v>
                </c:pt>
                <c:pt idx="5">
                  <c:v>0.98040287969193485</c:v>
                </c:pt>
                <c:pt idx="6">
                  <c:v>0.979258885666627</c:v>
                </c:pt>
                <c:pt idx="7">
                  <c:v>0.96376736781552197</c:v>
                </c:pt>
                <c:pt idx="8">
                  <c:v>0.954422401886872</c:v>
                </c:pt>
                <c:pt idx="9">
                  <c:v>0.94891019020518008</c:v>
                </c:pt>
                <c:pt idx="10">
                  <c:v>0.95458910069727099</c:v>
                </c:pt>
                <c:pt idx="11">
                  <c:v>0.957003347054315</c:v>
                </c:pt>
                <c:pt idx="12">
                  <c:v>0.95419453219923112</c:v>
                </c:pt>
                <c:pt idx="13">
                  <c:v>0.96242519178371999</c:v>
                </c:pt>
                <c:pt idx="14">
                  <c:v>0.96854814085384799</c:v>
                </c:pt>
                <c:pt idx="15">
                  <c:v>0.96949030830604099</c:v>
                </c:pt>
                <c:pt idx="16">
                  <c:v>0.96522343978581704</c:v>
                </c:pt>
                <c:pt idx="17">
                  <c:v>0.96619858608339815</c:v>
                </c:pt>
                <c:pt idx="18">
                  <c:v>0.97223843425671208</c:v>
                </c:pt>
                <c:pt idx="19">
                  <c:v>0.98365591412950115</c:v>
                </c:pt>
                <c:pt idx="20">
                  <c:v>0.99488476450770791</c:v>
                </c:pt>
                <c:pt idx="21">
                  <c:v>1.01708269598853</c:v>
                </c:pt>
                <c:pt idx="22">
                  <c:v>1.0147290007538639</c:v>
                </c:pt>
                <c:pt idx="23">
                  <c:v>1.0019092952049604</c:v>
                </c:pt>
              </c:numCache>
            </c:numRef>
          </c:val>
        </c:ser>
        <c:ser>
          <c:idx val="1"/>
          <c:order val="1"/>
          <c:tx>
            <c:strRef>
              <c:f>'wage trends'!$S$75</c:f>
              <c:strCache>
                <c:ptCount val="1"/>
                <c:pt idx="0">
                  <c:v>Private Sector</c:v>
                </c:pt>
              </c:strCache>
            </c:strRef>
          </c:tx>
          <c:spPr>
            <a:ln w="63500">
              <a:solidFill>
                <a:srgbClr val="002060"/>
              </a:solidFill>
              <a:prstDash val="dash"/>
            </a:ln>
          </c:spPr>
          <c:marker>
            <c:symbol val="none"/>
          </c:marker>
          <c:cat>
            <c:numRef>
              <c:f>'wage trends'!$A$77:$A$100</c:f>
              <c:numCache>
                <c:formatCode>General</c:formatCode>
                <c:ptCount val="24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</c:numCache>
            </c:numRef>
          </c:cat>
          <c:val>
            <c:numRef>
              <c:f>'wage trends'!$S$77:$S$100</c:f>
              <c:numCache>
                <c:formatCode>0.0%</c:formatCode>
                <c:ptCount val="24"/>
                <c:pt idx="0">
                  <c:v>1</c:v>
                </c:pt>
                <c:pt idx="1">
                  <c:v>1.00136898395722</c:v>
                </c:pt>
                <c:pt idx="2">
                  <c:v>1.0098448571428476</c:v>
                </c:pt>
                <c:pt idx="3">
                  <c:v>0.99825359443478301</c:v>
                </c:pt>
                <c:pt idx="4">
                  <c:v>1.0095766423487957</c:v>
                </c:pt>
                <c:pt idx="5">
                  <c:v>0.99863169931025197</c:v>
                </c:pt>
                <c:pt idx="6">
                  <c:v>1.0094360320010398</c:v>
                </c:pt>
                <c:pt idx="7">
                  <c:v>1.0013674576904497</c:v>
                </c:pt>
                <c:pt idx="8">
                  <c:v>1.0034986019311198</c:v>
                </c:pt>
                <c:pt idx="9">
                  <c:v>1.004610886885916</c:v>
                </c:pt>
                <c:pt idx="10">
                  <c:v>1.0126125630846401</c:v>
                </c:pt>
                <c:pt idx="11">
                  <c:v>1.0231435155052531</c:v>
                </c:pt>
                <c:pt idx="12">
                  <c:v>1.0191453194614331</c:v>
                </c:pt>
                <c:pt idx="13">
                  <c:v>1.0239596869214658</c:v>
                </c:pt>
                <c:pt idx="14">
                  <c:v>1.0274698207282331</c:v>
                </c:pt>
                <c:pt idx="15">
                  <c:v>1.0114780725456918</c:v>
                </c:pt>
                <c:pt idx="16">
                  <c:v>1.0159645139677558</c:v>
                </c:pt>
                <c:pt idx="17">
                  <c:v>1.0189791750255599</c:v>
                </c:pt>
                <c:pt idx="18">
                  <c:v>1.0223508659713434</c:v>
                </c:pt>
                <c:pt idx="19">
                  <c:v>1.033356495966181</c:v>
                </c:pt>
                <c:pt idx="20">
                  <c:v>1.0350546058960119</c:v>
                </c:pt>
                <c:pt idx="21">
                  <c:v>1.050922427293044</c:v>
                </c:pt>
                <c:pt idx="22">
                  <c:v>1.0536503152073218</c:v>
                </c:pt>
                <c:pt idx="23">
                  <c:v>1.0464826259882314</c:v>
                </c:pt>
              </c:numCache>
            </c:numRef>
          </c:val>
        </c:ser>
        <c:marker val="1"/>
        <c:axId val="119327360"/>
        <c:axId val="119570816"/>
      </c:lineChart>
      <c:catAx>
        <c:axId val="119327360"/>
        <c:scaling>
          <c:orientation val="minMax"/>
        </c:scaling>
        <c:axPos val="b"/>
        <c:numFmt formatCode="General" sourceLinked="1"/>
        <c:tickLblPos val="nextTo"/>
        <c:spPr>
          <a:ln w="12700"/>
        </c:spPr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119570816"/>
        <c:crosses val="autoZero"/>
        <c:auto val="1"/>
        <c:lblAlgn val="ctr"/>
        <c:lblOffset val="100"/>
        <c:tickLblSkip val="2"/>
      </c:catAx>
      <c:valAx>
        <c:axId val="119570816"/>
        <c:scaling>
          <c:orientation val="minMax"/>
          <c:max val="1.1000000000000001"/>
          <c:min val="0.9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9327360"/>
        <c:crosses val="autoZero"/>
        <c:crossBetween val="between"/>
        <c:majorUnit val="0.05"/>
      </c:valAx>
    </c:plotArea>
    <c:legend>
      <c:legendPos val="t"/>
      <c:layout>
        <c:manualLayout>
          <c:xMode val="edge"/>
          <c:yMode val="edge"/>
          <c:x val="0.202480504369943"/>
          <c:y val="0.27333328103216703"/>
          <c:w val="0.47746050213160707"/>
          <c:h val="5.1099183378552807E-2"/>
        </c:manualLayout>
      </c:layout>
      <c:spPr>
        <a:ln w="6350">
          <a:noFill/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</c:chart>
  <c:spPr>
    <a:ln w="12700"/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fr-CA" sz="1300" b="1" noProof="0" dirty="0" smtClean="0"/>
              <a:t>Rémunération annuelle moyenne à temps plein</a:t>
            </a:r>
            <a:r>
              <a:rPr lang="fr-CA" sz="1300" b="1" baseline="0" noProof="0" dirty="0" smtClean="0"/>
              <a:t> dans les secteur public et privé pour les hommes et les femmes – chiffres du recensement de 2006 au Canada</a:t>
            </a:r>
            <a:endParaRPr lang="fr-CA" sz="1300" b="1" noProof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552619624470002"/>
          <c:y val="0.16270440251572305"/>
          <c:w val="0.8092173934988911"/>
          <c:h val="0.64052915260592513"/>
        </c:manualLayout>
      </c:layout>
      <c:barChart>
        <c:barDir val="col"/>
        <c:grouping val="clustered"/>
        <c:ser>
          <c:idx val="0"/>
          <c:order val="0"/>
          <c:tx>
            <c:strRef>
              <c:f>'Age &amp; Gender'!$B$22</c:f>
              <c:strCache>
                <c:ptCount val="1"/>
                <c:pt idx="0">
                  <c:v>Public sector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'Age &amp; Gender'!$A$23:$A$25</c:f>
              <c:strCache>
                <c:ptCount val="3"/>
                <c:pt idx="0">
                  <c:v>Overall average</c:v>
                </c:pt>
                <c:pt idx="1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'Age &amp; Gender'!$B$23:$B$25</c:f>
              <c:numCache>
                <c:formatCode>_-"$"* #,##0_-;\-"$"* #,##0_-;_-"$"* "-"??_-;_-@_-</c:formatCode>
                <c:ptCount val="3"/>
                <c:pt idx="0">
                  <c:v>49654.922630996763</c:v>
                </c:pt>
                <c:pt idx="1">
                  <c:v>45820.851178000012</c:v>
                </c:pt>
                <c:pt idx="2">
                  <c:v>57318.025602280126</c:v>
                </c:pt>
              </c:numCache>
            </c:numRef>
          </c:val>
        </c:ser>
        <c:ser>
          <c:idx val="1"/>
          <c:order val="1"/>
          <c:tx>
            <c:strRef>
              <c:f>'Age &amp; Gender'!$C$22</c:f>
              <c:strCache>
                <c:ptCount val="1"/>
                <c:pt idx="0">
                  <c:v>Private sector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'Age &amp; Gender'!$A$23:$A$25</c:f>
              <c:strCache>
                <c:ptCount val="3"/>
                <c:pt idx="0">
                  <c:v>Overall average</c:v>
                </c:pt>
                <c:pt idx="1">
                  <c:v>Women</c:v>
                </c:pt>
                <c:pt idx="2">
                  <c:v>Men</c:v>
                </c:pt>
              </c:strCache>
            </c:strRef>
          </c:cat>
          <c:val>
            <c:numRef>
              <c:f>'Age &amp; Gender'!$C$23:$C$25</c:f>
              <c:numCache>
                <c:formatCode>_-"$"* #,##0_-;\-"$"* #,##0_-;_-"$"* "-"??_-;_-@_-</c:formatCode>
                <c:ptCount val="3"/>
                <c:pt idx="0">
                  <c:v>49406.805379163423</c:v>
                </c:pt>
                <c:pt idx="1">
                  <c:v>43841.178430275802</c:v>
                </c:pt>
                <c:pt idx="2">
                  <c:v>60530.743190948277</c:v>
                </c:pt>
              </c:numCache>
            </c:numRef>
          </c:val>
        </c:ser>
        <c:gapWidth val="100"/>
        <c:axId val="119501568"/>
        <c:axId val="119503488"/>
      </c:barChart>
      <c:catAx>
        <c:axId val="119501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b="0" i="1"/>
                </a:pPr>
                <a:r>
                  <a:rPr lang="en-US" b="0" i="1" baseline="0" dirty="0" smtClean="0"/>
                  <a:t>.</a:t>
                </a:r>
                <a:endParaRPr lang="en-US" b="0" i="1" dirty="0"/>
              </a:p>
            </c:rich>
          </c:tx>
          <c:layout>
            <c:manualLayout>
              <c:xMode val="edge"/>
              <c:yMode val="edge"/>
              <c:x val="0.11373006258833002"/>
              <c:y val="0.90941062054742994"/>
            </c:manualLayout>
          </c:layout>
        </c:title>
        <c:tickLblPos val="nextTo"/>
        <c:crossAx val="119503488"/>
        <c:crosses val="autoZero"/>
        <c:auto val="1"/>
        <c:lblAlgn val="ctr"/>
        <c:lblOffset val="100"/>
      </c:catAx>
      <c:valAx>
        <c:axId val="11950348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  <a:prstDash val="sysDot"/>
            </a:ln>
          </c:spPr>
        </c:majorGridlines>
        <c:numFmt formatCode="_-&quot;$&quot;* #,##0_-;\-&quot;$&quot;* #,##0_-;_-&quot;$&quot;* &quot;-&quot;??_-;_-@_-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9501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974661821118495"/>
          <c:y val="0.8924149283971079"/>
          <c:w val="0.53889709382182205"/>
          <c:h val="7.3507777991165812E-2"/>
        </c:manualLayout>
      </c:layout>
      <c:spPr>
        <a:ln>
          <a:solidFill>
            <a:schemeClr val="tx1">
              <a:lumMod val="65000"/>
              <a:lumOff val="35000"/>
            </a:schemeClr>
          </a:solidFill>
        </a:ln>
      </c:sp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fr-CA" sz="1300" noProof="0" dirty="0" smtClean="0"/>
              <a:t>Écart salarial moyen entre les secteurs public et privé par niveau majeur de gouvernement</a:t>
            </a:r>
            <a:endParaRPr lang="fr-CA" sz="1300" noProof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Industry!$B$27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E951D3"/>
            </a:solidFill>
            <a:ln>
              <a:solidFill>
                <a:srgbClr val="D65200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Industry!$B$28:$B$32</c:f>
              <c:numCache>
                <c:formatCode>0.0%</c:formatCode>
                <c:ptCount val="5"/>
                <c:pt idx="0">
                  <c:v>9.9411087309741686E-2</c:v>
                </c:pt>
                <c:pt idx="1">
                  <c:v>1.7785598206890404E-2</c:v>
                </c:pt>
                <c:pt idx="2">
                  <c:v>6.1106529327569215E-2</c:v>
                </c:pt>
                <c:pt idx="3">
                  <c:v>3.854431887311241E-2</c:v>
                </c:pt>
                <c:pt idx="4">
                  <c:v>2.2030495563862405E-2</c:v>
                </c:pt>
              </c:numCache>
            </c:numRef>
          </c:val>
        </c:ser>
        <c:ser>
          <c:idx val="1"/>
          <c:order val="1"/>
          <c:tx>
            <c:strRef>
              <c:f>Industry!$C$27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2060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Industry!$C$28:$C$32</c:f>
              <c:numCache>
                <c:formatCode>0.0%</c:formatCode>
                <c:ptCount val="5"/>
                <c:pt idx="0">
                  <c:v>-3.255224743630801E-2</c:v>
                </c:pt>
                <c:pt idx="1">
                  <c:v>-0.11871226465675301</c:v>
                </c:pt>
                <c:pt idx="2">
                  <c:v>-2.3362057439710801E-2</c:v>
                </c:pt>
                <c:pt idx="3">
                  <c:v>-5.0518167102191015E-2</c:v>
                </c:pt>
                <c:pt idx="4">
                  <c:v>-4.1411120184739719E-2</c:v>
                </c:pt>
              </c:numCache>
            </c:numRef>
          </c:val>
        </c:ser>
        <c:ser>
          <c:idx val="2"/>
          <c:order val="2"/>
          <c:tx>
            <c:strRef>
              <c:f>Industry!$D$27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Industry!$A$28:$A$32</c:f>
              <c:strCache>
                <c:ptCount val="5"/>
                <c:pt idx="0">
                  <c:v>Federal </c:v>
                </c:pt>
                <c:pt idx="1">
                  <c:v>Provincial </c:v>
                </c:pt>
                <c:pt idx="2">
                  <c:v>Local &amp; Municipal </c:v>
                </c:pt>
                <c:pt idx="3">
                  <c:v>Health Care and Social Services</c:v>
                </c:pt>
                <c:pt idx="4">
                  <c:v>Education</c:v>
                </c:pt>
              </c:strCache>
            </c:strRef>
          </c:cat>
          <c:val>
            <c:numRef>
              <c:f>Industry!$D$28:$D$32</c:f>
              <c:numCache>
                <c:formatCode>0.0%</c:formatCode>
                <c:ptCount val="5"/>
                <c:pt idx="0">
                  <c:v>2.85822270613862E-2</c:v>
                </c:pt>
                <c:pt idx="1">
                  <c:v>-4.7665179030856111E-2</c:v>
                </c:pt>
                <c:pt idx="2">
                  <c:v>9.0163727089653829E-3</c:v>
                </c:pt>
                <c:pt idx="3">
                  <c:v>2.0378990122657616E-2</c:v>
                </c:pt>
                <c:pt idx="4">
                  <c:v>-9.2927773481439498E-3</c:v>
                </c:pt>
              </c:numCache>
            </c:numRef>
          </c:val>
        </c:ser>
        <c:gapWidth val="75"/>
        <c:overlap val="30"/>
        <c:axId val="119590912"/>
        <c:axId val="119637120"/>
      </c:barChart>
      <c:catAx>
        <c:axId val="119590912"/>
        <c:scaling>
          <c:orientation val="minMax"/>
        </c:scaling>
        <c:axPos val="b"/>
        <c:tickLblPos val="low"/>
        <c:txPr>
          <a:bodyPr/>
          <a:lstStyle/>
          <a:p>
            <a:pPr>
              <a:defRPr sz="900"/>
            </a:pPr>
            <a:endParaRPr lang="en-US"/>
          </a:p>
        </c:txPr>
        <c:crossAx val="119637120"/>
        <c:crosses val="autoZero"/>
        <c:auto val="1"/>
        <c:lblAlgn val="ctr"/>
        <c:lblOffset val="100"/>
      </c:catAx>
      <c:valAx>
        <c:axId val="119637120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19590912"/>
        <c:crosses val="autoZero"/>
        <c:crossBetween val="between"/>
      </c:valAx>
    </c:plotArea>
    <c:legend>
      <c:legendPos val="b"/>
      <c:layout/>
      <c:spPr>
        <a:ln>
          <a:solidFill>
            <a:schemeClr val="tx1">
              <a:lumMod val="50000"/>
              <a:lumOff val="50000"/>
            </a:schemeClr>
          </a:solidFill>
        </a:ln>
      </c:spPr>
    </c:legend>
    <c:plotVisOnly val="1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pieChart>
        <c:varyColors val="1"/>
        <c:ser>
          <c:idx val="0"/>
          <c:order val="0"/>
          <c:explosion val="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Santé, </a:t>
                    </a:r>
                    <a:r>
                      <a:rPr lang="en-US" dirty="0"/>
                      <a:t>41%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1"/>
              <c:layout>
                <c:manualLayout>
                  <c:x val="4.9071391076115516E-2"/>
                  <c:y val="-0.1410651087968840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Éducation</a:t>
                    </a:r>
                    <a:r>
                      <a:rPr lang="en-US" dirty="0"/>
                      <a:t>, 20%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7011341472224203"/>
                  <c:y val="-0.12554753572470101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Collèges</a:t>
                    </a:r>
                    <a:r>
                      <a:rPr lang="en-US" dirty="0" smtClean="0"/>
                      <a:t>,</a:t>
                    </a:r>
                    <a:r>
                      <a:rPr lang="en-US" baseline="0" dirty="0" smtClean="0"/>
                      <a:t> </a:t>
                    </a:r>
                    <a:r>
                      <a:rPr lang="en-US" baseline="0" dirty="0" err="1" smtClean="0"/>
                      <a:t>universités</a:t>
                    </a:r>
                    <a:r>
                      <a:rPr lang="en-US" baseline="0" dirty="0" smtClean="0"/>
                      <a:t>, formation</a:t>
                    </a:r>
                    <a:r>
                      <a:rPr lang="en-US" dirty="0" smtClean="0"/>
                      <a:t>, </a:t>
                    </a:r>
                    <a:r>
                      <a:rPr lang="en-US" dirty="0"/>
                      <a:t>6%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0.18438915135608003"/>
                  <c:y val="-2.9751079502159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Services </a:t>
                    </a:r>
                    <a:r>
                      <a:rPr lang="en-US" dirty="0" err="1" smtClean="0"/>
                      <a:t>sociaux</a:t>
                    </a:r>
                    <a:r>
                      <a:rPr lang="en-US" dirty="0" smtClean="0"/>
                      <a:t>, 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Enfance</a:t>
                    </a:r>
                    <a:r>
                      <a:rPr lang="en-US" dirty="0" smtClean="0"/>
                      <a:t> et </a:t>
                    </a:r>
                    <a:r>
                      <a:rPr lang="en-US" dirty="0" err="1" smtClean="0"/>
                      <a:t>jeunesse</a:t>
                    </a:r>
                    <a:r>
                      <a:rPr lang="en-US" dirty="0" smtClean="0"/>
                      <a:t>, </a:t>
                    </a:r>
                    <a:r>
                      <a:rPr lang="en-US" dirty="0"/>
                      <a:t>4%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5"/>
              <c:layout>
                <c:manualLayout>
                  <c:x val="0.17245319335083104"/>
                  <c:y val="2.2332571331809301E-2"/>
                </c:manualLayout>
              </c:layout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0.17861329833770803"/>
                  <c:y val="0.10318707137414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Tous</a:t>
                    </a:r>
                    <a:r>
                      <a:rPr lang="en-US" baseline="0" dirty="0" smtClean="0"/>
                      <a:t> les </a:t>
                    </a:r>
                    <a:r>
                      <a:rPr lang="en-US" baseline="0" dirty="0" err="1" smtClean="0"/>
                      <a:t>autres</a:t>
                    </a:r>
                    <a:r>
                      <a:rPr lang="en-US" dirty="0" smtClean="0"/>
                      <a:t>, </a:t>
                    </a:r>
                    <a:r>
                      <a:rPr lang="en-US" dirty="0"/>
                      <a:t>18%</a:t>
                    </a:r>
                  </a:p>
                </c:rich>
              </c:tx>
              <c:dLblPos val="bestFit"/>
              <c:showCatName val="1"/>
              <c:showPercent val="1"/>
            </c:dLbl>
            <c:delete val="1"/>
          </c:dLbls>
          <c:cat>
            <c:strRef>
              <c:f>'5197.CSV'!$N$141:$N$147</c:f>
              <c:strCache>
                <c:ptCount val="7"/>
                <c:pt idx="0">
                  <c:v>Health</c:v>
                </c:pt>
                <c:pt idx="1">
                  <c:v>Education</c:v>
                </c:pt>
                <c:pt idx="2">
                  <c:v>Colleges, Universities, Training</c:v>
                </c:pt>
                <c:pt idx="3">
                  <c:v>Social Services</c:v>
                </c:pt>
                <c:pt idx="4">
                  <c:v>Children &amp; Youth</c:v>
                </c:pt>
                <c:pt idx="5">
                  <c:v>Transport</c:v>
                </c:pt>
                <c:pt idx="6">
                  <c:v>All others</c:v>
                </c:pt>
              </c:strCache>
            </c:strRef>
          </c:cat>
          <c:val>
            <c:numRef>
              <c:f>'5197.CSV'!$P$141:$P$147</c:f>
              <c:numCache>
                <c:formatCode>General</c:formatCode>
                <c:ptCount val="7"/>
                <c:pt idx="0">
                  <c:v>47</c:v>
                </c:pt>
                <c:pt idx="1">
                  <c:v>23</c:v>
                </c:pt>
                <c:pt idx="2">
                  <c:v>7</c:v>
                </c:pt>
                <c:pt idx="3">
                  <c:v>10</c:v>
                </c:pt>
                <c:pt idx="4">
                  <c:v>4</c:v>
                </c:pt>
                <c:pt idx="5">
                  <c:v>2.2999999999999998</c:v>
                </c:pt>
                <c:pt idx="6">
                  <c:v>20.7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fr-CA" noProof="0" dirty="0" smtClean="0"/>
              <a:t>Hausses annuelles moyennes des dépenses</a:t>
            </a:r>
            <a:r>
              <a:rPr lang="fr-CA" baseline="0" noProof="0" dirty="0" smtClean="0"/>
              <a:t> de programmes sous différents gouvernements ontariens</a:t>
            </a:r>
            <a:endParaRPr lang="fr-CA" noProof="0" dirty="0"/>
          </a:p>
        </c:rich>
      </c:tx>
    </c:title>
    <c:plotArea>
      <c:layout/>
      <c:barChart>
        <c:barDir val="col"/>
        <c:grouping val="clustered"/>
        <c:ser>
          <c:idx val="1"/>
          <c:order val="1"/>
          <c:spPr>
            <a:ln>
              <a:solidFill>
                <a:srgbClr val="000080"/>
              </a:solidFill>
            </a:ln>
          </c:spPr>
          <c:cat>
            <c:multiLvlStrRef>
              <c:f>'5197.CSV'!$V$128:$V$133</c:f>
            </c:multiLvlStrRef>
          </c:cat>
          <c:val>
            <c:numRef>
              <c:f>'5197.CSV'!$Y$128:$Y$133</c:f>
            </c:numRef>
          </c:val>
        </c:ser>
        <c:ser>
          <c:idx val="0"/>
          <c:order val="0"/>
          <c:spPr>
            <a:ln>
              <a:solidFill>
                <a:srgbClr val="000080"/>
              </a:solidFill>
            </a:ln>
          </c:spPr>
          <c:cat>
            <c:strRef>
              <c:f>'[OSBCC Feb 2012 background.xlsx]5197.CSV'!$C$267:$C$272</c:f>
              <c:strCache>
                <c:ptCount val="6"/>
                <c:pt idx="0">
                  <c:v>Gouv. Rae 1990-1995</c:v>
                </c:pt>
                <c:pt idx="1">
                  <c:v>Harris 1er mandat 1995-1999</c:v>
                </c:pt>
                <c:pt idx="2">
                  <c:v>Harris-Eves 2e mandat 1999-2003</c:v>
                </c:pt>
                <c:pt idx="3">
                  <c:v>McGuinty 1er mandat 2003-2007</c:v>
                </c:pt>
                <c:pt idx="4">
                  <c:v>McGuinty 2e mandat 2007-2011</c:v>
                </c:pt>
                <c:pt idx="5">
                  <c:v>McGuinty 3e mandat 201-2015? </c:v>
                </c:pt>
              </c:strCache>
            </c:strRef>
          </c:cat>
          <c:val>
            <c:numRef>
              <c:f>'[OSBCC Feb 2012 background.xlsx]5197.CSV'!$F$267:$F$272</c:f>
              <c:numCache>
                <c:formatCode>0.00%</c:formatCode>
                <c:ptCount val="6"/>
                <c:pt idx="0">
                  <c:v>3.5028783797224294E-2</c:v>
                </c:pt>
                <c:pt idx="1">
                  <c:v>1.601577602464381E-2</c:v>
                </c:pt>
                <c:pt idx="2">
                  <c:v>7.0844284227550111E-2</c:v>
                </c:pt>
                <c:pt idx="3">
                  <c:v>7.6101388158921701E-2</c:v>
                </c:pt>
                <c:pt idx="4">
                  <c:v>4.9226371891870901E-2</c:v>
                </c:pt>
                <c:pt idx="5">
                  <c:v>1.1535058592407502E-2</c:v>
                </c:pt>
              </c:numCache>
            </c:numRef>
          </c:val>
        </c:ser>
        <c:gapWidth val="100"/>
        <c:axId val="119876224"/>
        <c:axId val="119878016"/>
      </c:barChart>
      <c:catAx>
        <c:axId val="119876224"/>
        <c:scaling>
          <c:orientation val="minMax"/>
        </c:scaling>
        <c:axPos val="b"/>
        <c:tickLblPos val="nextTo"/>
        <c:crossAx val="119878016"/>
        <c:crosses val="autoZero"/>
        <c:auto val="1"/>
        <c:lblAlgn val="ctr"/>
        <c:lblOffset val="100"/>
      </c:catAx>
      <c:valAx>
        <c:axId val="119878016"/>
        <c:scaling>
          <c:orientation val="minMax"/>
        </c:scaling>
        <c:axPos val="l"/>
        <c:majorGridlines>
          <c:spPr>
            <a:ln>
              <a:prstDash val="sysDot"/>
            </a:ln>
          </c:spPr>
        </c:majorGridlines>
        <c:numFmt formatCode="0%" sourceLinked="0"/>
        <c:tickLblPos val="nextTo"/>
        <c:crossAx val="119876224"/>
        <c:crosses val="autoZero"/>
        <c:crossBetween val="between"/>
      </c:valAx>
    </c:plotArea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fr-CA" noProof="0"/>
            </a:pPr>
            <a:r>
              <a:rPr lang="fr-CA" noProof="0" smtClean="0"/>
              <a:t>Solution fiscale pour l’Ontario</a:t>
            </a:r>
            <a:endParaRPr lang="fr-CA" noProof="0"/>
          </a:p>
        </c:rich>
      </c:tx>
    </c:title>
    <c:plotArea>
      <c:layout/>
      <c:barChart>
        <c:barDir val="col"/>
        <c:grouping val="clustered"/>
        <c:ser>
          <c:idx val="4"/>
          <c:order val="4"/>
          <c:tx>
            <c:strRef>
              <c:f>[8]Sheet1!$B$48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</c:spPr>
          <c:dPt>
            <c:idx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[8]Sheet1!$C$48:$M$48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[8]Sheet1!$B$36</c:f>
              <c:strCache>
                <c:ptCount val="1"/>
                <c:pt idx="0">
                  <c:v>#REF!</c:v>
                </c:pt>
              </c:strCache>
            </c:strRef>
          </c:tx>
          <c:spPr>
            <a:ln w="44450">
              <a:solidFill>
                <a:srgbClr val="000090"/>
              </a:solidFill>
            </a:ln>
          </c:spPr>
          <c:cat>
            <c:numRef>
              <c:f>[8]Sheet1!$C$34:$M$34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cat>
          <c:val>
            <c:numRef>
              <c:f>[8]Sheet1!$C$37:$M$37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[8]Sheet1!$B$57</c:f>
              <c:strCache>
                <c:ptCount val="1"/>
                <c:pt idx="0">
                  <c:v>#REF!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val>
            <c:numRef>
              <c:f>[8]Sheet1!$C$57:$M$57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7"/>
          <c:order val="7"/>
          <c:tx>
            <c:strRef>
              <c:f>[8]Sheet1!$B$42</c:f>
              <c:strCache>
                <c:ptCount val="1"/>
                <c:pt idx="0">
                  <c:v>#REF!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ysDash"/>
            </a:ln>
          </c:spPr>
          <c:val>
            <c:numRef>
              <c:f>[8]Sheet1!$C$43:$M$43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'Fiscal alternatives'!$B$48</c:f>
              <c:strCache>
                <c:ptCount val="1"/>
                <c:pt idx="0">
                  <c:v>Axe droit déficit-surplus (milliards)</c:v>
                </c:pt>
              </c:strCache>
            </c:strRef>
          </c:tx>
          <c:spPr>
            <a:solidFill>
              <a:srgbClr val="FF0000"/>
            </a:solidFill>
          </c:spPr>
          <c:dPt>
            <c:idx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val>
            <c:numRef>
              <c:f>'Fiscal alternatives'!$C$48:$M$48</c:f>
              <c:numCache>
                <c:formatCode>0.0</c:formatCode>
                <c:ptCount val="11"/>
                <c:pt idx="0">
                  <c:v>-14</c:v>
                </c:pt>
                <c:pt idx="1">
                  <c:v>-15.8</c:v>
                </c:pt>
                <c:pt idx="2">
                  <c:v>-15.01</c:v>
                </c:pt>
                <c:pt idx="3">
                  <c:v>-12.002750000000001</c:v>
                </c:pt>
                <c:pt idx="4">
                  <c:v>-8.593618125000015</c:v>
                </c:pt>
                <c:pt idx="5">
                  <c:v>-5.9765159546875353</c:v>
                </c:pt>
                <c:pt idx="6">
                  <c:v>-3.0268073757383362</c:v>
                </c:pt>
                <c:pt idx="7">
                  <c:v>0.28466290558771806</c:v>
                </c:pt>
                <c:pt idx="8">
                  <c:v>1.8992621189461101</c:v>
                </c:pt>
                <c:pt idx="9">
                  <c:v>3.7212747889123534</c:v>
                </c:pt>
                <c:pt idx="10">
                  <c:v>5.7695692528936311</c:v>
                </c:pt>
              </c:numCache>
            </c:numRef>
          </c:val>
        </c:ser>
        <c:axId val="119862016"/>
        <c:axId val="119860224"/>
      </c:barChart>
      <c:lineChart>
        <c:grouping val="standard"/>
        <c:ser>
          <c:idx val="0"/>
          <c:order val="0"/>
          <c:tx>
            <c:strRef>
              <c:f>'Fiscal alternatives'!$B$36</c:f>
              <c:strCache>
                <c:ptCount val="1"/>
                <c:pt idx="0">
                  <c:v>PIB nominal</c:v>
                </c:pt>
              </c:strCache>
            </c:strRef>
          </c:tx>
          <c:spPr>
            <a:ln w="44450">
              <a:solidFill>
                <a:srgbClr val="000090"/>
              </a:solidFill>
            </a:ln>
          </c:spPr>
          <c:marker>
            <c:symbol val="none"/>
          </c:marker>
          <c:cat>
            <c:strRef>
              <c:f>'Fiscal alternatives'!$C$34:$M$34</c:f>
              <c:strCache>
                <c:ptCount val="11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  <c:pt idx="7">
                  <c:v>2017/18</c:v>
                </c:pt>
                <c:pt idx="8">
                  <c:v>2018/19</c:v>
                </c:pt>
                <c:pt idx="9">
                  <c:v>2019/20</c:v>
                </c:pt>
                <c:pt idx="10">
                  <c:v>2020/21</c:v>
                </c:pt>
              </c:strCache>
            </c:strRef>
          </c:cat>
          <c:val>
            <c:numRef>
              <c:f>'Fiscal alternatives'!$C$37:$M$37</c:f>
              <c:numCache>
                <c:formatCode>0.0%</c:formatCode>
                <c:ptCount val="11"/>
                <c:pt idx="0">
                  <c:v>5.3000000000000005E-2</c:v>
                </c:pt>
                <c:pt idx="1">
                  <c:v>4.0000000000000008E-2</c:v>
                </c:pt>
                <c:pt idx="2">
                  <c:v>3.7000000000000005E-2</c:v>
                </c:pt>
                <c:pt idx="3">
                  <c:v>4.4000000000000011E-2</c:v>
                </c:pt>
                <c:pt idx="4">
                  <c:v>4.5000000000000005E-2</c:v>
                </c:pt>
                <c:pt idx="5">
                  <c:v>4.5000000000000005E-2</c:v>
                </c:pt>
                <c:pt idx="6">
                  <c:v>4.5000000000000005E-2</c:v>
                </c:pt>
                <c:pt idx="7">
                  <c:v>4.5000000000000005E-2</c:v>
                </c:pt>
                <c:pt idx="8">
                  <c:v>4.5000000000000005E-2</c:v>
                </c:pt>
                <c:pt idx="9">
                  <c:v>4.5000000000000005E-2</c:v>
                </c:pt>
                <c:pt idx="10">
                  <c:v>4.5000000000000005E-2</c:v>
                </c:pt>
              </c:numCache>
            </c:numRef>
          </c:val>
        </c:ser>
        <c:ser>
          <c:idx val="1"/>
          <c:order val="1"/>
          <c:tx>
            <c:strRef>
              <c:f>'Fiscal alternatives'!$B$57</c:f>
              <c:strCache>
                <c:ptCount val="1"/>
                <c:pt idx="0">
                  <c:v>Ratio dette-PIB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val>
            <c:numRef>
              <c:f>'Fiscal alternatives'!$C$57:$M$57</c:f>
              <c:numCache>
                <c:formatCode>0.0%</c:formatCode>
                <c:ptCount val="11"/>
                <c:pt idx="0">
                  <c:v>0.23550488599348501</c:v>
                </c:pt>
                <c:pt idx="1">
                  <c:v>0.25150338261087402</c:v>
                </c:pt>
                <c:pt idx="2">
                  <c:v>0.26519710331853197</c:v>
                </c:pt>
                <c:pt idx="3">
                  <c:v>0.27138221562902509</c:v>
                </c:pt>
                <c:pt idx="4">
                  <c:v>0.27159129313001601</c:v>
                </c:pt>
                <c:pt idx="5">
                  <c:v>0.2678124983618731</c:v>
                </c:pt>
                <c:pt idx="6">
                  <c:v>0.26011657716037806</c:v>
                </c:pt>
                <c:pt idx="7">
                  <c:v>0.24857009424633403</c:v>
                </c:pt>
                <c:pt idx="8">
                  <c:v>0.23566155602637801</c:v>
                </c:pt>
                <c:pt idx="9">
                  <c:v>0.22137999746968398</c:v>
                </c:pt>
                <c:pt idx="10">
                  <c:v>0.20571423453061105</c:v>
                </c:pt>
              </c:numCache>
            </c:numRef>
          </c:val>
        </c:ser>
        <c:ser>
          <c:idx val="2"/>
          <c:order val="2"/>
          <c:tx>
            <c:strRef>
              <c:f>'Fiscal alternatives'!$B$42</c:f>
              <c:strCache>
                <c:ptCount val="1"/>
                <c:pt idx="0">
                  <c:v>Dépenses de programmes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ysDash"/>
            </a:ln>
          </c:spPr>
          <c:marker>
            <c:symbol val="none"/>
          </c:marker>
          <c:val>
            <c:numRef>
              <c:f>'Fiscal alternatives'!$C$43:$M$43</c:f>
              <c:numCache>
                <c:formatCode>0.0%</c:formatCode>
                <c:ptCount val="11"/>
                <c:pt idx="1">
                  <c:v>2.5179856115108007E-2</c:v>
                </c:pt>
                <c:pt idx="2">
                  <c:v>1.5000000000000003E-2</c:v>
                </c:pt>
                <c:pt idx="3">
                  <c:v>2.5000000000000005E-2</c:v>
                </c:pt>
                <c:pt idx="4">
                  <c:v>3.7500000000000006E-2</c:v>
                </c:pt>
                <c:pt idx="5">
                  <c:v>3.7500000000000006E-2</c:v>
                </c:pt>
                <c:pt idx="6">
                  <c:v>3.7500000000000006E-2</c:v>
                </c:pt>
                <c:pt idx="7">
                  <c:v>3.7500000000000006E-2</c:v>
                </c:pt>
                <c:pt idx="8">
                  <c:v>3.7500000000000006E-2</c:v>
                </c:pt>
                <c:pt idx="9">
                  <c:v>3.7500000000000006E-2</c:v>
                </c:pt>
                <c:pt idx="10">
                  <c:v>3.7500000000000006E-2</c:v>
                </c:pt>
              </c:numCache>
            </c:numRef>
          </c:val>
        </c:ser>
        <c:marker val="1"/>
        <c:axId val="119844224"/>
        <c:axId val="119858304"/>
      </c:lineChart>
      <c:catAx>
        <c:axId val="119844224"/>
        <c:scaling>
          <c:orientation val="minMax"/>
        </c:scaling>
        <c:axPos val="b"/>
        <c:tickLblPos val="low"/>
        <c:txPr>
          <a:bodyPr rot="-5400000" vert="horz" anchor="ctr" anchorCtr="1"/>
          <a:lstStyle/>
          <a:p>
            <a:pPr>
              <a:defRPr/>
            </a:pPr>
            <a:endParaRPr lang="en-US"/>
          </a:p>
        </c:txPr>
        <c:crossAx val="119858304"/>
        <c:crosses val="autoZero"/>
        <c:auto val="1"/>
        <c:lblAlgn val="ctr"/>
        <c:lblOffset val="100"/>
      </c:catAx>
      <c:valAx>
        <c:axId val="119858304"/>
        <c:scaling>
          <c:orientation val="minMax"/>
          <c:min val="-0.2"/>
        </c:scaling>
        <c:axPos val="l"/>
        <c:majorGridlines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r-CA" sz="1000"/>
                  <a:t>% de croissance du PIB</a:t>
                </a:r>
                <a:endParaRPr lang="en-US" sz="1000"/>
              </a:p>
            </c:rich>
          </c:tx>
        </c:title>
        <c:numFmt formatCode="0%" sourceLinked="0"/>
        <c:tickLblPos val="nextTo"/>
        <c:crossAx val="119844224"/>
        <c:crosses val="autoZero"/>
        <c:crossBetween val="between"/>
      </c:valAx>
      <c:valAx>
        <c:axId val="119860224"/>
        <c:scaling>
          <c:orientation val="minMax"/>
          <c:max val="30"/>
          <c:min val="-20"/>
        </c:scaling>
        <c:axPos val="r"/>
        <c:numFmt formatCode="&quot;$&quot;#,##0" sourceLinked="0"/>
        <c:tickLblPos val="nextTo"/>
        <c:crossAx val="119862016"/>
        <c:crosses val="max"/>
        <c:crossBetween val="between"/>
      </c:valAx>
      <c:catAx>
        <c:axId val="119862016"/>
        <c:scaling>
          <c:orientation val="minMax"/>
        </c:scaling>
        <c:delete val="1"/>
        <c:axPos val="b"/>
        <c:tickLblPos val="none"/>
        <c:crossAx val="119860224"/>
        <c:crosses val="autoZero"/>
        <c:auto val="1"/>
        <c:lblAlgn val="ctr"/>
        <c:lblOffset val="100"/>
      </c:cat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8515063941475407"/>
          <c:y val="0.15808675259213306"/>
          <c:w val="0.3148493605852461"/>
          <c:h val="0.33630015195504914"/>
        </c:manualLayout>
      </c:layout>
      <c:spPr>
        <a:ln w="12700" cmpd="sng">
          <a:prstDash val="solid"/>
        </a:ln>
      </c:sp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0.5099</cdr:x>
      <cdr:y>0.27628</cdr:y>
    </cdr:from>
    <cdr:to>
      <cdr:x>0.67022</cdr:x>
      <cdr:y>0.32371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28719" y="1401706"/>
          <a:ext cx="1235242" cy="2406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CA" sz="1200" dirty="0" smtClean="0"/>
            <a:t>Secteur privé</a:t>
          </a:r>
          <a:endParaRPr lang="fr-CA" sz="1200" dirty="0"/>
        </a:p>
      </cdr:txBody>
    </cdr:sp>
  </cdr:relSizeAnchor>
  <cdr:relSizeAnchor xmlns:cdr="http://schemas.openxmlformats.org/drawingml/2006/chartDrawing">
    <cdr:from>
      <cdr:x>0.29857</cdr:x>
      <cdr:y>0.27787</cdr:y>
    </cdr:from>
    <cdr:to>
      <cdr:x>0.45889</cdr:x>
      <cdr:y>0.32529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0442" y="1409728"/>
          <a:ext cx="1235242" cy="2406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CA" sz="1200" dirty="0" smtClean="0"/>
            <a:t>Secteur </a:t>
          </a:r>
          <a:r>
            <a:rPr lang="en-US" sz="1200" dirty="0" smtClean="0"/>
            <a:t>public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0.83555</cdr:x>
      <cdr:y>0.91059</cdr:y>
    </cdr:from>
    <cdr:to>
      <cdr:x>1</cdr:x>
      <cdr:y>0.93697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51394" y="4239200"/>
          <a:ext cx="1132006" cy="122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0.784</cdr:x>
      <cdr:y>0.81385</cdr:y>
    </cdr:from>
    <cdr:to>
      <cdr:x>0.92873</cdr:x>
      <cdr:y>0.86368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96552" y="3788824"/>
          <a:ext cx="996287" cy="23201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CA" sz="1100" dirty="0" smtClean="0"/>
            <a:t>Homme</a:t>
          </a:r>
          <a:endParaRPr lang="fr-CA" sz="1100" dirty="0"/>
        </a:p>
      </cdr:txBody>
    </cdr:sp>
  </cdr:relSizeAnchor>
  <cdr:relSizeAnchor xmlns:cdr="http://schemas.openxmlformats.org/drawingml/2006/chartDrawing">
    <cdr:from>
      <cdr:x>0.19487</cdr:x>
      <cdr:y>0.81131</cdr:y>
    </cdr:from>
    <cdr:to>
      <cdr:x>0.42314</cdr:x>
      <cdr:y>0.87868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341380" y="3777017"/>
          <a:ext cx="1571279" cy="31364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CA" sz="1100" dirty="0" smtClean="0"/>
            <a:t>Moyenne générale</a:t>
          </a:r>
          <a:endParaRPr lang="fr-CA" sz="1100" dirty="0"/>
        </a:p>
      </cdr:txBody>
    </cdr:sp>
  </cdr:relSizeAnchor>
  <cdr:relSizeAnchor xmlns:cdr="http://schemas.openxmlformats.org/drawingml/2006/chartDrawing">
    <cdr:from>
      <cdr:x>0.5121</cdr:x>
      <cdr:y>0.80838</cdr:y>
    </cdr:from>
    <cdr:to>
      <cdr:x>0.65684</cdr:x>
      <cdr:y>0.85821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525021" y="3763370"/>
          <a:ext cx="996287" cy="23201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dirty="0" smtClean="0"/>
            <a:t>Femme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0.60727</cdr:x>
      <cdr:y>0.89926</cdr:y>
    </cdr:from>
    <cdr:to>
      <cdr:x>0.75201</cdr:x>
      <cdr:y>0.94909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180114" y="4186451"/>
          <a:ext cx="996287" cy="23201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CA" sz="1100" dirty="0" smtClean="0"/>
            <a:t>Secteur</a:t>
          </a:r>
          <a:r>
            <a:rPr lang="en-US" sz="1100" dirty="0" smtClean="0"/>
            <a:t> </a:t>
          </a:r>
          <a:r>
            <a:rPr lang="fr-CA" sz="1100" dirty="0" smtClean="0"/>
            <a:t>privé</a:t>
          </a:r>
          <a:endParaRPr lang="fr-CA" sz="1100" dirty="0"/>
        </a:p>
      </cdr:txBody>
    </cdr:sp>
  </cdr:relSizeAnchor>
  <cdr:relSizeAnchor xmlns:cdr="http://schemas.openxmlformats.org/drawingml/2006/chartDrawing">
    <cdr:from>
      <cdr:x>0.38719</cdr:x>
      <cdr:y>0.89633</cdr:y>
    </cdr:from>
    <cdr:to>
      <cdr:x>0.53193</cdr:x>
      <cdr:y>0.94616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665212" y="4172803"/>
          <a:ext cx="996287" cy="23201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fr-CA" dirty="0" smtClean="0"/>
            <a:t>Secteur public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0.13253</cdr:x>
      <cdr:y>0.82937</cdr:y>
    </cdr:from>
    <cdr:to>
      <cdr:x>0.94277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3791858"/>
          <a:ext cx="5124450" cy="7801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0.68085</cdr:x>
      <cdr:y>0.54351</cdr:y>
    </cdr:from>
    <cdr:to>
      <cdr:x>0.96809</cdr:x>
      <cdr:y>0.86762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76792" y="2804982"/>
          <a:ext cx="2057443" cy="167268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50000"/>
              <a:lumOff val="5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CA" sz="1000" dirty="0" smtClean="0"/>
            <a:t>Exemples d’hypothèses:</a:t>
          </a:r>
        </a:p>
        <a:p xmlns:a="http://schemas.openxmlformats.org/drawingml/2006/main">
          <a:r>
            <a:rPr lang="fr-CA" sz="1000" dirty="0" smtClean="0"/>
            <a:t>Croissance du PIB nominal</a:t>
          </a:r>
          <a:r>
            <a:rPr lang="fr-CA" sz="1000" baseline="0" dirty="0" smtClean="0"/>
            <a:t> de 4,5% à partir de 2014</a:t>
          </a:r>
        </a:p>
        <a:p xmlns:a="http://schemas.openxmlformats.org/drawingml/2006/main">
          <a:r>
            <a:rPr lang="fr-CA" sz="1000" baseline="0" dirty="0" smtClean="0"/>
            <a:t>Croissance des revenus de 4,5% + 2 milliards de dollars de plus pendant cinq ans 2013-2017</a:t>
          </a:r>
        </a:p>
        <a:p xmlns:a="http://schemas.openxmlformats.org/drawingml/2006/main">
          <a:r>
            <a:rPr lang="fr-CA" sz="1000" baseline="0" dirty="0" smtClean="0"/>
            <a:t>Taux d’intérêt sur la dette de 6%</a:t>
          </a:r>
        </a:p>
        <a:p xmlns:a="http://schemas.openxmlformats.org/drawingml/2006/main">
          <a:r>
            <a:rPr lang="fr-CA" sz="1000" baseline="0" dirty="0" smtClean="0"/>
            <a:t>Croissance des dépenses de programmes annuelle de 4 % à partir de 2014</a:t>
          </a:r>
          <a:endParaRPr lang="fr-CA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94A3A48C-5227-3541-97B1-2741469BBD52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6B8AB2DE-4149-1245-9CD5-64770FB997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71EB2-7109-4FA8-BABD-B8D2B766EF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98C671-07FB-4A37-998E-1C4D3AEBC9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047289-438A-4A7A-8682-6CE26033F7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047289-438A-4A7A-8682-6CE26033F7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AB2DE-4149-1245-9CD5-64770FB9973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F01A-2398-4789-81FA-B4F97B492B0B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27FE-5410-4503-926C-75833FEF68A5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14AA6-60CA-4615-9262-C5C018203F5B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49E3-217E-4E95-8DC2-81DE9D3BCFFE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53B3-B71F-418E-97E6-2CC246328C50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110C-4600-4ACF-AC1B-3228973051B7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EFA9-AC9A-487E-A48F-13E7C9163E21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87B4A-3B78-4B2D-B925-A8500527B219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690D-670B-4409-8B4C-9338A4A3AA93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869EF-0DF0-43DB-B3E2-7C2FBDDB4214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401E-5694-45B7-9072-5C9D95C8012B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4B9E0-4817-419E-AED9-38730095A6ED}" type="datetime1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3DDAD-4C3F-274C-9694-29D596D26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251857"/>
            <a:ext cx="7772400" cy="1233264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solidFill>
                  <a:srgbClr val="008000"/>
                </a:solidFill>
              </a:rPr>
              <a:t>Climat des négociations</a:t>
            </a:r>
            <a:endParaRPr lang="fr-CA" sz="3600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2143" y="2739571"/>
            <a:ext cx="6400800" cy="2231752"/>
          </a:xfrm>
        </p:spPr>
        <p:txBody>
          <a:bodyPr>
            <a:noAutofit/>
          </a:bodyPr>
          <a:lstStyle/>
          <a:p>
            <a:r>
              <a:rPr lang="fr-CA" sz="2400" b="1" dirty="0" smtClean="0">
                <a:solidFill>
                  <a:srgbClr val="002060"/>
                </a:solidFill>
              </a:rPr>
              <a:t>Conférence sur les négociations</a:t>
            </a:r>
          </a:p>
          <a:p>
            <a:r>
              <a:rPr lang="fr-CA" sz="2400" b="1" dirty="0" smtClean="0">
                <a:solidFill>
                  <a:srgbClr val="002060"/>
                </a:solidFill>
              </a:rPr>
              <a:t> Comité de coordination des conseils scolaires du SCFP-Ontario</a:t>
            </a:r>
          </a:p>
          <a:p>
            <a:r>
              <a:rPr lang="fr-CA" sz="2400" b="1" dirty="0" smtClean="0">
                <a:solidFill>
                  <a:srgbClr val="002060"/>
                </a:solidFill>
              </a:rPr>
              <a:t>1</a:t>
            </a:r>
            <a:r>
              <a:rPr lang="fr-CA" sz="2400" b="1" baseline="30000" dirty="0" smtClean="0">
                <a:solidFill>
                  <a:srgbClr val="002060"/>
                </a:solidFill>
              </a:rPr>
              <a:t>er</a:t>
            </a:r>
            <a:r>
              <a:rPr lang="fr-CA" sz="2400" b="1" dirty="0" smtClean="0">
                <a:solidFill>
                  <a:srgbClr val="002060"/>
                </a:solidFill>
              </a:rPr>
              <a:t> février 2012 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Toby Sanger, SCFP national</a:t>
            </a: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tsanger\Desktop\CUPESCFP_text_pms2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1528" y="5633162"/>
            <a:ext cx="4694524" cy="34420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 txBox="1">
            <a:spLocks/>
          </p:cNvSpPr>
          <p:nvPr/>
        </p:nvSpPr>
        <p:spPr>
          <a:xfrm>
            <a:off x="684213" y="476250"/>
            <a:ext cx="8280400" cy="649288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Dépenses de programmes par ministère en Ontario</a:t>
            </a:r>
            <a:endParaRPr lang="fr-CA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98286" y="1125538"/>
            <a:ext cx="7828643" cy="4762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/>
        </p:nvGraphicFramePr>
        <p:xfrm>
          <a:off x="1505856" y="1130300"/>
          <a:ext cx="6177643" cy="5337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80142" y="1251857"/>
          <a:ext cx="7347857" cy="493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3"/>
          <p:cNvSpPr txBox="1">
            <a:spLocks/>
          </p:cNvSpPr>
          <p:nvPr/>
        </p:nvSpPr>
        <p:spPr>
          <a:xfrm>
            <a:off x="684213" y="476250"/>
            <a:ext cx="8280400" cy="649288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Les compressions de </a:t>
            </a:r>
            <a:r>
              <a:rPr lang="fr-CA" sz="3200" b="1" dirty="0" err="1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McGuinty</a:t>
            </a: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III pires que celles de Harris I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?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98286" y="1125538"/>
            <a:ext cx="7828643" cy="4762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839200" cy="563562"/>
          </a:xfrm>
        </p:spPr>
        <p:txBody>
          <a:bodyPr>
            <a:noAutofit/>
          </a:bodyPr>
          <a:lstStyle/>
          <a:p>
            <a: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  <a:t>Ce n’est pas inévitable : </a:t>
            </a:r>
            <a:b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CA" sz="2400" b="1" dirty="0" smtClean="0">
                <a:solidFill>
                  <a:schemeClr val="accent1">
                    <a:lumMod val="75000"/>
                  </a:schemeClr>
                </a:solidFill>
              </a:rPr>
              <a:t>L’Ontario peut atteindre l’équilibre avec une bonne croissance des dépenses des programmes et l’équité fiscale</a:t>
            </a:r>
            <a:endParaRPr lang="fr-C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 4"/>
          <p:cNvGraphicFramePr>
            <a:graphicFrameLocks noGrp="1"/>
          </p:cNvGraphicFramePr>
          <p:nvPr>
            <p:ph idx="1"/>
          </p:nvPr>
        </p:nvGraphicFramePr>
        <p:xfrm>
          <a:off x="1066800" y="1413628"/>
          <a:ext cx="7162800" cy="4934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fr-CA" sz="3200" b="1" dirty="0" smtClean="0">
                <a:solidFill>
                  <a:schemeClr val="accent1">
                    <a:lumMod val="75000"/>
                  </a:schemeClr>
                </a:solidFill>
              </a:rPr>
              <a:t>Solutions fiscales équitables et progressistes</a:t>
            </a:r>
            <a:endParaRPr lang="fr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Exemples de mesures fiscales pour l’Ontario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Revenus</a:t>
                      </a:r>
                      <a:endParaRPr lang="fr-CA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dirty="0" smtClean="0"/>
                        <a:t>Élimination</a:t>
                      </a:r>
                      <a:r>
                        <a:rPr lang="fr-CA" baseline="0" noProof="0" dirty="0" smtClean="0"/>
                        <a:t> des  avantages fiscaux pour les</a:t>
                      </a:r>
                      <a:r>
                        <a:rPr lang="fr-CA" noProof="0" dirty="0" smtClean="0"/>
                        <a:t> options  sur actions et les gains en</a:t>
                      </a:r>
                      <a:r>
                        <a:rPr lang="fr-CA" baseline="0" noProof="0" dirty="0" smtClean="0"/>
                        <a:t> c</a:t>
                      </a:r>
                      <a:r>
                        <a:rPr lang="fr-CA" noProof="0" dirty="0" smtClean="0"/>
                        <a:t>apital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1,5$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dirty="0" smtClean="0"/>
                        <a:t>Retour du taux d’imposition des sociétés à </a:t>
                      </a:r>
                      <a:r>
                        <a:rPr lang="fr-CA" baseline="0" noProof="0" dirty="0" smtClean="0"/>
                        <a:t> 14%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2,4$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smtClean="0"/>
                        <a:t>Retour de</a:t>
                      </a:r>
                      <a:r>
                        <a:rPr lang="fr-CA" baseline="0" noProof="0" smtClean="0"/>
                        <a:t> l’impôt sur le c</a:t>
                      </a:r>
                      <a:r>
                        <a:rPr lang="fr-CA" noProof="0" smtClean="0"/>
                        <a:t>apital pour les sociétés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1,6$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dirty="0" smtClean="0"/>
                        <a:t>Introduction</a:t>
                      </a:r>
                      <a:r>
                        <a:rPr lang="fr-CA" baseline="0" noProof="0" dirty="0" smtClean="0"/>
                        <a:t> de l’impôt sur les revenus de plus de 500 000 $ de deux points de pourcentage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0,5$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smtClean="0"/>
                        <a:t>Taxe sur les transactions</a:t>
                      </a:r>
                      <a:r>
                        <a:rPr lang="fr-CA" baseline="0" noProof="0" smtClean="0"/>
                        <a:t> financières de 0,1%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1,0 $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CA" noProof="0" dirty="0" smtClean="0"/>
                        <a:t>Élimination</a:t>
                      </a:r>
                      <a:r>
                        <a:rPr lang="fr-CA" baseline="0" noProof="0" dirty="0" smtClean="0"/>
                        <a:t> de l’exemption</a:t>
                      </a:r>
                      <a:r>
                        <a:rPr lang="fr-CA" noProof="0" dirty="0" smtClean="0"/>
                        <a:t> de l’impôt-santé des employeurs pour les petites entreprises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2,3$</a:t>
                      </a:r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b="1" noProof="0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noProof="0" dirty="0" smtClean="0"/>
                        <a:t>9,3$</a:t>
                      </a:r>
                      <a:endParaRPr lang="fr-CA" b="1" noProof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342495" y="6456377"/>
            <a:ext cx="92804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sz="700" dirty="0" smtClean="0"/>
              <a:t>:nc/sepb 491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879929" y="1324430"/>
          <a:ext cx="7000421" cy="487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3"/>
          <p:cNvSpPr txBox="1">
            <a:spLocks/>
          </p:cNvSpPr>
          <p:nvPr/>
        </p:nvSpPr>
        <p:spPr>
          <a:xfrm>
            <a:off x="684213" y="476250"/>
            <a:ext cx="8280400" cy="6492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Les dépenses publiques ont stimulé la reprise</a:t>
            </a:r>
            <a:endParaRPr lang="fr-CA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98286" y="1125538"/>
            <a:ext cx="7828643" cy="4762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922338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5" name="Title 13"/>
          <p:cNvSpPr txBox="1">
            <a:spLocks/>
          </p:cNvSpPr>
          <p:nvPr/>
        </p:nvSpPr>
        <p:spPr>
          <a:xfrm>
            <a:off x="684213" y="476250"/>
            <a:ext cx="8280400" cy="649288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Hausses salariales inférieures à l’inflation − encore</a:t>
            </a:r>
            <a:endParaRPr lang="fr-CA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4213" y="1125538"/>
            <a:ext cx="7543800" cy="1587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4F98E-5EF9-4E71-AC65-A186697D39AE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928687" y="1288142"/>
          <a:ext cx="7286625" cy="481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5111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CA" sz="3600" b="1" dirty="0" smtClean="0">
                <a:solidFill>
                  <a:schemeClr val="accent1">
                    <a:lumMod val="50000"/>
                  </a:schemeClr>
                </a:solidFill>
              </a:rPr>
              <a:t>Les salaires du secteur public viennent tout juste de revenir à leurs niveaux d’avant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55576" y="1052736"/>
          <a:ext cx="77048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611188" y="908050"/>
            <a:ext cx="7543800" cy="158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5111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CA" sz="3600" b="1" dirty="0" smtClean="0">
                <a:solidFill>
                  <a:schemeClr val="accent1">
                    <a:lumMod val="50000"/>
                  </a:schemeClr>
                </a:solidFill>
              </a:rPr>
              <a:t>Hausses du salaire de base par secteur en Ontario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11188" y="908050"/>
            <a:ext cx="7543800" cy="158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292023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8505"/>
                <a:gridCol w="1104766"/>
                <a:gridCol w="1187364"/>
                <a:gridCol w="112896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smtClean="0"/>
                        <a:t>Tous les secteurs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smtClean="0"/>
                        <a:t>Secteur privé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smtClean="0"/>
                        <a:t>Secteur public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smtClean="0"/>
                        <a:t>- Administration publique (incl. féd. et municipal)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smtClean="0"/>
                        <a:t>- Éducation et prof. connexes(incl. EPS)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- Santé et services sociaux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199" y="1270000"/>
          <a:ext cx="849449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766"/>
                <a:gridCol w="2333430"/>
                <a:gridCol w="2488303"/>
              </a:tblGrid>
              <a:tr h="353274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Compétence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Hausses salariales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dirty="0" smtClean="0"/>
                        <a:t>Remarques</a:t>
                      </a:r>
                      <a:endParaRPr lang="fr-CA" noProof="0" dirty="0"/>
                    </a:p>
                  </a:txBody>
                  <a:tcPr/>
                </a:tc>
              </a:tr>
              <a:tr h="871086">
                <a:tc>
                  <a:txBody>
                    <a:bodyPr/>
                    <a:lstStyle/>
                    <a:p>
                      <a:r>
                        <a:rPr lang="fr-CA" noProof="0" dirty="0" smtClean="0"/>
                        <a:t>Gouvernement fédéral : </a:t>
                      </a:r>
                      <a:r>
                        <a:rPr lang="fr-CA" i="1" noProof="0" dirty="0" smtClean="0"/>
                        <a:t>« Loi sur le contrôle des dépenses»</a:t>
                      </a:r>
                      <a:endParaRPr lang="fr-CA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2,3 % en 2007;  puis 1,5 % par année pendant 3 ans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noProof="0"/>
                    </a:p>
                  </a:txBody>
                  <a:tcPr/>
                </a:tc>
              </a:tr>
              <a:tr h="871086">
                <a:tc>
                  <a:txBody>
                    <a:bodyPr/>
                    <a:lstStyle/>
                    <a:p>
                      <a:r>
                        <a:rPr lang="fr-CA" noProof="0" smtClean="0"/>
                        <a:t>Ensemble du secteur public de la Colombie-Britannique (excluant</a:t>
                      </a:r>
                      <a:r>
                        <a:rPr lang="fr-CA" baseline="0" noProof="0" smtClean="0"/>
                        <a:t> les m</a:t>
                      </a:r>
                      <a:r>
                        <a:rPr lang="fr-CA" noProof="0" smtClean="0"/>
                        <a:t>unicipalités)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0 % net pendant 2 ans 2010-2011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noProof="0"/>
                    </a:p>
                  </a:txBody>
                  <a:tcPr/>
                </a:tc>
              </a:tr>
              <a:tr h="871086">
                <a:tc>
                  <a:txBody>
                    <a:bodyPr/>
                    <a:lstStyle/>
                    <a:p>
                      <a:r>
                        <a:rPr lang="fr-CA" noProof="0" smtClean="0"/>
                        <a:t>Ensemble du secteur public du Manitoba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Hausse salariale de 0%</a:t>
                      </a:r>
                      <a:r>
                        <a:rPr lang="fr-CA" baseline="0" noProof="0" smtClean="0"/>
                        <a:t> </a:t>
                      </a:r>
                      <a:r>
                        <a:rPr lang="fr-CA" noProof="0" smtClean="0"/>
                        <a:t>pendant 2 ans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* Mais hausses importantes sur plusieurs années</a:t>
                      </a:r>
                      <a:endParaRPr lang="fr-CA" noProof="0"/>
                    </a:p>
                  </a:txBody>
                  <a:tcPr/>
                </a:tc>
              </a:tr>
              <a:tr h="1132412">
                <a:tc>
                  <a:txBody>
                    <a:bodyPr/>
                    <a:lstStyle/>
                    <a:p>
                      <a:r>
                        <a:rPr lang="fr-CA" noProof="0" smtClean="0"/>
                        <a:t>Entente du Front commun au Québec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6 %</a:t>
                      </a:r>
                      <a:r>
                        <a:rPr lang="fr-CA" baseline="0" noProof="0" smtClean="0"/>
                        <a:t> à10,5 % pendant 5 ans 2010-2015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noProof="0" smtClean="0"/>
                        <a:t>* 6 % guaranti,</a:t>
                      </a:r>
                      <a:r>
                        <a:rPr lang="fr-CA" baseline="0" noProof="0" smtClean="0"/>
                        <a:t> +4,5% si la croissance du PIB et de l’inflation est plus élevée</a:t>
                      </a:r>
                      <a:endParaRPr lang="fr-CA" noProof="0"/>
                    </a:p>
                  </a:txBody>
                  <a:tcPr/>
                </a:tc>
              </a:tr>
              <a:tr h="871086">
                <a:tc>
                  <a:txBody>
                    <a:bodyPr/>
                    <a:lstStyle/>
                    <a:p>
                      <a:r>
                        <a:rPr lang="fr-CA" noProof="0" smtClean="0"/>
                        <a:t>Nouveau-Brunswick</a:t>
                      </a:r>
                      <a:endParaRPr lang="fr-CA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smtClean="0"/>
                        <a:t>Hausse salariale de 0%</a:t>
                      </a:r>
                      <a:r>
                        <a:rPr lang="fr-CA" baseline="0" noProof="0" smtClean="0"/>
                        <a:t> </a:t>
                      </a:r>
                      <a:r>
                        <a:rPr lang="fr-CA" noProof="0" smtClean="0"/>
                        <a:t>pendant 2 ans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noProof="0" dirty="0" smtClean="0"/>
                        <a:t>* Mais hausses importantes sur plusieurs années</a:t>
                      </a:r>
                    </a:p>
                  </a:txBody>
                  <a:tcPr/>
                </a:tc>
              </a:tr>
              <a:tr h="3532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5111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CA" sz="3600" b="1" dirty="0" smtClean="0">
                <a:solidFill>
                  <a:schemeClr val="accent1">
                    <a:lumMod val="50000"/>
                  </a:schemeClr>
                </a:solidFill>
              </a:rPr>
              <a:t>Restrictions salariales dans le secteur public au Canada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188" y="908050"/>
            <a:ext cx="7543800" cy="158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fr-CA" sz="3200" b="1" dirty="0" smtClean="0">
                <a:solidFill>
                  <a:schemeClr val="accent1">
                    <a:lumMod val="75000"/>
                  </a:schemeClr>
                </a:solidFill>
              </a:rPr>
              <a:t>La rémunération dans le secteur public est semblable à celle du secteur privé, mais plus équitable : écart salarial moindre pour les femmes</a:t>
            </a:r>
            <a:endParaRPr lang="fr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990600" y="1286555"/>
          <a:ext cx="6883400" cy="46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06286" y="5943600"/>
            <a:ext cx="656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Source : Rapport du SCFP </a:t>
            </a:r>
            <a:r>
              <a:rPr lang="fr-CA" i="1" dirty="0" smtClean="0"/>
              <a:t>La lutte des salaires</a:t>
            </a:r>
            <a:r>
              <a:rPr lang="fr-CA" dirty="0" smtClean="0"/>
              <a:t>, décembre 2011</a:t>
            </a:r>
            <a:endParaRPr lang="fr-CA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1188" y="1286555"/>
            <a:ext cx="7543800" cy="158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 fontScale="90000"/>
          </a:bodyPr>
          <a:lstStyle/>
          <a:p>
            <a:r>
              <a:rPr lang="fr-CA" sz="3200" b="1" dirty="0" smtClean="0">
                <a:solidFill>
                  <a:schemeClr val="accent1">
                    <a:lumMod val="75000"/>
                  </a:schemeClr>
                </a:solidFill>
              </a:rPr>
              <a:t>La rémunération dans le secteur public est plus équitable à tous les niveaux du secteur public</a:t>
            </a:r>
            <a:endParaRPr lang="fr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19200" y="1427842"/>
          <a:ext cx="632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11188" y="1195845"/>
            <a:ext cx="7543800" cy="1588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9200" y="5999842"/>
            <a:ext cx="656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Source : Rapport du SCFP </a:t>
            </a:r>
            <a:r>
              <a:rPr lang="fr-CA" i="1" dirty="0" smtClean="0"/>
              <a:t>La lutte des salaires</a:t>
            </a:r>
            <a:r>
              <a:rPr lang="fr-CA" dirty="0" smtClean="0"/>
              <a:t>, décembre 2011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9338" y="5413146"/>
            <a:ext cx="7105650" cy="58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5358"/>
            <a:ext cx="8450943" cy="48108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CA" sz="3000" dirty="0" smtClean="0"/>
              <a:t>Plus de 400 recommandations, qui devraient inclure :</a:t>
            </a:r>
          </a:p>
          <a:p>
            <a:pPr>
              <a:buNone/>
            </a:pPr>
            <a:endParaRPr lang="fr-CA" sz="3000" dirty="0" smtClean="0"/>
          </a:p>
          <a:p>
            <a:r>
              <a:rPr lang="fr-CA" sz="3000" dirty="0" smtClean="0"/>
              <a:t>Restriction des dépenses de programmes totales à des hausses annuelles de 1 % jusqu’en 2017-2018 et après</a:t>
            </a:r>
          </a:p>
          <a:p>
            <a:r>
              <a:rPr lang="fr-CA" sz="3000" dirty="0" smtClean="0"/>
              <a:t>Hausses annuelles de 2,5 % des dépenses en santé</a:t>
            </a:r>
          </a:p>
          <a:p>
            <a:r>
              <a:rPr lang="fr-CA" sz="3000" dirty="0" smtClean="0"/>
              <a:t>Hausses annuelles de 1 % des dépenses en éducation</a:t>
            </a:r>
          </a:p>
          <a:p>
            <a:pPr lvl="1"/>
            <a:r>
              <a:rPr lang="fr-CA" sz="3000" i="1" dirty="0" smtClean="0"/>
              <a:t>Hausses annuelles de 1,5% pour l’EPS</a:t>
            </a:r>
          </a:p>
          <a:p>
            <a:pPr lvl="1"/>
            <a:r>
              <a:rPr lang="fr-CA" sz="3000" i="1" dirty="0" smtClean="0"/>
              <a:t>Hausses annuelles de 0,5% pour le primaire et le secondaire</a:t>
            </a:r>
          </a:p>
          <a:p>
            <a:r>
              <a:rPr lang="fr-CA" sz="3000" dirty="0" smtClean="0"/>
              <a:t>Des compressions pouvant aller jusqu’à 30 % dans certains ministères</a:t>
            </a:r>
          </a:p>
          <a:p>
            <a:pPr>
              <a:buNone/>
            </a:pPr>
            <a:endParaRPr lang="fr-CA" sz="3000" dirty="0" smtClean="0"/>
          </a:p>
          <a:p>
            <a:pPr>
              <a:buFont typeface="Wingdings" pitchFamily="1" charset="2"/>
              <a:buChar char="è"/>
            </a:pPr>
            <a:r>
              <a:rPr lang="fr-CA" sz="3000" dirty="0" smtClean="0"/>
              <a:t>Pertes importantes en « dollars réels » après inflation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/>
          </a:p>
        </p:txBody>
      </p:sp>
      <p:sp>
        <p:nvSpPr>
          <p:cNvPr id="4" name="Title 13"/>
          <p:cNvSpPr txBox="1">
            <a:spLocks/>
          </p:cNvSpPr>
          <p:nvPr/>
        </p:nvSpPr>
        <p:spPr>
          <a:xfrm>
            <a:off x="684213" y="476250"/>
            <a:ext cx="8280400" cy="6492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2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Drummond – recommandations  attendues</a:t>
            </a:r>
            <a:endParaRPr lang="fr-CA" sz="32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98286" y="1125538"/>
            <a:ext cx="7828643" cy="4762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3DDAD-4C3F-274C-9694-29D596D264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750</Words>
  <Application>Microsoft Office PowerPoint</Application>
  <PresentationFormat>On-screen Show (4:3)</PresentationFormat>
  <Paragraphs>148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Climat des négociations</vt:lpstr>
      <vt:lpstr>Slide 2</vt:lpstr>
      <vt:lpstr> </vt:lpstr>
      <vt:lpstr>Les salaires du secteur public viennent tout juste de revenir à leurs niveaux d’avant</vt:lpstr>
      <vt:lpstr>Hausses du salaire de base par secteur en Ontario</vt:lpstr>
      <vt:lpstr>Restrictions salariales dans le secteur public au Canada</vt:lpstr>
      <vt:lpstr>La rémunération dans le secteur public est semblable à celle du secteur privé, mais plus équitable : écart salarial moindre pour les femmes</vt:lpstr>
      <vt:lpstr>La rémunération dans le secteur public est plus équitable à tous les niveaux du secteur public</vt:lpstr>
      <vt:lpstr>Slide 9</vt:lpstr>
      <vt:lpstr>Slide 10</vt:lpstr>
      <vt:lpstr>Slide 11</vt:lpstr>
      <vt:lpstr>Ce n’est pas inévitable :  L’Ontario peut atteindre l’équilibre avec une bonne croissance des dépenses des programmes et l’équité fiscale</vt:lpstr>
      <vt:lpstr>Solutions fiscales équitables et progressistes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Climate for Bargaining</dc:title>
  <dc:creator>Toby Sanger</dc:creator>
  <cp:lastModifiedBy>mfortin</cp:lastModifiedBy>
  <cp:revision>74</cp:revision>
  <dcterms:created xsi:type="dcterms:W3CDTF">2012-02-01T05:25:02Z</dcterms:created>
  <dcterms:modified xsi:type="dcterms:W3CDTF">2012-02-02T20:30:44Z</dcterms:modified>
</cp:coreProperties>
</file>