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0" r:id="rId3"/>
    <p:sldId id="325" r:id="rId4"/>
    <p:sldId id="326" r:id="rId5"/>
    <p:sldId id="319" r:id="rId6"/>
    <p:sldId id="322" r:id="rId7"/>
    <p:sldId id="323" r:id="rId8"/>
    <p:sldId id="327" r:id="rId9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AD6"/>
    <a:srgbClr val="6E6F00"/>
    <a:srgbClr val="5369B1"/>
    <a:srgbClr val="CED1EA"/>
    <a:srgbClr val="D9D7AA"/>
    <a:srgbClr val="7CC373"/>
    <a:srgbClr val="D9D8E5"/>
    <a:srgbClr val="B8B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87222" autoAdjust="0"/>
  </p:normalViewPr>
  <p:slideViewPr>
    <p:cSldViewPr snapToGrid="0" snapToObjects="1" showGuides="1">
      <p:cViewPr varScale="1">
        <p:scale>
          <a:sx n="61" d="100"/>
          <a:sy n="61" d="100"/>
        </p:scale>
        <p:origin x="-1398" y="-84"/>
      </p:cViewPr>
      <p:guideLst>
        <p:guide orient="horz" pos="2095"/>
        <p:guide pos="3612"/>
      </p:guideLst>
    </p:cSldViewPr>
  </p:slideViewPr>
  <p:notesTextViewPr>
    <p:cViewPr>
      <p:scale>
        <a:sx n="125" d="100"/>
        <a:sy n="125" d="100"/>
      </p:scale>
      <p:origin x="0" y="522"/>
    </p:cViewPr>
  </p:notesTextViewPr>
  <p:notesViewPr>
    <p:cSldViewPr snapToGrid="0" snapToObjects="1">
      <p:cViewPr varScale="1">
        <p:scale>
          <a:sx n="54" d="100"/>
          <a:sy n="54" d="100"/>
        </p:scale>
        <p:origin x="2874" y="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1967" cy="46529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2"/>
            <a:ext cx="3041967" cy="46529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C05215F-F446-4CE4-A25D-72B4AFA49067}" type="datetimeFigureOut">
              <a:rPr lang="en-CA" smtClean="0"/>
              <a:pPr/>
              <a:t>2016-10-28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7" cy="46529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529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26A1BB8-9432-492E-9E65-7346BA3A5285}" type="slidenum">
              <a:rPr lang="en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170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Reconnaître les ancêtres et territoires traditionnels du peuple Miq'maw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433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799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Plus d'enfants sont confiés aux soins de l'État actuellement qu'à l'apogée des </a:t>
            </a:r>
            <a:r>
              <a:rPr dirty="0" err="1"/>
              <a:t>pensionnats</a:t>
            </a:r>
            <a:r>
              <a:rPr dirty="0"/>
              <a:t> </a:t>
            </a:r>
            <a:r>
              <a:rPr lang="fr-CA" dirty="0"/>
              <a:t>autochtones</a:t>
            </a:r>
            <a:endParaRPr dirty="0"/>
          </a:p>
          <a:p>
            <a:endParaRPr lang="fr-CA" dirty="0"/>
          </a:p>
          <a:p>
            <a:r>
              <a:rPr dirty="0"/>
              <a:t>Les taux de suicide démesurément élevés; chez les Inuits, le taux de suicide est parmi les plus élevés au monde.</a:t>
            </a:r>
            <a:endParaRPr lang="fr-CA" dirty="0"/>
          </a:p>
          <a:p>
            <a:endParaRPr lang="fr-CA" dirty="0"/>
          </a:p>
          <a:p>
            <a:r>
              <a:rPr dirty="0"/>
              <a:t>Le Premier ministre reconnaît la nécessité d'établir de nouvelles relations entre les peuples autochtones et allochtones au Canada.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80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018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Comment ces concepts se traduisent-ils au chapitre de l'éducation préscolaire et de la garde à l'enfance?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832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L'élaboration de politiques n'est pas un exercice neutre; les politiques sont des constructions sociales, infusées de valeurs et d'idéaux.</a:t>
            </a:r>
            <a:endParaRPr lang="fr-CA" dirty="0"/>
          </a:p>
          <a:p>
            <a:r>
              <a:rPr dirty="0"/>
              <a:t>Les Autochtones ne sont pas des victimes, mais des participant-e-s actifs de leur vie.</a:t>
            </a:r>
          </a:p>
          <a:p>
            <a:r>
              <a:rPr dirty="0"/>
              <a:t>C'est un temps de réconciliation et de redressement du passé.</a:t>
            </a:r>
          </a:p>
          <a:p>
            <a:r>
              <a:rPr dirty="0"/>
              <a:t>Nous avons une histoire commune, toutefois une histoire différente.</a:t>
            </a:r>
          </a:p>
          <a:p>
            <a:r>
              <a:rPr dirty="0"/>
              <a:t>Nos enfants nous ouvrent la voie sur un avenir différent.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458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790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1BB8-9432-492E-9E65-7346BA3A5285}" type="slidenum">
              <a:rPr lang="en-CA" smtClean="0"/>
              <a:pPr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592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AH_ORANGE_Pillar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257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2014_06_11_NCCAH_logo_centr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822950"/>
            <a:ext cx="7200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274638"/>
            <a:ext cx="680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600" y="1600200"/>
            <a:ext cx="6807200" cy="4525963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7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599" y="4406900"/>
            <a:ext cx="6615113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599" y="2906713"/>
            <a:ext cx="66151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63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463" y="479425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5746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7463" y="541178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AH_ORANGE_PillarSideBar_0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9600" y="274638"/>
            <a:ext cx="680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600" y="1600201"/>
            <a:ext cx="6807200" cy="42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 Light"/>
          <a:ea typeface="+mn-ea"/>
          <a:cs typeface="Myriad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 Light"/>
          <a:ea typeface="+mn-ea"/>
          <a:cs typeface="Myriad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 Light"/>
          <a:ea typeface="+mn-ea"/>
          <a:cs typeface="Myriad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 Light"/>
          <a:ea typeface="+mn-ea"/>
          <a:cs typeface="Myriad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 Light"/>
          <a:ea typeface="+mn-ea"/>
          <a:cs typeface="Myriad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.emf"/><Relationship Id="rId5" Type="http://schemas.openxmlformats.org/officeDocument/2006/relationships/tags" Target="../tags/tag7.xml"/><Relationship Id="rId10" Type="http://schemas.openxmlformats.org/officeDocument/2006/relationships/image" Target="../media/image5.emf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jpe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5.emf"/><Relationship Id="rId5" Type="http://schemas.openxmlformats.org/officeDocument/2006/relationships/tags" Target="../tags/tag16.xml"/><Relationship Id="rId10" Type="http://schemas.openxmlformats.org/officeDocument/2006/relationships/image" Target="../media/image4.jpeg"/><Relationship Id="rId4" Type="http://schemas.openxmlformats.org/officeDocument/2006/relationships/tags" Target="../tags/tag15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6.emf"/><Relationship Id="rId5" Type="http://schemas.openxmlformats.org/officeDocument/2006/relationships/tags" Target="../tags/tag26.xml"/><Relationship Id="rId10" Type="http://schemas.openxmlformats.org/officeDocument/2006/relationships/image" Target="../media/image5.emf"/><Relationship Id="rId4" Type="http://schemas.openxmlformats.org/officeDocument/2006/relationships/tags" Target="../tags/tag25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uPyW1c" TargetMode="External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92224"/>
            <a:ext cx="7772400" cy="2871214"/>
          </a:xfrm>
        </p:spPr>
        <p:txBody>
          <a:bodyPr>
            <a:normAutofit fontScale="90000"/>
          </a:bodyPr>
          <a:lstStyle/>
          <a:p>
            <a:br>
              <a:rPr dirty="0"/>
            </a:br>
            <a:r>
              <a:rPr lang="en-US" i="1" dirty="0"/>
              <a:t>Vérité et réconciliation et services de garde</a:t>
            </a:r>
            <a:br>
              <a:rPr dirty="0"/>
            </a:br>
            <a:r>
              <a:rPr lang="en-US" sz="1300" i="1" dirty="0"/>
              <a:t>.</a:t>
            </a:r>
            <a:br>
              <a:rPr dirty="0"/>
            </a:br>
            <a:r>
              <a:rPr lang="en-US" sz="3100" dirty="0">
                <a:latin typeface="Book Antiqua" panose="02040602050305030304" pitchFamily="18" charset="0"/>
              </a:rPr>
              <a:t>Table ronde du SCFP sur la garde à l'enfance    </a:t>
            </a:r>
            <a:br>
              <a:rPr dirty="0"/>
            </a:br>
            <a:br>
              <a:rPr dirty="0"/>
            </a:br>
            <a:endParaRPr lang="fr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5800" y="4157472"/>
            <a:ext cx="7790688" cy="165811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OTTAWA (ONTARIO)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Le 27 septembre 2016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Margo Greenwood, PhD</a:t>
            </a:r>
          </a:p>
        </p:txBody>
      </p:sp>
    </p:spTree>
    <p:extLst>
      <p:ext uri="{BB962C8B-B14F-4D97-AF65-F5344CB8AC3E}">
        <p14:creationId xmlns:p14="http://schemas.microsoft.com/office/powerpoint/2010/main" val="160245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CAH_ORANGE_PillarHeader_001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6978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36" y="6978"/>
            <a:ext cx="8219264" cy="1593222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L'expérience coloniale</a:t>
            </a:r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28600" y="5764411"/>
            <a:ext cx="8774408" cy="457200"/>
            <a:chOff x="228600" y="5764411"/>
            <a:chExt cx="8774408" cy="45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48566" y="5764411"/>
              <a:ext cx="2454442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8600" y="5764411"/>
              <a:ext cx="448887" cy="457200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4071" y="1205929"/>
            <a:ext cx="3787214" cy="498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AU" sz="2900" dirty="0"/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200144" y="1205929"/>
            <a:ext cx="4041648" cy="4460561"/>
          </a:xfrm>
        </p:spPr>
        <p:txBody>
          <a:bodyPr>
            <a:normAutofit fontScale="92500" lnSpcReduction="20000"/>
          </a:bodyPr>
          <a:lstStyle/>
          <a:p>
            <a:r>
              <a:rPr sz="3000" dirty="0"/>
              <a:t>La dislocation</a:t>
            </a:r>
          </a:p>
          <a:p>
            <a:r>
              <a:rPr sz="3000" dirty="0"/>
              <a:t>Défini à l'extérieur de soi</a:t>
            </a:r>
          </a:p>
          <a:p>
            <a:r>
              <a:rPr sz="3000" dirty="0"/>
              <a:t>Les pensionnats autochtones</a:t>
            </a:r>
          </a:p>
          <a:p>
            <a:r>
              <a:rPr sz="3000" dirty="0"/>
              <a:t>Le </a:t>
            </a:r>
            <a:r>
              <a:rPr lang="fr-CA" sz="3000" dirty="0"/>
              <a:t>régime</a:t>
            </a:r>
            <a:r>
              <a:rPr sz="3000" dirty="0"/>
              <a:t> des réserves</a:t>
            </a:r>
          </a:p>
          <a:p>
            <a:r>
              <a:rPr sz="3000" dirty="0"/>
              <a:t>Le régime de gouvernance</a:t>
            </a:r>
          </a:p>
          <a:p>
            <a:r>
              <a:rPr sz="3000" dirty="0"/>
              <a:t>Les maladies </a:t>
            </a:r>
          </a:p>
          <a:p>
            <a:r>
              <a:rPr sz="3000" dirty="0"/>
              <a:t>La Loi sur les Indiens</a:t>
            </a:r>
            <a:endParaRPr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76070" y="1372611"/>
            <a:ext cx="2803216" cy="412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77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9600" y="274638"/>
            <a:ext cx="6807200" cy="838545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Un héritage colonial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79600" y="1113183"/>
            <a:ext cx="4027424" cy="5285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sz="1700" dirty="0"/>
              <a:t>Un héritage colonial de :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Perte de langue et de culture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Faible situation socioéconomique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Taux de toxicomanie élevés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Surreprésentation dans le système de justice pour les jeunes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Nombre disproportionné d'enfants pris en charge par les services de protection/aide à l'enfance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Faibles taux de réussite scolaire 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Taux de suicide et de blessure élevés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Inaccessibilité des soins de santé</a:t>
            </a:r>
          </a:p>
          <a:p>
            <a:pPr marL="119063" indent="-1190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Écart considérable entre l'espérance de vie et le nombre de maladies chroniques des Autochtones et des Allochtones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screen"/>
          <a:stretch>
            <a:fillRect/>
          </a:stretch>
        </p:blipFill>
        <p:spPr bwMode="auto">
          <a:xfrm>
            <a:off x="5907024" y="2040351"/>
            <a:ext cx="2980944" cy="284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58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CAH_ORANGE_PillarHeader_001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6978"/>
            <a:ext cx="8774408" cy="1593222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Une nouvelle réalité, une nouvelle relation</a:t>
            </a:r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28600" y="5764411"/>
            <a:ext cx="8774408" cy="457200"/>
            <a:chOff x="228600" y="5764411"/>
            <a:chExt cx="8774408" cy="45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48566" y="5764411"/>
              <a:ext cx="2454442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8600" y="5764411"/>
              <a:ext cx="448887" cy="457200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4071" y="1205929"/>
            <a:ext cx="3787214" cy="498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AU" sz="2900" dirty="0"/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370832" y="1205929"/>
            <a:ext cx="4041648" cy="446056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>
          <a:xfrm>
            <a:off x="3811730" y="1518447"/>
            <a:ext cx="50139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Nouveau gouvernement libéral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Vérité et réconciliation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La Déclaration des Nations Unies sur les droits des peuples autochtones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Le Tribunal canadien des droits de la personne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20</a:t>
            </a:r>
            <a:r>
              <a:rPr lang="en-US" sz="2800" baseline="30000" dirty="0">
                <a:latin typeface="Calibri" panose="020F0502020204030204" pitchFamily="34" charset="0"/>
              </a:rPr>
              <a:t>e</a:t>
            </a:r>
            <a:r>
              <a:rPr lang="en-US" sz="2800" dirty="0">
                <a:latin typeface="Calibri" panose="020F0502020204030204" pitchFamily="34" charset="0"/>
              </a:rPr>
              <a:t> anniversaire de la Commission royale sur les peuples autochtones</a:t>
            </a:r>
          </a:p>
        </p:txBody>
      </p:sp>
      <p:pic>
        <p:nvPicPr>
          <p:cNvPr id="11" name="Picture 2" descr="C:\Users\datkinson\Desktop\PPTs\photos for PPT\People\cattroll-398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071" y="1868853"/>
            <a:ext cx="2479325" cy="313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66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9599" y="274638"/>
            <a:ext cx="71237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Transformer les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Approche à deux yeux </a:t>
            </a:r>
          </a:p>
          <a:p>
            <a:r>
              <a:rPr lang="fr-CA" dirty="0"/>
              <a:t>« Prenez ce qu'il y a de bon et laissez tomber le reste »</a:t>
            </a:r>
          </a:p>
          <a:p>
            <a:r>
              <a:rPr lang="fr-CA" dirty="0"/>
              <a:t>Modifier notre récit</a:t>
            </a:r>
          </a:p>
          <a:p>
            <a:pPr marL="1038225" indent="-457200">
              <a:buFont typeface="Courier New" panose="02070309020205020404" pitchFamily="49" charset="0"/>
              <a:buChar char="o"/>
            </a:pPr>
            <a:r>
              <a:rPr lang="fr-CA" i="1" dirty="0"/>
              <a:t>Savoir </a:t>
            </a:r>
          </a:p>
          <a:p>
            <a:pPr marL="1038225" indent="-457200">
              <a:buFont typeface="Courier New" panose="02070309020205020404" pitchFamily="49" charset="0"/>
              <a:buChar char="o"/>
            </a:pPr>
            <a:r>
              <a:rPr lang="fr-CA" i="1" dirty="0"/>
              <a:t>Apprendre </a:t>
            </a:r>
          </a:p>
          <a:p>
            <a:pPr marL="1038225" indent="-457200">
              <a:buFont typeface="Courier New" panose="02070309020205020404" pitchFamily="49" charset="0"/>
              <a:buChar char="o"/>
            </a:pPr>
            <a:r>
              <a:rPr lang="fr-CA" i="1" dirty="0"/>
              <a:t>Comprendre </a:t>
            </a:r>
          </a:p>
          <a:p>
            <a:pPr marL="1038225" indent="-457200">
              <a:buFont typeface="Courier New" panose="02070309020205020404" pitchFamily="49" charset="0"/>
              <a:buChar char="o"/>
            </a:pPr>
            <a:r>
              <a:rPr lang="fr-CA" i="1" dirty="0"/>
              <a:t>Accepter la vérité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37783" y="2770121"/>
            <a:ext cx="2060337" cy="292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13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CAH_ORANGE_PillarHeader_001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92"/>
            <a:ext cx="9142571" cy="6886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36" y="-175846"/>
            <a:ext cx="8219264" cy="1776046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Éducation préscolaire et garde à l'enfance...  </a:t>
            </a:r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28600" y="5764411"/>
            <a:ext cx="8774408" cy="457200"/>
            <a:chOff x="228600" y="5764411"/>
            <a:chExt cx="8774408" cy="45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48566" y="5764411"/>
              <a:ext cx="2454442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8600" y="5764411"/>
              <a:ext cx="448887" cy="457200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8600" y="1483940"/>
            <a:ext cx="4899245" cy="4737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 Light"/>
                <a:ea typeface="+mn-ea"/>
                <a:cs typeface="Myriad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900" dirty="0"/>
              <a:t>Assurer la survie d'une culture, d'une nation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900" dirty="0"/>
              <a:t>Des services d'EPGE ancrés dans un programme d'autodétermination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900" dirty="0"/>
              <a:t>L'appartenance autochtone comme pierre angulaire des politiques et des pratiques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900" dirty="0"/>
              <a:t>Engager les communautés, créer des partenariats et partager la prise de décision </a:t>
            </a:r>
            <a:r>
              <a:rPr lang="fr-CA" sz="1500" dirty="0"/>
              <a:t>(Déclaration des Nations Unies sur les droits des peuples autochtones, articles 18 et 19) </a:t>
            </a:r>
            <a:endParaRPr lang="fr-CA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779008" y="1230022"/>
            <a:ext cx="2829716" cy="446056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Children - Youth - Image 0053 - Disk 3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1722" y="1720257"/>
            <a:ext cx="2460698" cy="33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9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9600" y="274638"/>
            <a:ext cx="6807200" cy="792162"/>
          </a:xfrm>
        </p:spPr>
        <p:txBody>
          <a:bodyPr>
            <a:noAutofit/>
          </a:bodyPr>
          <a:lstStyle/>
          <a:p>
            <a:r>
              <a:rPr sz="3200" dirty="0"/>
              <a:t>Éducation préscolaire et garde à l'enfance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79600" y="1066800"/>
            <a:ext cx="6807200" cy="5059363"/>
          </a:xfrm>
        </p:spPr>
        <p:txBody>
          <a:bodyPr>
            <a:normAutofit fontScale="85000" lnSpcReduction="10000"/>
          </a:bodyPr>
          <a:lstStyle/>
          <a:p>
            <a:r>
              <a:rPr lang="fr-CA" sz="2400" dirty="0"/>
              <a:t>Les bases sur lesquelles appuyer un système d'EPGE comprennent les principes suivants :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Universel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Accessible 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Abordable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Responsable et financé à même les fonds publics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Inclusif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Services publics/à but non lucratif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Qualité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400" dirty="0"/>
              <a:t>Autres assises sur lesquels bâtir :</a:t>
            </a:r>
          </a:p>
          <a:p>
            <a:pPr marL="854075" lvl="1" indent="-280988">
              <a:buFont typeface="Courier New" panose="02070309020205020404" pitchFamily="49" charset="0"/>
              <a:buChar char="o"/>
            </a:pPr>
            <a:r>
              <a:rPr lang="fr-CA" sz="2400" dirty="0"/>
              <a:t>Équité</a:t>
            </a:r>
          </a:p>
          <a:p>
            <a:pPr marL="854075" lvl="1" indent="-280988">
              <a:buFont typeface="Courier New" panose="02070309020205020404" pitchFamily="49" charset="0"/>
              <a:buChar char="o"/>
            </a:pPr>
            <a:r>
              <a:rPr lang="fr-CA" sz="2400" dirty="0"/>
              <a:t>Relations et approche holistique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Diversité et caractère distinct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Appartenance autochtone</a:t>
            </a:r>
          </a:p>
          <a:p>
            <a:pPr marL="854075" indent="-280988">
              <a:buFont typeface="Courier New" panose="02070309020205020404" pitchFamily="49" charset="0"/>
              <a:buChar char="o"/>
            </a:pPr>
            <a:r>
              <a:rPr lang="fr-CA" sz="2400" dirty="0"/>
              <a:t>Autonomie et autodétermination</a:t>
            </a:r>
          </a:p>
          <a:p>
            <a:pPr marL="573087" indent="0">
              <a:buNone/>
            </a:pPr>
            <a:endParaRPr lang="fr-CA" dirty="0"/>
          </a:p>
        </p:txBody>
      </p:sp>
      <p:pic>
        <p:nvPicPr>
          <p:cNvPr id="4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3137" y="3102213"/>
            <a:ext cx="1883664" cy="24329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50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7999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4089105" y="2196346"/>
            <a:ext cx="402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Inscrivez-vous à notre liste d'envoi</a:t>
            </a:r>
            <a:endParaRPr lang="fr-CA" sz="2400" b="1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280215" y="2828835"/>
            <a:ext cx="3329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dirty="0"/>
              <a:t>Rendez-vous à: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hlinkClick r:id="rId8"/>
              </a:rPr>
              <a:t>http://goo.gl/uPyW1c</a:t>
            </a:r>
            <a:r>
              <a:rPr dirty="0"/>
              <a:t> </a:t>
            </a:r>
          </a:p>
          <a:p>
            <a:pPr algn="ctr"/>
            <a:endParaRPr lang="fr-CA" dirty="0">
              <a:solidFill>
                <a:schemeClr val="accent2"/>
              </a:solidFill>
            </a:endParaRPr>
          </a:p>
          <a:p>
            <a:pPr algn="ctr"/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scanne</a:t>
            </a:r>
            <a:r>
              <a:rPr lang="fr-CA"/>
              <a:t>z</a:t>
            </a:r>
            <a:r>
              <a:rPr/>
              <a:t> </a:t>
            </a:r>
            <a:r>
              <a:rPr dirty="0"/>
              <a:t>le code QR sur l'écran:</a:t>
            </a:r>
          </a:p>
        </p:txBody>
      </p:sp>
      <p:pic>
        <p:nvPicPr>
          <p:cNvPr id="9" name="Picture 8" descr="2015_05_08_NCCAH_QRCode_Publications_E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88" y="3973495"/>
            <a:ext cx="2516525" cy="25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9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NCCAH ORANGE Determinants">
      <a:dk1>
        <a:srgbClr val="333333"/>
      </a:dk1>
      <a:lt1>
        <a:sysClr val="window" lastClr="FFFFFF"/>
      </a:lt1>
      <a:dk2>
        <a:srgbClr val="B3B3B3"/>
      </a:dk2>
      <a:lt2>
        <a:srgbClr val="FFFFFF"/>
      </a:lt2>
      <a:accent1>
        <a:srgbClr val="D3591D"/>
      </a:accent1>
      <a:accent2>
        <a:srgbClr val="DF7A1C"/>
      </a:accent2>
      <a:accent3>
        <a:srgbClr val="EBA76C"/>
      </a:accent3>
      <a:accent4>
        <a:srgbClr val="F5D0AD"/>
      </a:accent4>
      <a:accent5>
        <a:srgbClr val="FAE6D4"/>
      </a:accent5>
      <a:accent6>
        <a:srgbClr val="D9D9D9"/>
      </a:accent6>
      <a:hlink>
        <a:srgbClr val="D3591D"/>
      </a:hlink>
      <a:folHlink>
        <a:srgbClr val="333333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354</Words>
  <Application>Microsoft Office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Courier New</vt:lpstr>
      <vt:lpstr>Garamond</vt:lpstr>
      <vt:lpstr>Myriad Pro Light</vt:lpstr>
      <vt:lpstr>Office Theme</vt:lpstr>
      <vt:lpstr> Vérité et réconciliation et services de garde . Table ronde du SCFP sur la garde à l'enfance      </vt:lpstr>
      <vt:lpstr>L'expérience coloniale</vt:lpstr>
      <vt:lpstr>Un héritage colonial</vt:lpstr>
      <vt:lpstr>Une nouvelle réalité, une nouvelle relation</vt:lpstr>
      <vt:lpstr>Transformer les relations</vt:lpstr>
      <vt:lpstr>Éducation préscolaire et garde à l'enfance...  </vt:lpstr>
      <vt:lpstr>Éducation préscolaire et garde à l'enfance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cauchie</dc:creator>
  <cp:lastModifiedBy>Lee Cloutier</cp:lastModifiedBy>
  <cp:revision>204</cp:revision>
  <cp:lastPrinted>2016-09-26T02:49:04Z</cp:lastPrinted>
  <dcterms:created xsi:type="dcterms:W3CDTF">2014-07-21T19:17:48Z</dcterms:created>
  <dcterms:modified xsi:type="dcterms:W3CDTF">2016-10-28T16:07:18Z</dcterms:modified>
</cp:coreProperties>
</file>